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2"/>
  </p:notesMasterIdLst>
  <p:sldIdLst>
    <p:sldId id="314" r:id="rId3"/>
    <p:sldId id="285" r:id="rId4"/>
    <p:sldId id="362" r:id="rId5"/>
    <p:sldId id="366" r:id="rId6"/>
    <p:sldId id="367" r:id="rId7"/>
    <p:sldId id="370" r:id="rId8"/>
    <p:sldId id="313" r:id="rId9"/>
    <p:sldId id="355" r:id="rId10"/>
    <p:sldId id="368" r:id="rId11"/>
    <p:sldId id="371" r:id="rId12"/>
    <p:sldId id="321" r:id="rId13"/>
    <p:sldId id="372" r:id="rId14"/>
    <p:sldId id="345" r:id="rId15"/>
    <p:sldId id="346" r:id="rId16"/>
    <p:sldId id="347" r:id="rId17"/>
    <p:sldId id="375" r:id="rId18"/>
    <p:sldId id="348" r:id="rId19"/>
    <p:sldId id="373" r:id="rId20"/>
    <p:sldId id="376" r:id="rId21"/>
    <p:sldId id="377" r:id="rId22"/>
    <p:sldId id="350" r:id="rId23"/>
    <p:sldId id="378" r:id="rId24"/>
    <p:sldId id="365" r:id="rId25"/>
    <p:sldId id="351" r:id="rId26"/>
    <p:sldId id="356" r:id="rId27"/>
    <p:sldId id="364" r:id="rId28"/>
    <p:sldId id="369" r:id="rId29"/>
    <p:sldId id="353" r:id="rId30"/>
    <p:sldId id="3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397" autoAdjust="0"/>
    <p:restoredTop sz="95179" autoAdjust="0"/>
  </p:normalViewPr>
  <p:slideViewPr>
    <p:cSldViewPr snapToGrid="0">
      <p:cViewPr varScale="1">
        <p:scale>
          <a:sx n="69" d="100"/>
          <a:sy n="69" d="100"/>
        </p:scale>
        <p:origin x="508" y="3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CB5FC-E12F-4436-BEF4-24F01546A39A}"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1E9EC-7DEB-441B-9A90-9A2C0A650DD8}" type="slidenum">
              <a:rPr lang="en-GB" smtClean="0"/>
              <a:t>‹#›</a:t>
            </a:fld>
            <a:endParaRPr lang="en-GB"/>
          </a:p>
        </p:txBody>
      </p:sp>
    </p:spTree>
    <p:extLst>
      <p:ext uri="{BB962C8B-B14F-4D97-AF65-F5344CB8AC3E}">
        <p14:creationId xmlns:p14="http://schemas.microsoft.com/office/powerpoint/2010/main" val="11373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82DA9AD9-F5C0-41EB-8047-464F99C2E8A3}" type="slidenum">
              <a:rPr lang="en-IE" smtClean="0">
                <a:solidFill>
                  <a:prstClr val="black"/>
                </a:solidFill>
              </a:rPr>
              <a:pPr>
                <a:defRPr/>
              </a:pPr>
              <a:t>2</a:t>
            </a:fld>
            <a:endParaRPr lang="en-IE">
              <a:solidFill>
                <a:prstClr val="black"/>
              </a:solidFill>
            </a:endParaRPr>
          </a:p>
        </p:txBody>
      </p:sp>
    </p:spTree>
    <p:extLst>
      <p:ext uri="{BB962C8B-B14F-4D97-AF65-F5344CB8AC3E}">
        <p14:creationId xmlns:p14="http://schemas.microsoft.com/office/powerpoint/2010/main" val="275702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82DA9AD9-F5C0-41EB-8047-464F99C2E8A3}" type="slidenum">
              <a:rPr lang="en-IE" smtClean="0">
                <a:solidFill>
                  <a:prstClr val="black"/>
                </a:solidFill>
              </a:rPr>
              <a:pPr>
                <a:defRPr/>
              </a:pPr>
              <a:t>11</a:t>
            </a:fld>
            <a:endParaRPr lang="en-IE">
              <a:solidFill>
                <a:prstClr val="black"/>
              </a:solidFill>
            </a:endParaRPr>
          </a:p>
        </p:txBody>
      </p:sp>
    </p:spTree>
    <p:extLst>
      <p:ext uri="{BB962C8B-B14F-4D97-AF65-F5344CB8AC3E}">
        <p14:creationId xmlns:p14="http://schemas.microsoft.com/office/powerpoint/2010/main" val="336968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599C4B-532F-47B1-A7B5-074976A77D25}" type="slidenum">
              <a:rPr lang="en-GB" smtClean="0"/>
              <a:pPr>
                <a:defRPr/>
              </a:pPr>
              <a:t>12</a:t>
            </a:fld>
            <a:endParaRPr lang="en-GB"/>
          </a:p>
        </p:txBody>
      </p:sp>
    </p:spTree>
    <p:extLst>
      <p:ext uri="{BB962C8B-B14F-4D97-AF65-F5344CB8AC3E}">
        <p14:creationId xmlns:p14="http://schemas.microsoft.com/office/powerpoint/2010/main" val="301365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0BD9E9-CE56-4104-AD8F-D0BDBFCBDE71}" type="slidenum">
              <a:rPr lang="en-GB" smtClean="0"/>
              <a:t>15</a:t>
            </a:fld>
            <a:endParaRPr lang="en-GB"/>
          </a:p>
        </p:txBody>
      </p:sp>
    </p:spTree>
    <p:extLst>
      <p:ext uri="{BB962C8B-B14F-4D97-AF65-F5344CB8AC3E}">
        <p14:creationId xmlns:p14="http://schemas.microsoft.com/office/powerpoint/2010/main" val="401838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599C4B-532F-47B1-A7B5-074976A77D25}" type="slidenum">
              <a:rPr lang="en-GB" smtClean="0"/>
              <a:pPr>
                <a:defRPr/>
              </a:pPr>
              <a:t>17</a:t>
            </a:fld>
            <a:endParaRPr lang="en-GB"/>
          </a:p>
        </p:txBody>
      </p:sp>
    </p:spTree>
    <p:extLst>
      <p:ext uri="{BB962C8B-B14F-4D97-AF65-F5344CB8AC3E}">
        <p14:creationId xmlns:p14="http://schemas.microsoft.com/office/powerpoint/2010/main" val="165863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82DA9AD9-F5C0-41EB-8047-464F99C2E8A3}" type="slidenum">
              <a:rPr lang="en-IE" smtClean="0">
                <a:solidFill>
                  <a:prstClr val="black"/>
                </a:solidFill>
              </a:rPr>
              <a:pPr>
                <a:defRPr/>
              </a:pPr>
              <a:t>18</a:t>
            </a:fld>
            <a:endParaRPr lang="en-IE">
              <a:solidFill>
                <a:prstClr val="black"/>
              </a:solidFill>
            </a:endParaRPr>
          </a:p>
        </p:txBody>
      </p:sp>
    </p:spTree>
    <p:extLst>
      <p:ext uri="{BB962C8B-B14F-4D97-AF65-F5344CB8AC3E}">
        <p14:creationId xmlns:p14="http://schemas.microsoft.com/office/powerpoint/2010/main" val="284316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Communication Strategy</a:t>
            </a:r>
          </a:p>
          <a:p>
            <a:r>
              <a:rPr lang="en-US" dirty="0"/>
              <a:t>Launch of Shared Service with WHO 16</a:t>
            </a:r>
            <a:r>
              <a:rPr lang="en-US" baseline="30000" dirty="0"/>
              <a:t>th</a:t>
            </a:r>
            <a:r>
              <a:rPr lang="en-US" dirty="0"/>
              <a:t> Dec</a:t>
            </a:r>
          </a:p>
          <a:p>
            <a:r>
              <a:rPr lang="en-US" dirty="0"/>
              <a:t>Launch of airport guidelines</a:t>
            </a:r>
            <a:endParaRPr lang="en-IE" dirty="0"/>
          </a:p>
        </p:txBody>
      </p:sp>
      <p:sp>
        <p:nvSpPr>
          <p:cNvPr id="4" name="Slide Number Placeholder 3"/>
          <p:cNvSpPr>
            <a:spLocks noGrp="1"/>
          </p:cNvSpPr>
          <p:nvPr>
            <p:ph type="sldNum" sz="quarter" idx="5"/>
          </p:nvPr>
        </p:nvSpPr>
        <p:spPr/>
        <p:txBody>
          <a:bodyPr/>
          <a:lstStyle/>
          <a:p>
            <a:fld id="{C5D792CC-09EE-4F86-9CFD-F4B18A4551FC}" type="slidenum">
              <a:rPr lang="en-GB" smtClean="0"/>
              <a:pPr/>
              <a:t>19</a:t>
            </a:fld>
            <a:endParaRPr lang="en-GB" dirty="0"/>
          </a:p>
        </p:txBody>
      </p:sp>
    </p:spTree>
    <p:extLst>
      <p:ext uri="{BB962C8B-B14F-4D97-AF65-F5344CB8AC3E}">
        <p14:creationId xmlns:p14="http://schemas.microsoft.com/office/powerpoint/2010/main" val="409027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0BD9E9-CE56-4104-AD8F-D0BDBFCBDE71}" type="slidenum">
              <a:rPr lang="en-GB" smtClean="0"/>
              <a:t>22</a:t>
            </a:fld>
            <a:endParaRPr lang="en-GB"/>
          </a:p>
        </p:txBody>
      </p:sp>
    </p:spTree>
    <p:extLst>
      <p:ext uri="{BB962C8B-B14F-4D97-AF65-F5344CB8AC3E}">
        <p14:creationId xmlns:p14="http://schemas.microsoft.com/office/powerpoint/2010/main" val="400930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ctr" defTabSz="584200" fontAlgn="auto" hangingPunct="0">
              <a:spcBef>
                <a:spcPts val="0"/>
              </a:spcBef>
              <a:spcAft>
                <a:spcPts val="0"/>
              </a:spcAft>
            </a:pPr>
            <a:fld id="{11DFF1F0-04A3-244B-8026-6A7F6403474D}" type="slidenum">
              <a:rPr lang="en-US" sz="2400" b="1" kern="0" smtClean="0">
                <a:solidFill>
                  <a:prstClr val="black"/>
                </a:solidFill>
                <a:latin typeface="Calibri"/>
                <a:sym typeface="Helvetica Neue"/>
              </a:rPr>
              <a:pPr algn="ctr" defTabSz="584200" fontAlgn="auto" hangingPunct="0">
                <a:spcBef>
                  <a:spcPts val="0"/>
                </a:spcBef>
                <a:spcAft>
                  <a:spcPts val="0"/>
                </a:spcAft>
              </a:pPr>
              <a:t>28</a:t>
            </a:fld>
            <a:endParaRPr lang="en-US" sz="2400" b="1" kern="0">
              <a:solidFill>
                <a:prstClr val="black"/>
              </a:solidFill>
              <a:latin typeface="Calibri"/>
              <a:sym typeface="Helvetica Neue"/>
            </a:endParaRPr>
          </a:p>
        </p:txBody>
      </p:sp>
    </p:spTree>
    <p:extLst>
      <p:ext uri="{BB962C8B-B14F-4D97-AF65-F5344CB8AC3E}">
        <p14:creationId xmlns:p14="http://schemas.microsoft.com/office/powerpoint/2010/main" val="364144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088A-E996-4CAC-97B4-3824C04A95E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94BD19A-65F2-4F09-BEDA-9EC2A7E446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56A3DA-9FBB-464E-BE7E-645D74F32DFA}"/>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54C3CA4C-D5B3-4853-952C-CDD37F30D1BA}"/>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53307764-F558-44E4-A523-7237F093C379}"/>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66440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088A-E996-4CAC-97B4-3824C04A95E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94BD19A-65F2-4F09-BEDA-9EC2A7E446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56A3DA-9FBB-464E-BE7E-645D74F32DFA}"/>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54C3CA4C-D5B3-4853-952C-CDD37F30D1BA}"/>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53307764-F558-44E4-A523-7237F093C379}"/>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73597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D78-1A3A-4078-9626-9FD988112F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9D5562B-6DA0-4478-B746-5AB6FD34A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0AA9A-13DA-42CF-BABB-C94012C0C19D}"/>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0B189377-C170-4EDE-9184-D8C4B6A2913A}"/>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456ADBAB-272B-4D18-BE34-A28E10943FB4}"/>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47313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7E81-D028-444B-A798-8908EB7E349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B2FB33B-0AC9-4C88-8F86-E38A273BDD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C86727C5-873D-4A19-9066-5F95FBED0E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6259414-D282-468B-A299-AA46B1DD1A39}"/>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6" name="Footer Placeholder 5">
            <a:extLst>
              <a:ext uri="{FF2B5EF4-FFF2-40B4-BE49-F238E27FC236}">
                <a16:creationId xmlns:a16="http://schemas.microsoft.com/office/drawing/2014/main" id="{3051936E-5268-43D1-AB7B-8E35B3FEB7DF}"/>
              </a:ext>
            </a:extLst>
          </p:cNvPr>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a:extLst>
              <a:ext uri="{FF2B5EF4-FFF2-40B4-BE49-F238E27FC236}">
                <a16:creationId xmlns:a16="http://schemas.microsoft.com/office/drawing/2014/main" id="{23FFC279-15D2-4DD5-91BF-572BB50FAFBD}"/>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43836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3871-1170-44B9-BE64-376457DBC3E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5372E8-BF54-40C6-BE41-D64311F63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1D035-B3F9-4DDC-BC98-7422471DA4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B408802-4175-4953-B0F7-B4E695EFA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BB9C7-145F-4086-8B7B-050105826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A15635C-B7D7-4187-AA1D-8261382F4E8A}"/>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8" name="Footer Placeholder 7">
            <a:extLst>
              <a:ext uri="{FF2B5EF4-FFF2-40B4-BE49-F238E27FC236}">
                <a16:creationId xmlns:a16="http://schemas.microsoft.com/office/drawing/2014/main" id="{D06E7E0F-CA8C-4870-BECD-6F1A48943E60}"/>
              </a:ext>
            </a:extLst>
          </p:cNvPr>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a:extLst>
              <a:ext uri="{FF2B5EF4-FFF2-40B4-BE49-F238E27FC236}">
                <a16:creationId xmlns:a16="http://schemas.microsoft.com/office/drawing/2014/main" id="{40B03DE3-6188-4DF3-A9FF-66B4694A8DEC}"/>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4522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3975-FE11-482E-BACB-6CBCEF7AA8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2958B66-F192-4F07-8DFB-E918D698E538}"/>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4" name="Footer Placeholder 3">
            <a:extLst>
              <a:ext uri="{FF2B5EF4-FFF2-40B4-BE49-F238E27FC236}">
                <a16:creationId xmlns:a16="http://schemas.microsoft.com/office/drawing/2014/main" id="{BB428468-65A0-4B77-8D33-879C29A7551A}"/>
              </a:ext>
            </a:extLst>
          </p:cNvPr>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a:extLst>
              <a:ext uri="{FF2B5EF4-FFF2-40B4-BE49-F238E27FC236}">
                <a16:creationId xmlns:a16="http://schemas.microsoft.com/office/drawing/2014/main" id="{037830AA-0446-44CC-9304-7F047972EBA4}"/>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98521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EDC00-6DDD-4C13-B40B-D261C549309D}"/>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3" name="Footer Placeholder 2">
            <a:extLst>
              <a:ext uri="{FF2B5EF4-FFF2-40B4-BE49-F238E27FC236}">
                <a16:creationId xmlns:a16="http://schemas.microsoft.com/office/drawing/2014/main" id="{3E6EADF5-FCAA-41FE-9238-558A651F3AB4}"/>
              </a:ext>
            </a:extLst>
          </p:cNvPr>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a:extLst>
              <a:ext uri="{FF2B5EF4-FFF2-40B4-BE49-F238E27FC236}">
                <a16:creationId xmlns:a16="http://schemas.microsoft.com/office/drawing/2014/main" id="{F655BA10-A7B9-47D3-95BB-252C8A5E3B48}"/>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6902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5E43-447A-42FC-8756-804C60C1F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29AB003-2186-4804-96B0-DB633EDA7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90B7E3F-5D4C-4F03-9675-260470B63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F5924-3399-4479-AFCF-6D9CF7FA2E21}"/>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6" name="Footer Placeholder 5">
            <a:extLst>
              <a:ext uri="{FF2B5EF4-FFF2-40B4-BE49-F238E27FC236}">
                <a16:creationId xmlns:a16="http://schemas.microsoft.com/office/drawing/2014/main" id="{720E4D60-ADF5-4E7C-83ED-7568F18D9186}"/>
              </a:ext>
            </a:extLst>
          </p:cNvPr>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a:extLst>
              <a:ext uri="{FF2B5EF4-FFF2-40B4-BE49-F238E27FC236}">
                <a16:creationId xmlns:a16="http://schemas.microsoft.com/office/drawing/2014/main" id="{38D3A1B9-571C-4076-AA86-D116D3323D57}"/>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8233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3EBF-1866-488A-8EA7-3ABB0C322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0B34DE4-A9FB-4167-AF90-DB9C7F78A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19E5BD3B-C839-4131-93F8-763F03CA6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50AA48-2A91-4A80-972C-CC9CE9159624}"/>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6" name="Footer Placeholder 5">
            <a:extLst>
              <a:ext uri="{FF2B5EF4-FFF2-40B4-BE49-F238E27FC236}">
                <a16:creationId xmlns:a16="http://schemas.microsoft.com/office/drawing/2014/main" id="{85176EF7-E9CE-4EA0-86DD-CF2E3270D72B}"/>
              </a:ext>
            </a:extLst>
          </p:cNvPr>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a:extLst>
              <a:ext uri="{FF2B5EF4-FFF2-40B4-BE49-F238E27FC236}">
                <a16:creationId xmlns:a16="http://schemas.microsoft.com/office/drawing/2014/main" id="{31CA0EF2-81DA-425E-B64B-94FA1FA5F872}"/>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407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ADDA-E0DC-492A-B217-EF297E45BEC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3D86CEC-47B0-48DD-AD58-716EC6306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33D5930-D5C2-4C76-94A9-6B57B6631AFE}"/>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94E2E149-C030-4AE4-A877-BDE7D3048A91}"/>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984AECA9-F762-493A-9AC2-E3E98F0D2888}"/>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94268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30700-30F6-4AD9-AF5D-6F7D444CB8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BF96FD4-1253-4782-8C37-04D48A762E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5D45303-B37B-4528-A3A4-A0797BE9A5CE}"/>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3A2DB56B-398E-40C8-9284-BE8CD0C591B0}"/>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8B8DA9B9-CF08-4FF0-9E81-6513FE43B551}"/>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16362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DDA8-A9D4-4186-BF9C-AED7618FC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DB9519E-A647-4929-9D12-9FEFA351E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9B84030-7459-4F76-97A5-00C781B22699}"/>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7AF91B13-C12A-48EC-9F3C-F37634935AD5}"/>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3A96A751-F97E-41B0-8222-AFE0760BBB2A}"/>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8570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02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88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69"/>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5" y="1435104"/>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96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1_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a:prstGeom prst="rect">
            <a:avLst/>
          </a:prstGeom>
        </p:spPr>
        <p:txBody>
          <a:bodyPr/>
          <a:lstStyle/>
          <a:p>
            <a:r>
              <a:rPr lang="es-ES"/>
              <a:t>Haga clic para modificar el estilo de título del patrón</a:t>
            </a:r>
          </a:p>
        </p:txBody>
      </p:sp>
      <p:sp>
        <p:nvSpPr>
          <p:cNvPr id="3" name="Marcador de texto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1"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p:cNvSpPr>
            <a:spLocks noGrp="1"/>
          </p:cNvSpPr>
          <p:nvPr>
            <p:ph type="dt" sz="half" idx="10"/>
          </p:nvPr>
        </p:nvSpPr>
        <p:spPr>
          <a:xfrm>
            <a:off x="838200" y="6356352"/>
            <a:ext cx="2743200" cy="365125"/>
          </a:xfrm>
          <a:prstGeom prst="rect">
            <a:avLst/>
          </a:prstGeom>
        </p:spPr>
        <p:txBody>
          <a:bodyPr/>
          <a:lstStyle>
            <a:lvl1pPr>
              <a:defRPr/>
            </a:lvl1pPr>
          </a:lstStyle>
          <a:p>
            <a:pPr>
              <a:defRPr/>
            </a:pPr>
            <a:fld id="{562DD589-0203-4DF3-8937-CE7FE2116507}" type="datetimeFigureOut">
              <a:rPr lang="es-ES"/>
              <a:pPr>
                <a:defRPr/>
              </a:pPr>
              <a:t>05/10/2023</a:t>
            </a:fld>
            <a:endParaRPr lang="es-ES"/>
          </a:p>
        </p:txBody>
      </p:sp>
      <p:sp>
        <p:nvSpPr>
          <p:cNvPr id="8" name="Marcador de pie de página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A3D2F3D4-E8A8-4F21-9838-F5068521E72E}" type="slidenum">
              <a:rPr lang="es-ES" altLang="en-US"/>
              <a:pPr>
                <a:defRPr/>
              </a:pPr>
              <a:t>‹#›</a:t>
            </a:fld>
            <a:endParaRPr lang="es-ES" altLang="en-US"/>
          </a:p>
        </p:txBody>
      </p:sp>
    </p:spTree>
    <p:extLst>
      <p:ext uri="{BB962C8B-B14F-4D97-AF65-F5344CB8AC3E}">
        <p14:creationId xmlns:p14="http://schemas.microsoft.com/office/powerpoint/2010/main" val="157988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cabezado de sección">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29475C5E-D2F6-E946-8E7E-BCBF6FA0BD52}"/>
              </a:ext>
            </a:extLst>
          </p:cNvPr>
          <p:cNvSpPr>
            <a:spLocks noGrp="1"/>
          </p:cNvSpPr>
          <p:nvPr>
            <p:ph type="ctrTitle" hasCustomPrompt="1"/>
          </p:nvPr>
        </p:nvSpPr>
        <p:spPr>
          <a:xfrm>
            <a:off x="440619" y="1414457"/>
            <a:ext cx="9513071" cy="568785"/>
          </a:xfrm>
          <a:prstGeom prst="rect">
            <a:avLst/>
          </a:prstGeom>
        </p:spPr>
        <p:txBody>
          <a:bodyPr anchor="t" anchorCtr="0">
            <a:noAutofit/>
          </a:bodyPr>
          <a:lstStyle>
            <a:lvl1pPr algn="l">
              <a:defRPr sz="3200" b="1" i="0">
                <a:solidFill>
                  <a:srgbClr val="F7AC37"/>
                </a:solidFill>
                <a:latin typeface="+mn-lt"/>
                <a:cs typeface="Arial" panose="020B0604020202020204" pitchFamily="34" charset="0"/>
              </a:defRPr>
            </a:lvl1pPr>
          </a:lstStyle>
          <a:p>
            <a:r>
              <a:rPr lang="es-ES" dirty="0"/>
              <a:t>CLICK TO MODIFY PATTERN TITLE STYLE </a:t>
            </a:r>
          </a:p>
        </p:txBody>
      </p:sp>
      <p:sp>
        <p:nvSpPr>
          <p:cNvPr id="21" name="Subtítulo 2">
            <a:extLst>
              <a:ext uri="{FF2B5EF4-FFF2-40B4-BE49-F238E27FC236}">
                <a16:creationId xmlns:a16="http://schemas.microsoft.com/office/drawing/2014/main" id="{F0954F04-7DC0-6E41-A570-245B8ED285A7}"/>
              </a:ext>
            </a:extLst>
          </p:cNvPr>
          <p:cNvSpPr>
            <a:spLocks noGrp="1"/>
          </p:cNvSpPr>
          <p:nvPr>
            <p:ph type="subTitle" idx="1" hasCustomPrompt="1"/>
          </p:nvPr>
        </p:nvSpPr>
        <p:spPr>
          <a:xfrm>
            <a:off x="440620" y="267801"/>
            <a:ext cx="10581251" cy="576571"/>
          </a:xfrm>
          <a:prstGeom prst="rect">
            <a:avLst/>
          </a:prstGeom>
        </p:spPr>
        <p:txBody>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Click</a:t>
            </a:r>
            <a:r>
              <a:rPr lang="es-ES" dirty="0"/>
              <a:t> to </a:t>
            </a:r>
            <a:r>
              <a:rPr lang="es-ES" dirty="0" err="1"/>
              <a:t>modify</a:t>
            </a:r>
            <a:r>
              <a:rPr lang="es-ES" dirty="0"/>
              <a:t> </a:t>
            </a:r>
            <a:r>
              <a:rPr lang="es-ES" dirty="0" err="1"/>
              <a:t>pattern</a:t>
            </a:r>
            <a:r>
              <a:rPr lang="es-ES" dirty="0"/>
              <a:t> </a:t>
            </a:r>
            <a:r>
              <a:rPr lang="es-ES" dirty="0" err="1"/>
              <a:t>text</a:t>
            </a:r>
            <a:r>
              <a:rPr lang="es-ES" dirty="0"/>
              <a:t> </a:t>
            </a:r>
            <a:r>
              <a:rPr lang="es-ES" dirty="0" err="1"/>
              <a:t>style</a:t>
            </a:r>
            <a:r>
              <a:rPr lang="es-ES" dirty="0"/>
              <a:t> </a:t>
            </a:r>
          </a:p>
        </p:txBody>
      </p:sp>
      <p:sp>
        <p:nvSpPr>
          <p:cNvPr id="22" name="Marcador de contenido 3">
            <a:extLst>
              <a:ext uri="{FF2B5EF4-FFF2-40B4-BE49-F238E27FC236}">
                <a16:creationId xmlns:a16="http://schemas.microsoft.com/office/drawing/2014/main" id="{40E49AFD-AFB1-7D4E-8B76-F8940716F283}"/>
              </a:ext>
            </a:extLst>
          </p:cNvPr>
          <p:cNvSpPr>
            <a:spLocks noGrp="1"/>
          </p:cNvSpPr>
          <p:nvPr>
            <p:ph sz="half" idx="2" hasCustomPrompt="1"/>
          </p:nvPr>
        </p:nvSpPr>
        <p:spPr>
          <a:xfrm>
            <a:off x="440619" y="2253828"/>
            <a:ext cx="10192728" cy="3684588"/>
          </a:xfrm>
          <a:prstGeom prst="rect">
            <a:avLst/>
          </a:prstGeom>
        </p:spPr>
        <p:txBody>
          <a:bodyPr/>
          <a:lstStyle>
            <a:lvl1pPr marL="0" indent="0">
              <a:buClr>
                <a:srgbClr val="54C3C2"/>
              </a:buClr>
              <a:buFontTx/>
              <a:buNone/>
              <a:defRPr sz="2000" b="0" i="0">
                <a:latin typeface="+mn-lt"/>
              </a:defRPr>
            </a:lvl1pPr>
            <a:lvl2pPr>
              <a:buClr>
                <a:srgbClr val="54C3C2"/>
              </a:buClr>
              <a:defRPr b="0" i="0">
                <a:latin typeface="+mn-lt"/>
              </a:defRPr>
            </a:lvl2pPr>
            <a:lvl3pPr>
              <a:buClr>
                <a:srgbClr val="54C3C2"/>
              </a:buClr>
              <a:defRPr b="0" i="0">
                <a:latin typeface="+mn-lt"/>
              </a:defRPr>
            </a:lvl3pPr>
            <a:lvl4pPr>
              <a:buClr>
                <a:srgbClr val="54C3C2"/>
              </a:buClr>
              <a:defRPr b="0" i="0">
                <a:latin typeface="+mn-lt"/>
              </a:defRPr>
            </a:lvl4pPr>
            <a:lvl5pPr>
              <a:buClr>
                <a:srgbClr val="54C3C2"/>
              </a:buClr>
              <a:defRPr b="0" i="0">
                <a:latin typeface="+mn-lt"/>
              </a:defRPr>
            </a:lvl5pPr>
          </a:lstStyle>
          <a:p>
            <a:pPr lvl="0"/>
            <a:r>
              <a:rPr lang="es-ES" dirty="0" err="1"/>
              <a:t>Click</a:t>
            </a:r>
            <a:r>
              <a:rPr lang="es-ES" dirty="0"/>
              <a:t> to </a:t>
            </a:r>
            <a:r>
              <a:rPr lang="es-ES" dirty="0" err="1"/>
              <a:t>modify</a:t>
            </a:r>
            <a:r>
              <a:rPr lang="es-ES" dirty="0"/>
              <a:t> </a:t>
            </a:r>
            <a:r>
              <a:rPr lang="es-ES" dirty="0" err="1"/>
              <a:t>pattern</a:t>
            </a:r>
            <a:r>
              <a:rPr lang="es-ES" dirty="0"/>
              <a:t> </a:t>
            </a:r>
            <a:r>
              <a:rPr lang="es-ES" dirty="0" err="1"/>
              <a:t>title</a:t>
            </a:r>
            <a:r>
              <a:rPr lang="es-ES" dirty="0"/>
              <a:t> </a:t>
            </a:r>
            <a:r>
              <a:rPr lang="es-ES" dirty="0" err="1"/>
              <a:t>style</a:t>
            </a:r>
            <a:r>
              <a:rPr lang="es-ES" dirty="0"/>
              <a:t> </a:t>
            </a:r>
          </a:p>
        </p:txBody>
      </p:sp>
    </p:spTree>
    <p:extLst>
      <p:ext uri="{BB962C8B-B14F-4D97-AF65-F5344CB8AC3E}">
        <p14:creationId xmlns:p14="http://schemas.microsoft.com/office/powerpoint/2010/main" val="1853890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5912-64FC-4BDB-8E66-9849B0123C05}"/>
              </a:ext>
            </a:extLst>
          </p:cNvPr>
          <p:cNvSpPr>
            <a:spLocks noGrp="1"/>
          </p:cNvSpPr>
          <p:nvPr>
            <p:ph type="title"/>
          </p:nvPr>
        </p:nvSpPr>
        <p:spPr>
          <a:xfrm>
            <a:off x="1038855" y="212663"/>
            <a:ext cx="10515600" cy="117325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ED49252-0493-4DD2-8DB6-F31ABC68F0B5}"/>
              </a:ext>
            </a:extLst>
          </p:cNvPr>
          <p:cNvSpPr>
            <a:spLocks noGrp="1"/>
          </p:cNvSpPr>
          <p:nvPr>
            <p:ph type="dt" sz="half" idx="10"/>
          </p:nvPr>
        </p:nvSpPr>
        <p:spPr/>
        <p:txBody>
          <a:bodyPr/>
          <a:lstStyle/>
          <a:p>
            <a:fld id="{BF33F2E8-58A2-4ADD-8231-AD8A29DDB266}" type="datetimeFigureOut">
              <a:rPr lang="en-GB" smtClean="0"/>
              <a:pPr/>
              <a:t>05/10/2023</a:t>
            </a:fld>
            <a:endParaRPr lang="en-GB" dirty="0"/>
          </a:p>
        </p:txBody>
      </p:sp>
      <p:sp>
        <p:nvSpPr>
          <p:cNvPr id="4" name="Footer Placeholder 3">
            <a:extLst>
              <a:ext uri="{FF2B5EF4-FFF2-40B4-BE49-F238E27FC236}">
                <a16:creationId xmlns:a16="http://schemas.microsoft.com/office/drawing/2014/main" id="{662CD212-E740-443D-AB0A-D53559B8FDC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4B55917-027E-4F2B-8C73-20006187DBA1}"/>
              </a:ext>
            </a:extLst>
          </p:cNvPr>
          <p:cNvSpPr>
            <a:spLocks noGrp="1"/>
          </p:cNvSpPr>
          <p:nvPr>
            <p:ph type="sldNum" sz="quarter" idx="12"/>
          </p:nvPr>
        </p:nvSpPr>
        <p:spPr/>
        <p:txBody>
          <a:bodyPr/>
          <a:lstStyle/>
          <a:p>
            <a:fld id="{A1D18757-70D0-4731-A043-89F87F188FAB}" type="slidenum">
              <a:rPr lang="en-GB" smtClean="0"/>
              <a:pPr/>
              <a:t>‹#›</a:t>
            </a:fld>
            <a:endParaRPr lang="en-GB" dirty="0"/>
          </a:p>
        </p:txBody>
      </p:sp>
      <p:sp>
        <p:nvSpPr>
          <p:cNvPr id="6" name="Rectangle 5">
            <a:extLst>
              <a:ext uri="{FF2B5EF4-FFF2-40B4-BE49-F238E27FC236}">
                <a16:creationId xmlns:a16="http://schemas.microsoft.com/office/drawing/2014/main" id="{15D38B0A-7A2C-434D-8BED-3F925F1CF1B6}"/>
              </a:ext>
            </a:extLst>
          </p:cNvPr>
          <p:cNvSpPr/>
          <p:nvPr userDrawn="1"/>
        </p:nvSpPr>
        <p:spPr>
          <a:xfrm>
            <a:off x="0" y="6147583"/>
            <a:ext cx="12192000" cy="71041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a:extLst>
              <a:ext uri="{FF2B5EF4-FFF2-40B4-BE49-F238E27FC236}">
                <a16:creationId xmlns:a16="http://schemas.microsoft.com/office/drawing/2014/main" id="{91D30105-42F6-4D30-9919-2F785D49D9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3324" b="42894"/>
          <a:stretch/>
        </p:blipFill>
        <p:spPr>
          <a:xfrm>
            <a:off x="15241" y="6187947"/>
            <a:ext cx="5454748" cy="657826"/>
          </a:xfrm>
          <a:prstGeom prst="rect">
            <a:avLst/>
          </a:prstGeom>
        </p:spPr>
      </p:pic>
      <p:sp>
        <p:nvSpPr>
          <p:cNvPr id="11" name="Rectangle 10">
            <a:extLst>
              <a:ext uri="{FF2B5EF4-FFF2-40B4-BE49-F238E27FC236}">
                <a16:creationId xmlns:a16="http://schemas.microsoft.com/office/drawing/2014/main" id="{42B2951A-1912-43AD-AEE3-6BEEF4B82819}"/>
              </a:ext>
            </a:extLst>
          </p:cNvPr>
          <p:cNvSpPr/>
          <p:nvPr userDrawn="1"/>
        </p:nvSpPr>
        <p:spPr>
          <a:xfrm>
            <a:off x="0" y="1264058"/>
            <a:ext cx="12192000" cy="45719"/>
          </a:xfrm>
          <a:prstGeom prst="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6" name="Picture 15">
            <a:extLst>
              <a:ext uri="{FF2B5EF4-FFF2-40B4-BE49-F238E27FC236}">
                <a16:creationId xmlns:a16="http://schemas.microsoft.com/office/drawing/2014/main" id="{459ED5F4-4795-4F8E-A36E-A199DD972AEB}"/>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7937370">
            <a:off x="10883965" y="456830"/>
            <a:ext cx="1340985" cy="1614453"/>
          </a:xfrm>
          <a:prstGeom prst="rect">
            <a:avLst/>
          </a:prstGeom>
        </p:spPr>
      </p:pic>
      <p:sp>
        <p:nvSpPr>
          <p:cNvPr id="19" name="Rectangle 18">
            <a:extLst>
              <a:ext uri="{FF2B5EF4-FFF2-40B4-BE49-F238E27FC236}">
                <a16:creationId xmlns:a16="http://schemas.microsoft.com/office/drawing/2014/main" id="{67702C35-0EFE-4BF8-ADA8-2D3256AF8CE4}"/>
              </a:ext>
            </a:extLst>
          </p:cNvPr>
          <p:cNvSpPr/>
          <p:nvPr userDrawn="1"/>
        </p:nvSpPr>
        <p:spPr>
          <a:xfrm>
            <a:off x="15240" y="6806170"/>
            <a:ext cx="10515600" cy="45719"/>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75741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DDA8-A9D4-4186-BF9C-AED7618FC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DB9519E-A647-4929-9D12-9FEFA351E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9B84030-7459-4F76-97A5-00C781B22699}"/>
              </a:ext>
            </a:extLst>
          </p:cNvPr>
          <p:cNvSpPr>
            <a:spLocks noGrp="1"/>
          </p:cNvSpPr>
          <p:nvPr>
            <p:ph type="dt" sz="half" idx="10"/>
          </p:nvPr>
        </p:nvSpPr>
        <p:spPr/>
        <p:txBody>
          <a:body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7AF91B13-C12A-48EC-9F3C-F37634935AD5}"/>
              </a:ext>
            </a:extLst>
          </p:cNvPr>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3A96A751-F97E-41B0-8222-AFE0760BBB2A}"/>
              </a:ext>
            </a:extLst>
          </p:cNvPr>
          <p:cNvSpPr>
            <a:spLocks noGrp="1"/>
          </p:cNvSpPr>
          <p:nvPr>
            <p:ph type="sldNum" sz="quarter" idx="12"/>
          </p:nvPr>
        </p:nvSpPr>
        <p:spPr/>
        <p:txBody>
          <a:body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03261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2C3D1-FA9C-4FD9-AD6F-521F23C47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07E427-3E02-4282-A651-571E84AD9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27022F7-129B-493C-9386-7B53B3590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1DF192CC-7EDE-4701-8F36-790253880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BD37F067-B2C9-41E4-B404-6FD0D70E4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280797120"/>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4" r:id="rId3"/>
    <p:sldLayoutId id="2147483706" r:id="rId4"/>
    <p:sldLayoutId id="2147483707" r:id="rId5"/>
    <p:sldLayoutId id="2147483708"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2C3D1-FA9C-4FD9-AD6F-521F23C47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07E427-3E02-4282-A651-571E84AD9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27022F7-129B-493C-9386-7B53B3590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045FD-53E6-4B77-97C0-A32B982A8EB5}" type="datetimeFigureOut">
              <a:rPr lang="en-IE" smtClean="0">
                <a:solidFill>
                  <a:prstClr val="black">
                    <a:tint val="75000"/>
                  </a:prstClr>
                </a:solidFill>
              </a:rPr>
              <a:pPr/>
              <a:t>05/10/2023</a:t>
            </a:fld>
            <a:endParaRPr lang="en-IE">
              <a:solidFill>
                <a:prstClr val="black">
                  <a:tint val="75000"/>
                </a:prstClr>
              </a:solidFill>
            </a:endParaRPr>
          </a:p>
        </p:txBody>
      </p:sp>
      <p:sp>
        <p:nvSpPr>
          <p:cNvPr id="5" name="Footer Placeholder 4">
            <a:extLst>
              <a:ext uri="{FF2B5EF4-FFF2-40B4-BE49-F238E27FC236}">
                <a16:creationId xmlns:a16="http://schemas.microsoft.com/office/drawing/2014/main" id="{1DF192CC-7EDE-4701-8F36-790253880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a:extLst>
              <a:ext uri="{FF2B5EF4-FFF2-40B4-BE49-F238E27FC236}">
                <a16:creationId xmlns:a16="http://schemas.microsoft.com/office/drawing/2014/main" id="{BD37F067-B2C9-41E4-B404-6FD0D70E4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2AFCB-6725-4AFE-992A-5EADA7E1AD08}"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6506237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mpowerhealth.eu/learning/mpower-festival/" TargetMode="External"/><Relationship Id="rId5" Type="http://schemas.openxmlformats.org/officeDocument/2006/relationships/hyperlink" Target="http://www.digifest2021.com/" TargetMode="External"/><Relationship Id="rId4" Type="http://schemas.openxmlformats.org/officeDocument/2006/relationships/hyperlink" Target="https://www.digihealthcare.scot/" TargetMode="External"/><Relationship Id="rId9"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gonlinelibrary.com/doi/abs/10.12968/bjcn.2021.26.3.136"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magonlinelibrary.com/doi/abs/10.12968/bjcn.2023.28.7.324" TargetMode="External"/><Relationship Id="rId5" Type="http://schemas.openxmlformats.org/officeDocument/2006/relationships/hyperlink" Target="https://www.alliance-scotland.org.uk/people-and-networks/frailty-matters-research-project/"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hyperlink" Target="https://vimeo.com/45367215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integratedcarefoundation.org/ific-scotlan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gov.uk/government/publications/five-ways-to-mental-wellbe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integratedcarefoundation.org/ific_hub/ific-scotland-programmes" TargetMode="External"/><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hyperlink" Target="https://integratedcarefoundation.org/ific_hub/ific-scotland-programme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wmf"/><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wmf"/><Relationship Id="rId10" Type="http://schemas.openxmlformats.org/officeDocument/2006/relationships/image" Target="../media/image17.png"/><Relationship Id="rId4" Type="http://schemas.openxmlformats.org/officeDocument/2006/relationships/image" Target="../media/image11.wmf"/><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advantageja.eu/"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s://doi.org/10.1016/S2666-7568(20)30038-6"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7C32D-4520-4230-B62F-A519BFE1117B}"/>
              </a:ext>
            </a:extLst>
          </p:cNvPr>
          <p:cNvPicPr/>
          <p:nvPr/>
        </p:nvPicPr>
        <p:blipFill>
          <a:blip r:embed="rId2"/>
          <a:stretch>
            <a:fillRect/>
          </a:stretch>
        </p:blipFill>
        <p:spPr>
          <a:xfrm>
            <a:off x="0" y="0"/>
            <a:ext cx="12192000" cy="1464067"/>
          </a:xfrm>
          <a:prstGeom prst="rect">
            <a:avLst/>
          </a:prstGeom>
        </p:spPr>
      </p:pic>
      <p:sp>
        <p:nvSpPr>
          <p:cNvPr id="19" name="TextBox 18">
            <a:extLst>
              <a:ext uri="{FF2B5EF4-FFF2-40B4-BE49-F238E27FC236}">
                <a16:creationId xmlns:a16="http://schemas.microsoft.com/office/drawing/2014/main" id="{68268028-3018-4B6B-9902-A902F82C653E}"/>
              </a:ext>
            </a:extLst>
          </p:cNvPr>
          <p:cNvSpPr txBox="1"/>
          <p:nvPr/>
        </p:nvSpPr>
        <p:spPr>
          <a:xfrm>
            <a:off x="2595418" y="2669309"/>
            <a:ext cx="8174182" cy="5373266"/>
          </a:xfrm>
          <a:prstGeom prst="rect">
            <a:avLst/>
          </a:prstGeom>
          <a:noFill/>
        </p:spPr>
        <p:txBody>
          <a:bodyPr wrap="square">
            <a:spAutoFit/>
          </a:bodyPr>
          <a:lstStyle/>
          <a:p>
            <a:pPr marL="38100" algn="ctr">
              <a:lnSpc>
                <a:spcPct val="107000"/>
              </a:lnSpc>
              <a:spcBef>
                <a:spcPts val="600"/>
              </a:spcBef>
              <a:spcAft>
                <a:spcPts val="45"/>
              </a:spcAft>
              <a:tabLst>
                <a:tab pos="4733925" algn="l"/>
              </a:tabLst>
            </a:pPr>
            <a:r>
              <a:rPr lang="en-GB" sz="4000" b="1" dirty="0" smtClean="0">
                <a:solidFill>
                  <a:srgbClr val="002060"/>
                </a:solidFill>
                <a:ea typeface="PMingLiU" panose="02020500000000000000" pitchFamily="18" charset="-120"/>
                <a:cs typeface="Calibri" panose="020F0502020204030204" pitchFamily="34" charset="0"/>
              </a:rPr>
              <a:t>Wellbeing in Later Life </a:t>
            </a:r>
          </a:p>
          <a:p>
            <a:pPr marL="38100" algn="ctr">
              <a:lnSpc>
                <a:spcPct val="107000"/>
              </a:lnSpc>
              <a:spcBef>
                <a:spcPts val="600"/>
              </a:spcBef>
              <a:spcAft>
                <a:spcPts val="45"/>
              </a:spcAft>
              <a:tabLst>
                <a:tab pos="4733925" algn="l"/>
              </a:tabLst>
            </a:pPr>
            <a:endParaRPr lang="en-GB" sz="4000" b="1" dirty="0" smtClean="0">
              <a:solidFill>
                <a:srgbClr val="002060"/>
              </a:solidFill>
              <a:ea typeface="PMingLiU" panose="02020500000000000000" pitchFamily="18" charset="-120"/>
              <a:cs typeface="Calibri" panose="020F0502020204030204" pitchFamily="34" charset="0"/>
            </a:endParaRPr>
          </a:p>
          <a:p>
            <a:pPr marL="38100" algn="ctr">
              <a:lnSpc>
                <a:spcPct val="107000"/>
              </a:lnSpc>
              <a:spcBef>
                <a:spcPts val="600"/>
              </a:spcBef>
              <a:spcAft>
                <a:spcPts val="45"/>
              </a:spcAft>
              <a:tabLst>
                <a:tab pos="4733925" algn="l"/>
              </a:tabLst>
            </a:pPr>
            <a:r>
              <a:rPr lang="en-GB" sz="3200" b="1" dirty="0" smtClean="0">
                <a:solidFill>
                  <a:srgbClr val="002060"/>
                </a:solidFill>
                <a:ea typeface="PMingLiU" panose="02020500000000000000" pitchFamily="18" charset="-120"/>
                <a:cs typeface="Calibri" panose="020F0502020204030204" pitchFamily="34" charset="0"/>
              </a:rPr>
              <a:t>Prof Anne Hendry </a:t>
            </a:r>
          </a:p>
          <a:p>
            <a:pPr marL="38100" algn="ctr">
              <a:lnSpc>
                <a:spcPct val="107000"/>
              </a:lnSpc>
              <a:spcBef>
                <a:spcPts val="600"/>
              </a:spcBef>
              <a:spcAft>
                <a:spcPts val="45"/>
              </a:spcAft>
              <a:tabLst>
                <a:tab pos="4733925" algn="l"/>
              </a:tabLst>
            </a:pPr>
            <a:r>
              <a:rPr lang="en-GB" sz="3200" b="1" dirty="0" smtClean="0">
                <a:solidFill>
                  <a:srgbClr val="002060"/>
                </a:solidFill>
                <a:ea typeface="PMingLiU" panose="02020500000000000000" pitchFamily="18" charset="-120"/>
                <a:cs typeface="Calibri" panose="020F0502020204030204" pitchFamily="34" charset="0"/>
              </a:rPr>
              <a:t>Honorary Secretary, British Geriatrics Society</a:t>
            </a:r>
          </a:p>
          <a:p>
            <a:pPr marL="38100" algn="ctr">
              <a:lnSpc>
                <a:spcPct val="107000"/>
              </a:lnSpc>
              <a:spcBef>
                <a:spcPts val="600"/>
              </a:spcBef>
              <a:spcAft>
                <a:spcPts val="45"/>
              </a:spcAft>
              <a:tabLst>
                <a:tab pos="4733925" algn="l"/>
              </a:tabLst>
            </a:pPr>
            <a:r>
              <a:rPr lang="en-GB" sz="3200" b="1" dirty="0">
                <a:solidFill>
                  <a:srgbClr val="002060"/>
                </a:solidFill>
                <a:ea typeface="PMingLiU" panose="02020500000000000000" pitchFamily="18" charset="-120"/>
                <a:cs typeface="Calibri" panose="020F0502020204030204" pitchFamily="34" charset="0"/>
              </a:rPr>
              <a:t>Director IFIC Scotland </a:t>
            </a:r>
          </a:p>
          <a:p>
            <a:pPr marL="38100" algn="ctr">
              <a:lnSpc>
                <a:spcPct val="107000"/>
              </a:lnSpc>
              <a:spcBef>
                <a:spcPts val="600"/>
              </a:spcBef>
              <a:spcAft>
                <a:spcPts val="45"/>
              </a:spcAft>
              <a:tabLst>
                <a:tab pos="4733925" algn="l"/>
              </a:tabLst>
            </a:pPr>
            <a:r>
              <a:rPr lang="en-GB" sz="3200" b="1" dirty="0" smtClean="0">
                <a:solidFill>
                  <a:srgbClr val="002060"/>
                </a:solidFill>
                <a:ea typeface="PMingLiU" panose="02020500000000000000" pitchFamily="18" charset="-120"/>
                <a:cs typeface="Calibri" panose="020F0502020204030204" pitchFamily="34" charset="0"/>
              </a:rPr>
              <a:t>  </a:t>
            </a:r>
          </a:p>
          <a:p>
            <a:pPr marL="38100" algn="ctr">
              <a:lnSpc>
                <a:spcPct val="107000"/>
              </a:lnSpc>
              <a:spcBef>
                <a:spcPts val="600"/>
              </a:spcBef>
              <a:spcAft>
                <a:spcPts val="45"/>
              </a:spcAft>
              <a:tabLst>
                <a:tab pos="4733925" algn="l"/>
              </a:tabLst>
            </a:pPr>
            <a:endParaRPr lang="en-GB" sz="4000" b="1" dirty="0">
              <a:solidFill>
                <a:srgbClr val="002060"/>
              </a:solidFill>
              <a:ea typeface="PMingLiU" panose="02020500000000000000" pitchFamily="18" charset="-120"/>
              <a:cs typeface="Calibri" panose="020F0502020204030204" pitchFamily="34" charset="0"/>
            </a:endParaRPr>
          </a:p>
          <a:p>
            <a:pPr marL="38100" algn="ctr">
              <a:lnSpc>
                <a:spcPct val="107000"/>
              </a:lnSpc>
              <a:spcBef>
                <a:spcPts val="600"/>
              </a:spcBef>
              <a:spcAft>
                <a:spcPts val="45"/>
              </a:spcAft>
              <a:tabLst>
                <a:tab pos="4733925" algn="l"/>
              </a:tabLst>
            </a:pPr>
            <a:r>
              <a:rPr lang="en-GB" sz="4000" b="1" dirty="0">
                <a:solidFill>
                  <a:srgbClr val="002060"/>
                </a:solidFill>
                <a:ea typeface="PMingLiU" panose="02020500000000000000" pitchFamily="18" charset="-120"/>
                <a:cs typeface="Calibri" panose="020F0502020204030204" pitchFamily="34" charset="0"/>
              </a:rPr>
              <a:t> </a:t>
            </a:r>
            <a:endParaRPr lang="en-GB" sz="4000" b="1" dirty="0">
              <a:solidFill>
                <a:srgbClr val="002060"/>
              </a:solidFill>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4002153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15" y="622914"/>
            <a:ext cx="13715999" cy="577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718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5826162-9124-4910-BA6A-FE3BC8C4C83E}"/>
              </a:ext>
            </a:extLst>
          </p:cNvPr>
          <p:cNvSpPr txBox="1"/>
          <p:nvPr/>
        </p:nvSpPr>
        <p:spPr>
          <a:xfrm>
            <a:off x="9261653" y="6116400"/>
            <a:ext cx="2767787" cy="615553"/>
          </a:xfrm>
          <a:prstGeom prst="rect">
            <a:avLst/>
          </a:prstGeom>
          <a:noFill/>
        </p:spPr>
        <p:txBody>
          <a:bodyPr wrap="square" rtlCol="0">
            <a:spAutoFit/>
          </a:bodyPr>
          <a:lstStyle/>
          <a:p>
            <a:pPr algn="ctr">
              <a:defRPr/>
            </a:pPr>
            <a:r>
              <a:rPr lang="en-US" b="1" dirty="0">
                <a:solidFill>
                  <a:srgbClr val="412453"/>
                </a:solidFill>
                <a:latin typeface="Open sans"/>
              </a:rPr>
              <a:t/>
            </a:r>
            <a:br>
              <a:rPr lang="en-US" b="1" dirty="0">
                <a:solidFill>
                  <a:srgbClr val="412453"/>
                </a:solidFill>
                <a:latin typeface="Open sans"/>
              </a:rPr>
            </a:br>
            <a:endParaRPr lang="en-IE" sz="1600" b="1" dirty="0">
              <a:solidFill>
                <a:srgbClr val="995096"/>
              </a:solidFill>
              <a:latin typeface="Open sans"/>
            </a:endParaRPr>
          </a:p>
        </p:txBody>
      </p:sp>
      <p:pic>
        <p:nvPicPr>
          <p:cNvPr id="3" name="Picture 2">
            <a:extLst>
              <a:ext uri="{FF2B5EF4-FFF2-40B4-BE49-F238E27FC236}">
                <a16:creationId xmlns:a16="http://schemas.microsoft.com/office/drawing/2014/main" id="{05F74FE7-6AE9-4F77-BA8F-3C6A1A01D443}"/>
              </a:ext>
            </a:extLst>
          </p:cNvPr>
          <p:cNvPicPr>
            <a:picLocks noChangeAspect="1"/>
          </p:cNvPicPr>
          <p:nvPr/>
        </p:nvPicPr>
        <p:blipFill>
          <a:blip r:embed="rId3"/>
          <a:stretch>
            <a:fillRect/>
          </a:stretch>
        </p:blipFill>
        <p:spPr>
          <a:xfrm>
            <a:off x="0" y="0"/>
            <a:ext cx="12192000" cy="974601"/>
          </a:xfrm>
          <a:prstGeom prst="rect">
            <a:avLst/>
          </a:prstGeom>
        </p:spPr>
      </p:pic>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5591" y="1315084"/>
            <a:ext cx="2882337" cy="246655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936" y="3307524"/>
            <a:ext cx="2216455" cy="30543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48628" y="1156769"/>
            <a:ext cx="8030308" cy="6432530"/>
          </a:xfrm>
          <a:prstGeom prst="rect">
            <a:avLst/>
          </a:prstGeom>
        </p:spPr>
        <p:txBody>
          <a:bodyPr wrap="square">
            <a:spAutoFit/>
          </a:bodyPr>
          <a:lstStyle/>
          <a:p>
            <a:pPr marL="457200" indent="-457200">
              <a:buFont typeface="Arial" panose="020B0604020202020204" pitchFamily="34" charset="0"/>
              <a:buChar char="•"/>
              <a:defRPr/>
            </a:pPr>
            <a:r>
              <a:rPr lang="en-GB" altLang="en-US" sz="2800" dirty="0">
                <a:solidFill>
                  <a:prstClr val="black"/>
                </a:solidFill>
              </a:rPr>
              <a:t>Reduced and disrupted access to services </a:t>
            </a:r>
          </a:p>
          <a:p>
            <a:pPr marL="457200" indent="-457200">
              <a:buFont typeface="Arial" panose="020B0604020202020204" pitchFamily="34" charset="0"/>
              <a:buChar char="•"/>
              <a:defRPr/>
            </a:pPr>
            <a:r>
              <a:rPr lang="en-GB" altLang="en-US" sz="2800" dirty="0" smtClean="0">
                <a:solidFill>
                  <a:prstClr val="black"/>
                </a:solidFill>
              </a:rPr>
              <a:t>Loss </a:t>
            </a:r>
            <a:r>
              <a:rPr lang="en-GB" altLang="en-US" sz="2800" dirty="0">
                <a:solidFill>
                  <a:prstClr val="black"/>
                </a:solidFill>
              </a:rPr>
              <a:t>of agency; loneliness and </a:t>
            </a:r>
            <a:r>
              <a:rPr lang="en-GB" altLang="en-US" sz="2800" dirty="0" smtClean="0">
                <a:solidFill>
                  <a:prstClr val="black"/>
                </a:solidFill>
              </a:rPr>
              <a:t>isolation</a:t>
            </a:r>
          </a:p>
          <a:p>
            <a:pPr marL="457200" indent="-457200">
              <a:buFont typeface="Arial" panose="020B0604020202020204" pitchFamily="34" charset="0"/>
              <a:buChar char="•"/>
              <a:defRPr/>
            </a:pPr>
            <a:r>
              <a:rPr lang="en-GB" altLang="en-US" sz="2800" dirty="0" smtClean="0">
                <a:solidFill>
                  <a:prstClr val="black"/>
                </a:solidFill>
              </a:rPr>
              <a:t>Deconditioning </a:t>
            </a:r>
          </a:p>
          <a:p>
            <a:pPr marL="457200" indent="-457200">
              <a:buFont typeface="Arial" panose="020B0604020202020204" pitchFamily="34" charset="0"/>
              <a:buChar char="•"/>
              <a:defRPr/>
            </a:pPr>
            <a:endParaRPr lang="en-GB" altLang="en-US" sz="2800" dirty="0">
              <a:solidFill>
                <a:prstClr val="black"/>
              </a:solidFill>
            </a:endParaRPr>
          </a:p>
          <a:p>
            <a:r>
              <a:rPr lang="en-US" sz="2000" dirty="0">
                <a:solidFill>
                  <a:srgbClr val="660066"/>
                </a:solidFill>
                <a:latin typeface="Calibri" panose="020F0502020204030204" pitchFamily="34" charset="0"/>
                <a:cs typeface="Calibri" panose="020F0502020204030204" pitchFamily="34" charset="0"/>
              </a:rPr>
              <a:t>‘</a:t>
            </a:r>
            <a:r>
              <a:rPr lang="en-US" sz="2000" i="1" dirty="0">
                <a:solidFill>
                  <a:srgbClr val="660066"/>
                </a:solidFill>
                <a:latin typeface="Calibri" panose="020F0502020204030204" pitchFamily="34" charset="0"/>
                <a:cs typeface="Calibri" panose="020F0502020204030204" pitchFamily="34" charset="0"/>
              </a:rPr>
              <a:t>Much poorer mobility and weight gain has made it even harder to do normal everyday things like accessing the upper floor of my home, hanging out washing, doing a bit of gardening.’</a:t>
            </a:r>
          </a:p>
          <a:p>
            <a:endParaRPr lang="en-US" sz="2000" i="1" dirty="0">
              <a:solidFill>
                <a:srgbClr val="660066"/>
              </a:solidFill>
              <a:latin typeface="Calibri" panose="020F0502020204030204" pitchFamily="34" charset="0"/>
              <a:cs typeface="Calibri" panose="020F0502020204030204" pitchFamily="34" charset="0"/>
            </a:endParaRPr>
          </a:p>
          <a:p>
            <a:r>
              <a:rPr lang="en-US" sz="2000" i="1" dirty="0" smtClean="0">
                <a:solidFill>
                  <a:srgbClr val="660066"/>
                </a:solidFill>
                <a:latin typeface="Calibri" panose="020F0502020204030204" pitchFamily="34" charset="0"/>
                <a:cs typeface="Calibri" panose="020F0502020204030204" pitchFamily="34" charset="0"/>
              </a:rPr>
              <a:t>‘</a:t>
            </a:r>
            <a:r>
              <a:rPr lang="en-US" sz="2000" i="1" dirty="0">
                <a:solidFill>
                  <a:srgbClr val="660066"/>
                </a:solidFill>
                <a:latin typeface="Calibri" panose="020F0502020204030204" pitchFamily="34" charset="0"/>
                <a:cs typeface="Calibri" panose="020F0502020204030204" pitchFamily="34" charset="0"/>
              </a:rPr>
              <a:t>Mum used to catch buses to the next town and walk across town and back home on the bus. Now she is struggling to walk down the path</a:t>
            </a:r>
            <a:r>
              <a:rPr lang="en-US" sz="2000" i="1" dirty="0" smtClean="0">
                <a:solidFill>
                  <a:srgbClr val="660066"/>
                </a:solidFill>
                <a:latin typeface="Calibri" panose="020F0502020204030204" pitchFamily="34" charset="0"/>
                <a:cs typeface="Calibri" panose="020F0502020204030204" pitchFamily="34" charset="0"/>
              </a:rPr>
              <a:t>.’</a:t>
            </a:r>
          </a:p>
          <a:p>
            <a:endParaRPr lang="en-GB" altLang="en-US" sz="2000" i="1" dirty="0">
              <a:solidFill>
                <a:prstClr val="black"/>
              </a:solidFill>
            </a:endParaRPr>
          </a:p>
          <a:p>
            <a:pPr marL="457200" indent="-457200">
              <a:buFont typeface="Arial" panose="020B0604020202020204" pitchFamily="34" charset="0"/>
              <a:buChar char="•"/>
              <a:defRPr/>
            </a:pPr>
            <a:r>
              <a:rPr lang="en-GB" altLang="en-US" sz="2800" dirty="0" smtClean="0">
                <a:solidFill>
                  <a:prstClr val="black"/>
                </a:solidFill>
              </a:rPr>
              <a:t>Local resilience hubs</a:t>
            </a:r>
            <a:endParaRPr lang="en-GB" altLang="en-US" sz="2800" dirty="0">
              <a:solidFill>
                <a:prstClr val="black"/>
              </a:solidFill>
            </a:endParaRPr>
          </a:p>
          <a:p>
            <a:pPr marL="457200" indent="-457200">
              <a:buFont typeface="Arial" panose="020B0604020202020204" pitchFamily="34" charset="0"/>
              <a:buChar char="•"/>
              <a:defRPr/>
            </a:pPr>
            <a:r>
              <a:rPr lang="en-GB" altLang="en-US" sz="2800" dirty="0" smtClean="0">
                <a:solidFill>
                  <a:prstClr val="black"/>
                </a:solidFill>
              </a:rPr>
              <a:t>Volunteering</a:t>
            </a:r>
          </a:p>
          <a:p>
            <a:pPr marL="457200" indent="-457200">
              <a:buFont typeface="Arial" panose="020B0604020202020204" pitchFamily="34" charset="0"/>
              <a:buChar char="•"/>
              <a:defRPr/>
            </a:pPr>
            <a:r>
              <a:rPr lang="en-GB" altLang="en-US" sz="2800" dirty="0" smtClean="0">
                <a:solidFill>
                  <a:prstClr val="black"/>
                </a:solidFill>
              </a:rPr>
              <a:t>Compassionate </a:t>
            </a:r>
            <a:r>
              <a:rPr lang="en-GB" altLang="en-US" sz="2800" dirty="0">
                <a:solidFill>
                  <a:prstClr val="black"/>
                </a:solidFill>
              </a:rPr>
              <a:t>Communities</a:t>
            </a:r>
          </a:p>
          <a:p>
            <a:pPr>
              <a:defRPr/>
            </a:pPr>
            <a:endParaRPr lang="en-GB" altLang="en-US" sz="2800" dirty="0" smtClean="0">
              <a:solidFill>
                <a:prstClr val="black"/>
              </a:solidFill>
            </a:endParaRPr>
          </a:p>
          <a:p>
            <a:pPr>
              <a:defRPr/>
            </a:pPr>
            <a:endParaRPr lang="en-GB" altLang="en-US" sz="2800" dirty="0">
              <a:solidFill>
                <a:prstClr val="black"/>
              </a:solidFill>
            </a:endParaRPr>
          </a:p>
          <a:p>
            <a:pPr>
              <a:defRPr/>
            </a:pPr>
            <a:endParaRPr lang="en-GB" altLang="en-US" sz="2000" dirty="0">
              <a:solidFill>
                <a:prstClr val="black"/>
              </a:solidFill>
            </a:endParaRPr>
          </a:p>
        </p:txBody>
      </p:sp>
      <p:pic>
        <p:nvPicPr>
          <p:cNvPr id="12"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974083" y="2691971"/>
            <a:ext cx="2055357" cy="3054350"/>
          </a:xfrm>
          <a:prstGeom prst="rect">
            <a:avLst/>
          </a:prstGeom>
          <a:ln w="38100">
            <a:solidFill>
              <a:schemeClr val="tx1"/>
            </a:solidFill>
          </a:ln>
        </p:spPr>
      </p:pic>
    </p:spTree>
    <p:extLst>
      <p:ext uri="{BB962C8B-B14F-4D97-AF65-F5344CB8AC3E}">
        <p14:creationId xmlns:p14="http://schemas.microsoft.com/office/powerpoint/2010/main" val="4135635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stretch>
            <a:fillRect/>
          </a:stretch>
        </p:blipFill>
        <p:spPr>
          <a:xfrm>
            <a:off x="395536" y="4202703"/>
            <a:ext cx="5688632" cy="2663256"/>
          </a:xfrm>
          <a:prstGeom prst="rect">
            <a:avLst/>
          </a:prstGeom>
        </p:spPr>
      </p:pic>
      <p:pic>
        <p:nvPicPr>
          <p:cNvPr id="9" name="Picture 8"/>
          <p:cNvPicPr>
            <a:picLocks noChangeAspect="1"/>
          </p:cNvPicPr>
          <p:nvPr/>
        </p:nvPicPr>
        <p:blipFill>
          <a:blip r:embed="rId4"/>
          <a:stretch>
            <a:fillRect/>
          </a:stretch>
        </p:blipFill>
        <p:spPr>
          <a:xfrm>
            <a:off x="6393221" y="5534331"/>
            <a:ext cx="2503165" cy="1376361"/>
          </a:xfrm>
          <a:prstGeom prst="rect">
            <a:avLst/>
          </a:prstGeom>
        </p:spPr>
      </p:pic>
      <p:sp>
        <p:nvSpPr>
          <p:cNvPr id="10" name="Rectangle 9"/>
          <p:cNvSpPr/>
          <p:nvPr/>
        </p:nvSpPr>
        <p:spPr>
          <a:xfrm>
            <a:off x="785091" y="1163782"/>
            <a:ext cx="11004732" cy="2895292"/>
          </a:xfrm>
          <a:prstGeom prst="rect">
            <a:avLst/>
          </a:prstGeom>
        </p:spPr>
        <p:txBody>
          <a:bodyPr wrap="square">
            <a:spAutoFit/>
          </a:bodyPr>
          <a:lstStyle/>
          <a:p>
            <a:r>
              <a:rPr lang="en-GB" dirty="0"/>
              <a:t>Third sector is involved in nearly every area of local life – housing, advice, support, sports, representation, arts, education, health, care, environment and more. </a:t>
            </a:r>
          </a:p>
          <a:p>
            <a:endParaRPr lang="en-GB" dirty="0">
              <a:solidFill>
                <a:srgbClr val="333333"/>
              </a:solidFill>
              <a:latin typeface="Roboto"/>
            </a:endParaRPr>
          </a:p>
          <a:p>
            <a:endParaRPr lang="en-GB" dirty="0">
              <a:solidFill>
                <a:srgbClr val="333333"/>
              </a:solidFill>
              <a:latin typeface="Roboto"/>
            </a:endParaRPr>
          </a:p>
          <a:p>
            <a:endParaRPr lang="en-GB" dirty="0">
              <a:solidFill>
                <a:srgbClr val="333333"/>
              </a:solidFill>
              <a:latin typeface="Roboto"/>
            </a:endParaRPr>
          </a:p>
          <a:p>
            <a:endParaRPr lang="en-GB" dirty="0">
              <a:solidFill>
                <a:srgbClr val="333333"/>
              </a:solidFill>
              <a:latin typeface="Roboto"/>
            </a:endParaRPr>
          </a:p>
          <a:p>
            <a:endParaRPr lang="en-GB" dirty="0">
              <a:solidFill>
                <a:srgbClr val="333333"/>
              </a:solidFill>
              <a:latin typeface="Roboto"/>
            </a:endParaRPr>
          </a:p>
          <a:p>
            <a:r>
              <a:rPr lang="en-GB" dirty="0">
                <a:solidFill>
                  <a:srgbClr val="333333"/>
                </a:solidFill>
                <a:latin typeface="Roboto"/>
              </a:rPr>
              <a:t>Third sector interfaces (TSIs) offer a single point of access in each local authority area in order to d</a:t>
            </a:r>
            <a:r>
              <a:rPr lang="en-GB" dirty="0"/>
              <a:t>evelop the third sector, increase social enterprise, build relationships with community planning partners and support volunteering and volunteers </a:t>
            </a:r>
          </a:p>
        </p:txBody>
      </p:sp>
      <p:sp>
        <p:nvSpPr>
          <p:cNvPr id="11" name="Rectangle 10"/>
          <p:cNvSpPr/>
          <p:nvPr/>
        </p:nvSpPr>
        <p:spPr>
          <a:xfrm>
            <a:off x="2135560" y="1729880"/>
            <a:ext cx="6120680" cy="1200329"/>
          </a:xfrm>
          <a:prstGeom prst="rect">
            <a:avLst/>
          </a:prstGeom>
        </p:spPr>
        <p:txBody>
          <a:bodyPr wrap="square">
            <a:spAutoFit/>
          </a:bodyPr>
          <a:lstStyle/>
          <a:p>
            <a:pPr>
              <a:buFont typeface="Arial" panose="020B0604020202020204" pitchFamily="34" charset="0"/>
              <a:buChar char="•"/>
            </a:pPr>
            <a:r>
              <a:rPr lang="en-GB" dirty="0">
                <a:solidFill>
                  <a:srgbClr val="666666"/>
                </a:solidFill>
                <a:latin typeface="DroidSansRegular"/>
              </a:rPr>
              <a:t> positive community purpose</a:t>
            </a:r>
          </a:p>
          <a:p>
            <a:pPr>
              <a:buFont typeface="Arial" panose="020B0604020202020204" pitchFamily="34" charset="0"/>
              <a:buChar char="•"/>
            </a:pPr>
            <a:r>
              <a:rPr lang="en-GB" dirty="0">
                <a:solidFill>
                  <a:srgbClr val="666666"/>
                </a:solidFill>
                <a:latin typeface="DroidSansRegular"/>
              </a:rPr>
              <a:t> run by an unpaid (or mostly unpaid) committee</a:t>
            </a:r>
          </a:p>
          <a:p>
            <a:pPr>
              <a:buFont typeface="Arial" panose="020B0604020202020204" pitchFamily="34" charset="0"/>
              <a:buChar char="•"/>
            </a:pPr>
            <a:r>
              <a:rPr lang="en-GB" dirty="0">
                <a:solidFill>
                  <a:srgbClr val="666666"/>
                </a:solidFill>
                <a:latin typeface="DroidSansRegular"/>
              </a:rPr>
              <a:t> not set up to distribute profit to shareholders</a:t>
            </a:r>
          </a:p>
          <a:p>
            <a:pPr>
              <a:buFont typeface="Arial" panose="020B0604020202020204" pitchFamily="34" charset="0"/>
              <a:buChar char="•"/>
            </a:pPr>
            <a:r>
              <a:rPr lang="en-GB" dirty="0">
                <a:solidFill>
                  <a:srgbClr val="666666"/>
                </a:solidFill>
                <a:latin typeface="DroidSansRegular"/>
              </a:rPr>
              <a:t> not affiliated to a political party or a government body.</a:t>
            </a:r>
          </a:p>
        </p:txBody>
      </p:sp>
      <p:sp>
        <p:nvSpPr>
          <p:cNvPr id="12" name="TextBox 11"/>
          <p:cNvSpPr txBox="1"/>
          <p:nvPr/>
        </p:nvSpPr>
        <p:spPr>
          <a:xfrm>
            <a:off x="1775519" y="262228"/>
            <a:ext cx="8009611" cy="584775"/>
          </a:xfrm>
          <a:prstGeom prst="rect">
            <a:avLst/>
          </a:prstGeom>
          <a:noFill/>
        </p:spPr>
        <p:txBody>
          <a:bodyPr wrap="square" rtlCol="0">
            <a:spAutoFit/>
          </a:bodyPr>
          <a:lstStyle/>
          <a:p>
            <a:r>
              <a:rPr lang="en-GB" sz="3200" b="1" dirty="0" smtClean="0">
                <a:solidFill>
                  <a:schemeClr val="bg1"/>
                </a:solidFill>
              </a:rPr>
              <a:t> Contribution of the Voluntary </a:t>
            </a:r>
            <a:r>
              <a:rPr lang="en-GB" sz="3200" b="1" dirty="0">
                <a:solidFill>
                  <a:schemeClr val="bg1"/>
                </a:solidFill>
              </a:rPr>
              <a:t>Sector  </a:t>
            </a:r>
          </a:p>
        </p:txBody>
      </p:sp>
      <p:pic>
        <p:nvPicPr>
          <p:cNvPr id="8" name="Picture 7"/>
          <p:cNvPicPr>
            <a:picLocks noChangeAspect="1"/>
          </p:cNvPicPr>
          <p:nvPr/>
        </p:nvPicPr>
        <p:blipFill>
          <a:blip r:embed="rId5"/>
          <a:stretch>
            <a:fillRect/>
          </a:stretch>
        </p:blipFill>
        <p:spPr>
          <a:xfrm>
            <a:off x="6393222" y="4168986"/>
            <a:ext cx="2503164" cy="1412776"/>
          </a:xfrm>
          <a:prstGeom prst="rect">
            <a:avLst/>
          </a:prstGeom>
          <a:ln>
            <a:solidFill>
              <a:schemeClr val="tx1"/>
            </a:solidFill>
          </a:ln>
        </p:spPr>
      </p:pic>
      <p:pic>
        <p:nvPicPr>
          <p:cNvPr id="13"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872589" y="4388949"/>
            <a:ext cx="1812131" cy="2290763"/>
          </a:xfrm>
          <a:prstGeom prst="rect">
            <a:avLst/>
          </a:prstGeom>
          <a:ln w="38100">
            <a:solidFill>
              <a:schemeClr val="tx1"/>
            </a:solidFill>
          </a:ln>
        </p:spPr>
      </p:pic>
    </p:spTree>
    <p:extLst>
      <p:ext uri="{BB962C8B-B14F-4D97-AF65-F5344CB8AC3E}">
        <p14:creationId xmlns:p14="http://schemas.microsoft.com/office/powerpoint/2010/main" val="1385578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NHS graphics\ONHS Infographics\AW1\PNG\3663 SNH Infographics Update AW1_Artboard 8.png"/>
          <p:cNvPicPr>
            <a:picLocks noChangeAspect="1" noChangeArrowheads="1"/>
          </p:cNvPicPr>
          <p:nvPr/>
        </p:nvPicPr>
        <p:blipFill>
          <a:blip r:embed="rId2" cstate="print"/>
          <a:srcRect/>
          <a:stretch>
            <a:fillRect/>
          </a:stretch>
        </p:blipFill>
        <p:spPr bwMode="auto">
          <a:xfrm>
            <a:off x="340241" y="193965"/>
            <a:ext cx="11313041" cy="6867604"/>
          </a:xfrm>
          <a:prstGeom prst="rect">
            <a:avLst/>
          </a:prstGeom>
          <a:noFill/>
        </p:spPr>
      </p:pic>
    </p:spTree>
    <p:extLst>
      <p:ext uri="{BB962C8B-B14F-4D97-AF65-F5344CB8AC3E}">
        <p14:creationId xmlns:p14="http://schemas.microsoft.com/office/powerpoint/2010/main" val="1461585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65" y="1638179"/>
            <a:ext cx="5507887" cy="3561907"/>
          </a:xfrm>
          <a:prstGeom prst="rect">
            <a:avLst/>
          </a:prstGeom>
        </p:spPr>
      </p:pic>
      <p:sp>
        <p:nvSpPr>
          <p:cNvPr id="3" name="TextBox 2"/>
          <p:cNvSpPr txBox="1"/>
          <p:nvPr/>
        </p:nvSpPr>
        <p:spPr>
          <a:xfrm>
            <a:off x="8644270" y="5677786"/>
            <a:ext cx="138223" cy="372140"/>
          </a:xfrm>
          <a:prstGeom prst="rect">
            <a:avLst/>
          </a:prstGeom>
        </p:spPr>
        <p:txBody>
          <a:bodyPr wrap="square" rtlCol="0" anchor="t" anchorCtr="0">
            <a:noAutofit/>
          </a:bodyPr>
          <a:lstStyle/>
          <a:p>
            <a:pPr algn="l"/>
            <a:endParaRPr lang="en-GB" sz="2000" b="0" i="0" dirty="0" err="1" smtClean="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50874" y="5156791"/>
            <a:ext cx="2424224" cy="786809"/>
          </a:xfrm>
          <a:prstGeom prst="rect">
            <a:avLst/>
          </a:prstGeom>
        </p:spPr>
        <p:txBody>
          <a:bodyPr wrap="square" rtlCol="0" anchor="t" anchorCtr="0">
            <a:noAutofit/>
          </a:bodyPr>
          <a:lstStyle/>
          <a:p>
            <a:pPr algn="l"/>
            <a:r>
              <a:rPr lang="en-GB" sz="2000" b="0" i="0" dirty="0" smtClean="0">
                <a:solidFill>
                  <a:schemeClr val="bg1"/>
                </a:solidFill>
                <a:latin typeface="Arial" panose="020B0604020202020204" pitchFamily="34" charset="0"/>
                <a:cs typeface="Arial" panose="020B0604020202020204" pitchFamily="34" charset="0"/>
              </a:rPr>
              <a:t>AS</a:t>
            </a:r>
          </a:p>
        </p:txBody>
      </p:sp>
      <p:sp>
        <p:nvSpPr>
          <p:cNvPr id="5" name="TextBox 4"/>
          <p:cNvSpPr txBox="1"/>
          <p:nvPr/>
        </p:nvSpPr>
        <p:spPr>
          <a:xfrm>
            <a:off x="943418" y="5629939"/>
            <a:ext cx="3684182" cy="313661"/>
          </a:xfrm>
          <a:prstGeom prst="rect">
            <a:avLst/>
          </a:prstGeom>
        </p:spPr>
        <p:txBody>
          <a:bodyPr wrap="square" rtlCol="0" anchor="t" anchorCtr="0">
            <a:noAutofit/>
          </a:bodyPr>
          <a:lstStyle/>
          <a:p>
            <a:pPr algn="l"/>
            <a:r>
              <a:rPr lang="en-GB" sz="1600" b="0" i="0" dirty="0" smtClean="0">
                <a:latin typeface="Arial" panose="020B0604020202020204" pitchFamily="34" charset="0"/>
                <a:cs typeface="Arial" panose="020B0604020202020204" pitchFamily="34" charset="0"/>
              </a:rPr>
              <a:t>Steve Malone</a:t>
            </a:r>
          </a:p>
          <a:p>
            <a:pPr algn="l"/>
            <a:r>
              <a:rPr lang="en-GB" sz="1600" dirty="0" smtClean="0">
                <a:latin typeface="Arial" panose="020B0604020202020204" pitchFamily="34" charset="0"/>
                <a:cs typeface="Arial" panose="020B0604020202020204" pitchFamily="34" charset="0"/>
              </a:rPr>
              <a:t>Architecture &amp; Design  Scotland </a:t>
            </a:r>
            <a:endParaRPr lang="en-GB" sz="1600" b="0" i="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518298" y="1158950"/>
            <a:ext cx="5836831" cy="4784650"/>
          </a:xfrm>
          <a:prstGeom prst="rect">
            <a:avLst/>
          </a:prstGeom>
        </p:spPr>
      </p:pic>
      <p:sp>
        <p:nvSpPr>
          <p:cNvPr id="7" name="Rectangle 6"/>
          <p:cNvSpPr/>
          <p:nvPr/>
        </p:nvSpPr>
        <p:spPr>
          <a:xfrm>
            <a:off x="5177282" y="6049926"/>
            <a:ext cx="6773715" cy="584775"/>
          </a:xfrm>
          <a:prstGeom prst="rect">
            <a:avLst/>
          </a:prstGeom>
        </p:spPr>
        <p:txBody>
          <a:bodyPr wrap="square">
            <a:spAutoFit/>
          </a:bodyPr>
          <a:lstStyle/>
          <a:p>
            <a:r>
              <a:rPr lang="en-GB" sz="1600" dirty="0"/>
              <a:t>Intergenerational and </a:t>
            </a:r>
            <a:r>
              <a:rPr lang="en-GB" sz="1600" dirty="0" err="1"/>
              <a:t>Agefriendly</a:t>
            </a:r>
            <a:r>
              <a:rPr lang="en-GB" sz="1600" dirty="0"/>
              <a:t> Living Ecosystems (</a:t>
            </a:r>
            <a:r>
              <a:rPr lang="en-GB" sz="1600" dirty="0" smtClean="0"/>
              <a:t>AFLE project) </a:t>
            </a:r>
          </a:p>
          <a:p>
            <a:r>
              <a:rPr lang="en-GB" sz="1600" dirty="0" smtClean="0"/>
              <a:t>Scottish Universities Insight Initiative 2021 </a:t>
            </a:r>
            <a:endParaRPr lang="en-GB" sz="1600" dirty="0"/>
          </a:p>
        </p:txBody>
      </p:sp>
      <p:sp>
        <p:nvSpPr>
          <p:cNvPr id="8" name="TextBox 7"/>
          <p:cNvSpPr txBox="1"/>
          <p:nvPr/>
        </p:nvSpPr>
        <p:spPr>
          <a:xfrm>
            <a:off x="4716893" y="361507"/>
            <a:ext cx="45719" cy="45719"/>
          </a:xfrm>
          <a:prstGeom prst="rect">
            <a:avLst/>
          </a:prstGeom>
        </p:spPr>
        <p:txBody>
          <a:bodyPr wrap="square" rtlCol="0" anchor="t" anchorCtr="0">
            <a:noAutofit/>
          </a:bodyPr>
          <a:lstStyle/>
          <a:p>
            <a:pPr algn="l"/>
            <a:endParaRPr lang="en-GB" sz="2000" b="0" i="0" dirty="0" err="1" smtClean="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573079" y="75958"/>
            <a:ext cx="6719777" cy="659220"/>
          </a:xfrm>
          <a:prstGeom prst="rect">
            <a:avLst/>
          </a:prstGeom>
        </p:spPr>
        <p:txBody>
          <a:bodyPr wrap="square" rtlCol="0" anchor="t" anchorCtr="0">
            <a:noAutofit/>
          </a:bodyPr>
          <a:lstStyle/>
          <a:p>
            <a:pPr algn="l"/>
            <a:r>
              <a:rPr lang="en-GB" sz="3600" b="1" i="0" dirty="0" smtClean="0">
                <a:solidFill>
                  <a:schemeClr val="bg1"/>
                </a:solidFill>
                <a:latin typeface="Arial" panose="020B0604020202020204" pitchFamily="34" charset="0"/>
                <a:cs typeface="Arial" panose="020B0604020202020204" pitchFamily="34" charset="0"/>
              </a:rPr>
              <a:t>Housing, Places and Spaces  </a:t>
            </a:r>
          </a:p>
        </p:txBody>
      </p:sp>
    </p:spTree>
    <p:extLst>
      <p:ext uri="{BB962C8B-B14F-4D97-AF65-F5344CB8AC3E}">
        <p14:creationId xmlns:p14="http://schemas.microsoft.com/office/powerpoint/2010/main" val="1704898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13641"/>
            <a:ext cx="10575850" cy="950724"/>
          </a:xfrm>
        </p:spPr>
        <p:txBody>
          <a:bodyPr>
            <a:normAutofit fontScale="90000"/>
          </a:bodyPr>
          <a:lstStyle/>
          <a:p>
            <a:r>
              <a:rPr lang="en-GB" b="1" dirty="0" smtClean="0">
                <a:solidFill>
                  <a:schemeClr val="bg1"/>
                </a:solidFill>
              </a:rPr>
              <a:t>                Digital Solutions for Wellbeing  </a:t>
            </a:r>
            <a:r>
              <a:rPr lang="en-GB" b="1" dirty="0">
                <a:solidFill>
                  <a:schemeClr val="bg1"/>
                </a:solidFill>
              </a:rPr>
              <a:t/>
            </a:r>
            <a:br>
              <a:rPr lang="en-GB" b="1" dirty="0">
                <a:solidFill>
                  <a:schemeClr val="bg1"/>
                </a:solidFill>
              </a:rPr>
            </a:br>
            <a:endParaRPr lang="en-GB" dirty="0"/>
          </a:p>
        </p:txBody>
      </p:sp>
      <p:pic>
        <p:nvPicPr>
          <p:cNvPr id="7" name="Picture 3"/>
          <p:cNvPicPr>
            <a:picLocks noChangeAspect="1" noChangeArrowheads="1"/>
          </p:cNvPicPr>
          <p:nvPr/>
        </p:nvPicPr>
        <p:blipFill>
          <a:blip r:embed="rId3" cstate="print"/>
          <a:srcRect/>
          <a:stretch>
            <a:fillRect/>
          </a:stretch>
        </p:blipFill>
        <p:spPr bwMode="auto">
          <a:xfrm>
            <a:off x="8256299" y="1025524"/>
            <a:ext cx="3310955" cy="2245511"/>
          </a:xfrm>
          <a:prstGeom prst="rect">
            <a:avLst/>
          </a:prstGeom>
          <a:noFill/>
          <a:ln w="50800">
            <a:noFill/>
            <a:miter lim="800000"/>
            <a:headEnd/>
            <a:tailEnd/>
          </a:ln>
        </p:spPr>
      </p:pic>
      <p:sp>
        <p:nvSpPr>
          <p:cNvPr id="3" name="Rectangle 2"/>
          <p:cNvSpPr/>
          <p:nvPr/>
        </p:nvSpPr>
        <p:spPr>
          <a:xfrm>
            <a:off x="1044446" y="1025524"/>
            <a:ext cx="5621078" cy="5693866"/>
          </a:xfrm>
          <a:prstGeom prst="rect">
            <a:avLst/>
          </a:prstGeom>
        </p:spPr>
        <p:txBody>
          <a:bodyPr wrap="square">
            <a:spAutoFit/>
          </a:bodyPr>
          <a:lstStyle/>
          <a:p>
            <a:r>
              <a:rPr lang="en-US" b="1" noProof="1"/>
              <a:t>Digital Health and Care </a:t>
            </a:r>
            <a:r>
              <a:rPr lang="en-GB" b="1" dirty="0">
                <a:solidFill>
                  <a:srgbClr val="000000"/>
                </a:solidFill>
                <a:latin typeface="Raleway"/>
              </a:rPr>
              <a:t>Vision</a:t>
            </a:r>
          </a:p>
          <a:p>
            <a:endParaRPr lang="en-GB" i="1" dirty="0">
              <a:solidFill>
                <a:srgbClr val="000000"/>
              </a:solidFill>
              <a:latin typeface="Raleway"/>
            </a:endParaRPr>
          </a:p>
          <a:p>
            <a:r>
              <a:rPr lang="en-GB" sz="1600" b="1" i="1" dirty="0">
                <a:solidFill>
                  <a:srgbClr val="000000"/>
                </a:solidFill>
                <a:latin typeface="Raleway"/>
              </a:rPr>
              <a:t>I have access to the digital information, tools and services I need to help maintain and improve my health and wellbeing.</a:t>
            </a:r>
          </a:p>
          <a:p>
            <a:endParaRPr lang="en-GB" sz="1600" dirty="0">
              <a:solidFill>
                <a:srgbClr val="000000"/>
              </a:solidFill>
              <a:latin typeface="Raleway"/>
            </a:endParaRPr>
          </a:p>
          <a:p>
            <a:r>
              <a:rPr lang="en-GB" sz="1600" i="1" dirty="0">
                <a:solidFill>
                  <a:srgbClr val="000000"/>
                </a:solidFill>
                <a:latin typeface="Raleway"/>
              </a:rPr>
              <a:t>I expect my digital health and social care information to be captured electronically, integrated and shared securely to assist service staff and carers that need to see it …</a:t>
            </a:r>
          </a:p>
          <a:p>
            <a:endParaRPr lang="en-GB" sz="1600" dirty="0">
              <a:solidFill>
                <a:srgbClr val="000000"/>
              </a:solidFill>
              <a:latin typeface="Raleway"/>
            </a:endParaRPr>
          </a:p>
          <a:p>
            <a:r>
              <a:rPr lang="en-GB" sz="1600" i="1" dirty="0">
                <a:solidFill>
                  <a:srgbClr val="000000"/>
                </a:solidFill>
                <a:latin typeface="Raleway"/>
              </a:rPr>
              <a:t>… and that digital technology and data will be used appropriately and innovatively:</a:t>
            </a:r>
            <a:endParaRPr lang="en-GB" sz="1600" dirty="0">
              <a:solidFill>
                <a:srgbClr val="000000"/>
              </a:solidFill>
              <a:latin typeface="Raleway"/>
            </a:endParaRPr>
          </a:p>
          <a:p>
            <a:pPr>
              <a:buFont typeface="Arial" panose="020B0604020202020204" pitchFamily="34" charset="0"/>
              <a:buChar char="•"/>
            </a:pPr>
            <a:r>
              <a:rPr lang="en-GB" sz="1600" i="1" dirty="0">
                <a:solidFill>
                  <a:srgbClr val="000000"/>
                </a:solidFill>
                <a:latin typeface="Raleway"/>
              </a:rPr>
              <a:t>to help plan and improve health and care services</a:t>
            </a:r>
            <a:endParaRPr lang="en-GB" sz="1600" dirty="0">
              <a:solidFill>
                <a:srgbClr val="000000"/>
              </a:solidFill>
              <a:latin typeface="Raleway"/>
            </a:endParaRPr>
          </a:p>
          <a:p>
            <a:pPr>
              <a:buFont typeface="Arial" panose="020B0604020202020204" pitchFamily="34" charset="0"/>
              <a:buChar char="•"/>
            </a:pPr>
            <a:r>
              <a:rPr lang="en-GB" sz="1600" i="1" dirty="0">
                <a:solidFill>
                  <a:srgbClr val="000000"/>
                </a:solidFill>
                <a:latin typeface="Raleway"/>
              </a:rPr>
              <a:t>to enable research and economic development</a:t>
            </a:r>
            <a:endParaRPr lang="en-GB" sz="1600" dirty="0">
              <a:solidFill>
                <a:srgbClr val="000000"/>
              </a:solidFill>
              <a:latin typeface="Raleway"/>
            </a:endParaRPr>
          </a:p>
          <a:p>
            <a:pPr>
              <a:buFont typeface="Arial" panose="020B0604020202020204" pitchFamily="34" charset="0"/>
              <a:buChar char="•"/>
            </a:pPr>
            <a:r>
              <a:rPr lang="en-GB" sz="1600" i="1" dirty="0">
                <a:solidFill>
                  <a:srgbClr val="000000"/>
                </a:solidFill>
                <a:latin typeface="Raleway"/>
              </a:rPr>
              <a:t>and ultimately improve outcomes for everyone</a:t>
            </a:r>
            <a:r>
              <a:rPr lang="en-GB" sz="1600" i="1" dirty="0" smtClean="0">
                <a:solidFill>
                  <a:srgbClr val="000000"/>
                </a:solidFill>
                <a:latin typeface="Raleway"/>
              </a:rPr>
              <a:t>.</a:t>
            </a:r>
          </a:p>
          <a:p>
            <a:endParaRPr lang="en-GB" sz="1600" i="1" dirty="0">
              <a:solidFill>
                <a:srgbClr val="000000"/>
              </a:solidFill>
              <a:latin typeface="Raleway"/>
            </a:endParaRPr>
          </a:p>
          <a:p>
            <a:r>
              <a:rPr lang="en-GB" b="1" i="1" dirty="0">
                <a:solidFill>
                  <a:srgbClr val="000000"/>
                </a:solidFill>
                <a:latin typeface="+mj-lt"/>
                <a:hlinkClick r:id="rId4"/>
              </a:rPr>
              <a:t>https://www.digihealthcare.scot/</a:t>
            </a:r>
            <a:r>
              <a:rPr lang="en-GB" b="1" i="1" dirty="0">
                <a:solidFill>
                  <a:srgbClr val="000000"/>
                </a:solidFill>
                <a:latin typeface="+mj-lt"/>
              </a:rPr>
              <a:t>    </a:t>
            </a:r>
          </a:p>
          <a:p>
            <a:endParaRPr lang="en-GB" b="1" i="1" dirty="0">
              <a:solidFill>
                <a:srgbClr val="000000"/>
              </a:solidFill>
              <a:latin typeface="Raleway"/>
            </a:endParaRPr>
          </a:p>
          <a:p>
            <a:endParaRPr lang="en-GB" sz="1600" b="1" i="1" dirty="0">
              <a:solidFill>
                <a:srgbClr val="000000"/>
              </a:solidFill>
              <a:latin typeface="Raleway"/>
              <a:hlinkClick r:id="rId5"/>
            </a:endParaRPr>
          </a:p>
          <a:p>
            <a:r>
              <a:rPr lang="en-GB" sz="1600" b="1" i="1" dirty="0" smtClean="0">
                <a:solidFill>
                  <a:srgbClr val="000000"/>
                </a:solidFill>
                <a:latin typeface="Raleway"/>
              </a:rPr>
              <a:t> </a:t>
            </a:r>
            <a:endParaRPr lang="en-GB" sz="1600" b="1" i="1" dirty="0">
              <a:solidFill>
                <a:srgbClr val="000000"/>
              </a:solidFill>
              <a:latin typeface="Raleway"/>
            </a:endParaRPr>
          </a:p>
          <a:p>
            <a:endParaRPr lang="en-GB" b="1" i="1" dirty="0">
              <a:solidFill>
                <a:srgbClr val="000000"/>
              </a:solidFill>
              <a:latin typeface="Raleway"/>
            </a:endParaRPr>
          </a:p>
          <a:p>
            <a:r>
              <a:rPr lang="en-GB" u="sng" dirty="0" err="1" smtClean="0">
                <a:hlinkClick r:id="rId6"/>
              </a:rPr>
              <a:t>mPower</a:t>
            </a:r>
            <a:r>
              <a:rPr lang="en-GB" u="sng" dirty="0" smtClean="0">
                <a:hlinkClick r:id="rId6"/>
              </a:rPr>
              <a:t> </a:t>
            </a:r>
            <a:r>
              <a:rPr lang="en-GB" u="sng" dirty="0">
                <a:hlinkClick r:id="rId6"/>
              </a:rPr>
              <a:t>celebration event </a:t>
            </a:r>
            <a:endParaRPr lang="en-GB" dirty="0">
              <a:solidFill>
                <a:srgbClr val="000000"/>
              </a:solidFill>
              <a:latin typeface="Raleway"/>
            </a:endParaRPr>
          </a:p>
        </p:txBody>
      </p:sp>
      <p:sp>
        <p:nvSpPr>
          <p:cNvPr id="5" name="AutoShape 4" descr="C:\Users\hendrya\Documents\IFIC\Odense\ICIC22-Odense-Logo-white.webp"/>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 name="Content Placeholder 9"/>
          <p:cNvPicPr>
            <a:picLocks noGrp="1" noChangeAspect="1"/>
          </p:cNvPicPr>
          <p:nvPr>
            <p:ph idx="1"/>
          </p:nvPr>
        </p:nvPicPr>
        <p:blipFill>
          <a:blip r:embed="rId7"/>
          <a:stretch>
            <a:fillRect/>
          </a:stretch>
        </p:blipFill>
        <p:spPr>
          <a:xfrm>
            <a:off x="6324206" y="3459322"/>
            <a:ext cx="2727002" cy="3078763"/>
          </a:xfrm>
          <a:prstGeom prst="rect">
            <a:avLst/>
          </a:prstGeom>
          <a:ln w="19050">
            <a:solidFill>
              <a:schemeClr val="tx2"/>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9821" y="2695444"/>
            <a:ext cx="2556410" cy="3365114"/>
          </a:xfrm>
          <a:prstGeom prst="rect">
            <a:avLst/>
          </a:prstGeom>
        </p:spPr>
      </p:pic>
      <p:pic>
        <p:nvPicPr>
          <p:cNvPr id="9" name="Picture 8">
            <a:extLst>
              <a:ext uri="{FF2B5EF4-FFF2-40B4-BE49-F238E27FC236}">
                <a16:creationId xmlns:a16="http://schemas.microsoft.com/office/drawing/2014/main" id="{C1313DA9-60B8-4BC0-9EB5-08474C71E9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9575" y="5588986"/>
            <a:ext cx="3670241" cy="789611"/>
          </a:xfrm>
          <a:prstGeom prst="rect">
            <a:avLst/>
          </a:prstGeom>
        </p:spPr>
      </p:pic>
    </p:spTree>
    <p:extLst>
      <p:ext uri="{BB962C8B-B14F-4D97-AF65-F5344CB8AC3E}">
        <p14:creationId xmlns:p14="http://schemas.microsoft.com/office/powerpoint/2010/main" val="1476280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6875" y="793426"/>
            <a:ext cx="6794033" cy="5302942"/>
          </a:xfrm>
          <a:prstGeom prst="rect">
            <a:avLst/>
          </a:prstGeom>
        </p:spPr>
      </p:pic>
      <p:sp>
        <p:nvSpPr>
          <p:cNvPr id="3" name="Rectangle 2"/>
          <p:cNvSpPr/>
          <p:nvPr/>
        </p:nvSpPr>
        <p:spPr>
          <a:xfrm>
            <a:off x="1408938" y="6328064"/>
            <a:ext cx="3326616" cy="369332"/>
          </a:xfrm>
          <a:prstGeom prst="rect">
            <a:avLst/>
          </a:prstGeom>
        </p:spPr>
        <p:txBody>
          <a:bodyPr wrap="none">
            <a:spAutoFit/>
          </a:bodyPr>
          <a:lstStyle/>
          <a:p>
            <a:r>
              <a:rPr lang="en-GB" dirty="0"/>
              <a:t>https://www.adlsmartcare.com/</a:t>
            </a:r>
          </a:p>
        </p:txBody>
      </p:sp>
      <p:sp>
        <p:nvSpPr>
          <p:cNvPr id="4" name="TextBox 3"/>
          <p:cNvSpPr txBox="1"/>
          <p:nvPr/>
        </p:nvSpPr>
        <p:spPr>
          <a:xfrm>
            <a:off x="1995055" y="72736"/>
            <a:ext cx="7762008" cy="1321718"/>
          </a:xfrm>
          <a:prstGeom prst="rect">
            <a:avLst/>
          </a:prstGeom>
        </p:spPr>
        <p:txBody>
          <a:bodyPr wrap="square" rtlCol="0" anchor="t" anchorCtr="0">
            <a:noAutofit/>
          </a:bodyPr>
          <a:lstStyle/>
          <a:p>
            <a:pPr algn="l"/>
            <a:r>
              <a:rPr lang="en-GB" sz="3600" b="1" i="0" dirty="0" smtClean="0">
                <a:latin typeface="Arial" panose="020B0604020202020204" pitchFamily="34" charset="0"/>
                <a:cs typeface="Arial" panose="020B0604020202020204" pitchFamily="34" charset="0"/>
              </a:rPr>
              <a:t>ADL Smart Care’s Life Curve </a:t>
            </a:r>
          </a:p>
        </p:txBody>
      </p:sp>
      <p:sp>
        <p:nvSpPr>
          <p:cNvPr id="5" name="Rectangle 4"/>
          <p:cNvSpPr/>
          <p:nvPr/>
        </p:nvSpPr>
        <p:spPr>
          <a:xfrm>
            <a:off x="8236353" y="5911702"/>
            <a:ext cx="3672111" cy="369332"/>
          </a:xfrm>
          <a:prstGeom prst="rect">
            <a:avLst/>
          </a:prstGeom>
        </p:spPr>
        <p:txBody>
          <a:bodyPr wrap="square">
            <a:spAutoFit/>
          </a:bodyPr>
          <a:lstStyle/>
          <a:p>
            <a:r>
              <a:rPr lang="en-GB" dirty="0"/>
              <a:t>https://bayofplenty.lifecurve.co.nz/</a:t>
            </a:r>
          </a:p>
        </p:txBody>
      </p:sp>
      <p:pic>
        <p:nvPicPr>
          <p:cNvPr id="6" name="Picture 5"/>
          <p:cNvPicPr>
            <a:picLocks noChangeAspect="1"/>
          </p:cNvPicPr>
          <p:nvPr/>
        </p:nvPicPr>
        <p:blipFill>
          <a:blip r:embed="rId3"/>
          <a:stretch>
            <a:fillRect/>
          </a:stretch>
        </p:blipFill>
        <p:spPr>
          <a:xfrm>
            <a:off x="8236354" y="941994"/>
            <a:ext cx="3041417" cy="4238625"/>
          </a:xfrm>
          <a:prstGeom prst="rect">
            <a:avLst/>
          </a:prstGeom>
        </p:spPr>
      </p:pic>
    </p:spTree>
    <p:extLst>
      <p:ext uri="{BB962C8B-B14F-4D97-AF65-F5344CB8AC3E}">
        <p14:creationId xmlns:p14="http://schemas.microsoft.com/office/powerpoint/2010/main" val="2636737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7"/>
          <p:cNvSpPr txBox="1">
            <a:spLocks/>
          </p:cNvSpPr>
          <p:nvPr/>
        </p:nvSpPr>
        <p:spPr>
          <a:xfrm>
            <a:off x="675868" y="620111"/>
            <a:ext cx="3048000" cy="4774127"/>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Calibri" panose="020F0502020204030204" pitchFamily="34" charset="0"/>
                <a:cs typeface="Calibri" panose="020F0502020204030204" pitchFamily="34" charset="0"/>
              </a:rPr>
              <a:t>Community Nurses are well placed to identify frailty</a:t>
            </a:r>
          </a:p>
          <a:p>
            <a:pPr>
              <a:spcAft>
                <a:spcPts val="900"/>
              </a:spcAft>
              <a:buFont typeface="Wingdings" panose="05000000000000000000" pitchFamily="2" charset="2"/>
              <a:buChar char="ü"/>
            </a:pPr>
            <a:r>
              <a:rPr lang="en-GB" sz="1500" dirty="0">
                <a:latin typeface="Calibri" panose="020F0502020204030204" pitchFamily="34" charset="0"/>
                <a:cs typeface="Calibri" panose="020F0502020204030204" pitchFamily="34" charset="0"/>
              </a:rPr>
              <a:t>Can initiate prompts and early intervention to prevent further functional decline</a:t>
            </a:r>
          </a:p>
          <a:p>
            <a:pPr>
              <a:spcAft>
                <a:spcPts val="900"/>
              </a:spcAft>
              <a:buFont typeface="Wingdings" panose="05000000000000000000" pitchFamily="2" charset="2"/>
              <a:buChar char="ü"/>
            </a:pPr>
            <a:r>
              <a:rPr lang="en-GB" sz="1500" dirty="0">
                <a:latin typeface="Calibri" panose="020F0502020204030204" pitchFamily="34" charset="0"/>
                <a:cs typeface="Calibri" panose="020F0502020204030204" pitchFamily="34" charset="0"/>
              </a:rPr>
              <a:t>Currently adopt different approaches from assessment to their own intuition – further dedicated education is required</a:t>
            </a:r>
          </a:p>
          <a:p>
            <a:pPr>
              <a:spcAft>
                <a:spcPts val="900"/>
              </a:spcAft>
              <a:buFont typeface="Wingdings" panose="05000000000000000000" pitchFamily="2" charset="2"/>
              <a:buChar char="ü"/>
            </a:pPr>
            <a:r>
              <a:rPr lang="en-GB" sz="1500" dirty="0">
                <a:latin typeface="Calibri" panose="020F0502020204030204" pitchFamily="34" charset="0"/>
                <a:cs typeface="Calibri" panose="020F0502020204030204" pitchFamily="34" charset="0"/>
              </a:rPr>
              <a:t>Care coordination requires leadership skills, confidence and capability.</a:t>
            </a:r>
          </a:p>
          <a:p>
            <a:pPr marL="0" indent="0">
              <a:spcAft>
                <a:spcPts val="900"/>
              </a:spcAft>
              <a:buNone/>
            </a:pPr>
            <a:r>
              <a:rPr lang="en-GB" sz="1500" b="1" i="1" dirty="0"/>
              <a:t>British Journal of Community Nursing </a:t>
            </a:r>
            <a:r>
              <a:rPr lang="en-GB" sz="1500" dirty="0"/>
              <a:t>2021 </a:t>
            </a:r>
            <a:r>
              <a:rPr lang="en-GB" sz="1500" dirty="0" err="1"/>
              <a:t>Vol</a:t>
            </a:r>
            <a:r>
              <a:rPr lang="en-GB" sz="1500" dirty="0"/>
              <a:t> 26, No 3 pp 136-142  </a:t>
            </a:r>
            <a:r>
              <a:rPr lang="en-GB" sz="1500" u="sng" dirty="0">
                <a:hlinkClick r:id="rId3"/>
              </a:rPr>
              <a:t>https://</a:t>
            </a:r>
            <a:r>
              <a:rPr lang="en-GB" sz="1500" u="sng" dirty="0" smtClean="0">
                <a:hlinkClick r:id="rId3"/>
              </a:rPr>
              <a:t>www.magonlinelibrary.com/doi/abs/10.12968/bjcn.2021.26.3.136</a:t>
            </a:r>
            <a:r>
              <a:rPr lang="en-GB" sz="1500" u="sng" dirty="0" smtClean="0"/>
              <a:t>  </a:t>
            </a:r>
            <a:endParaRPr lang="en-GB" sz="1800" dirty="0">
              <a:latin typeface="Calibri" panose="020F0502020204030204" pitchFamily="34" charset="0"/>
              <a:cs typeface="Calibri" panose="020F0502020204030204" pitchFamily="34" charset="0"/>
            </a:endParaRPr>
          </a:p>
        </p:txBody>
      </p:sp>
      <p:pic>
        <p:nvPicPr>
          <p:cNvPr id="26" name="Picture 25"/>
          <p:cNvPicPr/>
          <p:nvPr/>
        </p:nvPicPr>
        <p:blipFill>
          <a:blip r:embed="rId4"/>
          <a:stretch>
            <a:fillRect/>
          </a:stretch>
        </p:blipFill>
        <p:spPr>
          <a:xfrm>
            <a:off x="3699164" y="606197"/>
            <a:ext cx="8340436" cy="4464739"/>
          </a:xfrm>
          <a:prstGeom prst="rect">
            <a:avLst/>
          </a:prstGeom>
        </p:spPr>
      </p:pic>
      <p:sp>
        <p:nvSpPr>
          <p:cNvPr id="5" name="Rectangle 4"/>
          <p:cNvSpPr/>
          <p:nvPr/>
        </p:nvSpPr>
        <p:spPr>
          <a:xfrm>
            <a:off x="7426036" y="5412509"/>
            <a:ext cx="4586430" cy="523220"/>
          </a:xfrm>
          <a:prstGeom prst="rect">
            <a:avLst/>
          </a:prstGeom>
        </p:spPr>
        <p:txBody>
          <a:bodyPr wrap="square">
            <a:spAutoFit/>
          </a:bodyPr>
          <a:lstStyle/>
          <a:p>
            <a:r>
              <a:rPr lang="en-GB" sz="1400" dirty="0">
                <a:hlinkClick r:id="rId5"/>
              </a:rPr>
              <a:t>https://www.alliance-scotland.org.uk/people-and-networks/frailty-matters-research-project/</a:t>
            </a:r>
            <a:endParaRPr lang="en-GB" sz="1400" dirty="0"/>
          </a:p>
        </p:txBody>
      </p:sp>
      <p:sp>
        <p:nvSpPr>
          <p:cNvPr id="6" name="Title 5"/>
          <p:cNvSpPr>
            <a:spLocks noGrp="1"/>
          </p:cNvSpPr>
          <p:nvPr>
            <p:ph type="title"/>
          </p:nvPr>
        </p:nvSpPr>
        <p:spPr>
          <a:xfrm>
            <a:off x="2501461" y="404037"/>
            <a:ext cx="7283669" cy="216074"/>
          </a:xfrm>
        </p:spPr>
        <p:txBody>
          <a:bodyPr>
            <a:normAutofit fontScale="90000"/>
          </a:bodyPr>
          <a:lstStyle/>
          <a:p>
            <a:r>
              <a:rPr lang="en-GB" sz="2800" dirty="0" smtClean="0">
                <a:solidFill>
                  <a:schemeClr val="bg1"/>
                </a:solidFill>
              </a:rPr>
              <a:t>    </a:t>
            </a:r>
            <a:r>
              <a:rPr lang="en-GB" sz="3600" dirty="0" smtClean="0">
                <a:solidFill>
                  <a:schemeClr val="bg1"/>
                </a:solidFill>
              </a:rPr>
              <a:t>Frailty is everyone’s business</a:t>
            </a:r>
            <a:endParaRPr lang="en-GB" sz="3600" dirty="0">
              <a:solidFill>
                <a:schemeClr val="bg1"/>
              </a:solidFill>
            </a:endParaRPr>
          </a:p>
        </p:txBody>
      </p:sp>
      <p:sp>
        <p:nvSpPr>
          <p:cNvPr id="2" name="Rectangle 1"/>
          <p:cNvSpPr/>
          <p:nvPr/>
        </p:nvSpPr>
        <p:spPr>
          <a:xfrm>
            <a:off x="675868" y="5767996"/>
            <a:ext cx="7193514" cy="729430"/>
          </a:xfrm>
          <a:prstGeom prst="rect">
            <a:avLst/>
          </a:prstGeom>
        </p:spPr>
        <p:txBody>
          <a:bodyPr wrap="square">
            <a:spAutoFit/>
          </a:bodyPr>
          <a:lstStyle/>
          <a:p>
            <a:pPr>
              <a:lnSpc>
                <a:spcPct val="115000"/>
              </a:lnSpc>
              <a:spcAft>
                <a:spcPts val="0"/>
              </a:spcAft>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British Journal of Community Nursing 2023 28:7, 324-330 </a:t>
            </a:r>
            <a:r>
              <a:rPr lang="en-GB"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6"/>
              </a:rPr>
              <a:t>https://www.magonlinelibrary.com/doi/abs/10.12968/bjcn.2023.28.7.324</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177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590" y="6118858"/>
            <a:ext cx="5110514" cy="369332"/>
          </a:xfrm>
          <a:prstGeom prst="rect">
            <a:avLst/>
          </a:prstGeom>
        </p:spPr>
        <p:txBody>
          <a:bodyPr wrap="square">
            <a:spAutoFit/>
          </a:bodyPr>
          <a:lstStyle/>
          <a:p>
            <a:r>
              <a:rPr lang="en-GB" b="1" dirty="0">
                <a:solidFill>
                  <a:prstClr val="black"/>
                </a:solidFill>
              </a:rPr>
              <a:t>https://www.decadeofhealthyageing.org</a:t>
            </a:r>
            <a:endParaRPr lang="en-GB" b="1" dirty="0"/>
          </a:p>
        </p:txBody>
      </p:sp>
      <p:pic>
        <p:nvPicPr>
          <p:cNvPr id="4" name="Picture 3"/>
          <p:cNvPicPr>
            <a:picLocks noChangeAspect="1"/>
          </p:cNvPicPr>
          <p:nvPr/>
        </p:nvPicPr>
        <p:blipFill>
          <a:blip r:embed="rId3"/>
          <a:stretch>
            <a:fillRect/>
          </a:stretch>
        </p:blipFill>
        <p:spPr>
          <a:xfrm>
            <a:off x="1007841" y="712850"/>
            <a:ext cx="3020516" cy="4236895"/>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5603275" y="3584935"/>
            <a:ext cx="2044499" cy="2904300"/>
          </a:xfrm>
          <a:prstGeom prst="rect">
            <a:avLst/>
          </a:prstGeom>
          <a:ln w="38100">
            <a:solidFill>
              <a:schemeClr val="tx1"/>
            </a:solidFill>
          </a:ln>
        </p:spPr>
      </p:pic>
      <p:sp>
        <p:nvSpPr>
          <p:cNvPr id="3" name="TextBox 2"/>
          <p:cNvSpPr txBox="1"/>
          <p:nvPr/>
        </p:nvSpPr>
        <p:spPr>
          <a:xfrm>
            <a:off x="2389909" y="0"/>
            <a:ext cx="9258299" cy="613064"/>
          </a:xfrm>
          <a:prstGeom prst="rect">
            <a:avLst/>
          </a:prstGeom>
        </p:spPr>
        <p:txBody>
          <a:bodyPr wrap="square" rtlCol="0" anchor="t" anchorCtr="0">
            <a:noAutofit/>
          </a:bodyPr>
          <a:lstStyle/>
          <a:p>
            <a:pPr algn="l"/>
            <a:r>
              <a:rPr lang="en-GB" sz="3200" b="1" i="0" dirty="0" smtClean="0">
                <a:solidFill>
                  <a:schemeClr val="bg1"/>
                </a:solidFill>
                <a:latin typeface="Arial" panose="020B0604020202020204" pitchFamily="34" charset="0"/>
                <a:cs typeface="Arial" panose="020B0604020202020204" pitchFamily="34" charset="0"/>
              </a:rPr>
              <a:t>Beyond Functional Ability to Wellbeing </a:t>
            </a:r>
          </a:p>
        </p:txBody>
      </p:sp>
      <p:sp>
        <p:nvSpPr>
          <p:cNvPr id="6" name="TextBox 5"/>
          <p:cNvSpPr txBox="1"/>
          <p:nvPr/>
        </p:nvSpPr>
        <p:spPr>
          <a:xfrm>
            <a:off x="4809460" y="2760371"/>
            <a:ext cx="3232298" cy="3232297"/>
          </a:xfrm>
          <a:prstGeom prst="rect">
            <a:avLst/>
          </a:prstGeom>
        </p:spPr>
        <p:txBody>
          <a:bodyPr wrap="square" rtlCol="0" anchor="t" anchorCtr="0">
            <a:noAutofit/>
          </a:bodyPr>
          <a:lstStyle/>
          <a:p>
            <a:pPr algn="l"/>
            <a:endParaRPr lang="en-GB" sz="2000" b="0" i="0" dirty="0" err="1" smtClean="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809460" y="1156186"/>
            <a:ext cx="6379535" cy="2003625"/>
          </a:xfrm>
          <a:prstGeom prst="rect">
            <a:avLst/>
          </a:prstGeom>
        </p:spPr>
        <p:txBody>
          <a:bodyPr wrap="square">
            <a:spAutoFit/>
          </a:bodyPr>
          <a:lstStyle/>
          <a:p>
            <a:pPr>
              <a:lnSpc>
                <a:spcPct val="115000"/>
              </a:lnSpc>
            </a:pPr>
            <a:r>
              <a:rPr lang="en-GB" dirty="0" smtClean="0">
                <a:latin typeface="Calibri" panose="020F0502020204030204" pitchFamily="34" charset="0"/>
                <a:ea typeface="Calibri" panose="020F0502020204030204" pitchFamily="34" charset="0"/>
                <a:cs typeface="Calibri" panose="020F0502020204030204" pitchFamily="34" charset="0"/>
              </a:rPr>
              <a:t>WHO describes 5 Domains of Functional ability</a:t>
            </a:r>
          </a:p>
          <a:p>
            <a:pPr marL="285750" indent="-285750">
              <a:lnSpc>
                <a:spcPct val="115000"/>
              </a:lnSpc>
              <a:buFont typeface="Wingdings" panose="05000000000000000000" pitchFamily="2" charset="2"/>
              <a:buChar char="v"/>
            </a:pPr>
            <a:r>
              <a:rPr lang="en-GB" dirty="0" smtClean="0">
                <a:latin typeface="Calibri" panose="020F0502020204030204" pitchFamily="34" charset="0"/>
                <a:ea typeface="Calibri" panose="020F0502020204030204" pitchFamily="34" charset="0"/>
                <a:cs typeface="Calibri" panose="020F0502020204030204" pitchFamily="34" charset="0"/>
              </a:rPr>
              <a:t>meet </a:t>
            </a:r>
            <a:r>
              <a:rPr lang="en-GB" dirty="0">
                <a:latin typeface="Calibri" panose="020F0502020204030204" pitchFamily="34" charset="0"/>
                <a:ea typeface="Calibri" panose="020F0502020204030204" pitchFamily="34" charset="0"/>
                <a:cs typeface="Calibri" panose="020F0502020204030204" pitchFamily="34" charset="0"/>
              </a:rPr>
              <a:t>basic needs to ensure an adequate standard of living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15000"/>
              </a:lnSpc>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learn, grow and make decisions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15000"/>
              </a:lnSpc>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be mobile and participate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15000"/>
              </a:lnSpc>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build and maintain relationships </a:t>
            </a:r>
          </a:p>
          <a:p>
            <a:pPr marL="257175" indent="-257175">
              <a:lnSpc>
                <a:spcPct val="115000"/>
              </a:lnSpc>
              <a:buFont typeface="Wingdings" panose="05000000000000000000" pitchFamily="2" charset="2"/>
              <a:buChar char=""/>
            </a:pPr>
            <a:r>
              <a:rPr lang="en-GB" dirty="0">
                <a:latin typeface="Calibri" panose="020F0502020204030204" pitchFamily="34" charset="0"/>
                <a:ea typeface="Calibri" panose="020F0502020204030204" pitchFamily="34" charset="0"/>
              </a:rPr>
              <a:t>contribute to society </a:t>
            </a:r>
          </a:p>
        </p:txBody>
      </p:sp>
      <p:sp>
        <p:nvSpPr>
          <p:cNvPr id="9" name="TextBox 8"/>
          <p:cNvSpPr txBox="1"/>
          <p:nvPr/>
        </p:nvSpPr>
        <p:spPr>
          <a:xfrm>
            <a:off x="5507665" y="3955312"/>
            <a:ext cx="3625702" cy="2163546"/>
          </a:xfrm>
          <a:prstGeom prst="rect">
            <a:avLst/>
          </a:prstGeom>
        </p:spPr>
        <p:txBody>
          <a:bodyPr wrap="square" rtlCol="0" anchor="t" anchorCtr="0">
            <a:noAutofit/>
          </a:bodyPr>
          <a:lstStyle/>
          <a:p>
            <a:pPr algn="l"/>
            <a:endParaRPr lang="en-GB" sz="2000" b="0" i="0" dirty="0" err="1" smtClean="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7777095" y="3629384"/>
            <a:ext cx="4335036" cy="2640723"/>
          </a:xfrm>
          <a:prstGeom prst="rect">
            <a:avLst/>
          </a:prstGeom>
        </p:spPr>
        <p:txBody>
          <a:bodyPr wrap="square">
            <a:spAutoFit/>
          </a:bodyPr>
          <a:lstStyle/>
          <a:p>
            <a:pPr marL="342900" lvl="0" indent="-342900" algn="just">
              <a:lnSpc>
                <a:spcPct val="115000"/>
              </a:lnSpc>
              <a:buFont typeface="Wingdings" panose="05000000000000000000" pitchFamily="2" charset="2"/>
              <a:buChar char=""/>
              <a:defRPr/>
            </a:pPr>
            <a:r>
              <a:rPr lang="en-US" b="1" dirty="0">
                <a:solidFill>
                  <a:prstClr val="black"/>
                </a:solidFill>
                <a:latin typeface="Calibri" panose="020F0502020204030204"/>
                <a:ea typeface="Calibri" panose="020F0502020204030204" pitchFamily="34" charset="0"/>
              </a:rPr>
              <a:t>Changing how we think, feel and act towards age and ageing </a:t>
            </a:r>
          </a:p>
          <a:p>
            <a:pPr marL="342900" lvl="0" indent="-342900" algn="just">
              <a:lnSpc>
                <a:spcPct val="115000"/>
              </a:lnSpc>
              <a:buFont typeface="Wingdings" panose="05000000000000000000" pitchFamily="2" charset="2"/>
              <a:buChar char=""/>
              <a:defRPr/>
            </a:pPr>
            <a:r>
              <a:rPr lang="en-US" b="1" dirty="0" smtClean="0">
                <a:solidFill>
                  <a:prstClr val="black"/>
                </a:solidFill>
                <a:latin typeface="Calibri" panose="020F0502020204030204"/>
              </a:rPr>
              <a:t>Ensuring </a:t>
            </a:r>
            <a:r>
              <a:rPr lang="en-US" b="1" dirty="0">
                <a:solidFill>
                  <a:prstClr val="black"/>
                </a:solidFill>
                <a:latin typeface="Calibri" panose="020F0502020204030204"/>
              </a:rPr>
              <a:t>our communities foster the abilities of older people </a:t>
            </a:r>
          </a:p>
          <a:p>
            <a:pPr marL="342900" lvl="0" indent="-342900" algn="just">
              <a:lnSpc>
                <a:spcPct val="115000"/>
              </a:lnSpc>
              <a:buFont typeface="Wingdings" panose="05000000000000000000" pitchFamily="2" charset="2"/>
              <a:buChar char=""/>
              <a:defRPr/>
            </a:pPr>
            <a:r>
              <a:rPr lang="en-US" b="1" dirty="0" smtClean="0">
                <a:solidFill>
                  <a:prstClr val="black"/>
                </a:solidFill>
                <a:latin typeface="Calibri" panose="020F0502020204030204"/>
              </a:rPr>
              <a:t>Delivering </a:t>
            </a:r>
            <a:r>
              <a:rPr lang="en-US" b="1" dirty="0">
                <a:solidFill>
                  <a:prstClr val="black"/>
                </a:solidFill>
                <a:latin typeface="Calibri" panose="020F0502020204030204"/>
              </a:rPr>
              <a:t>integrated health and care services responsive to older people </a:t>
            </a:r>
            <a:endParaRPr lang="en-GB" dirty="0">
              <a:solidFill>
                <a:prstClr val="black"/>
              </a:solidFill>
              <a:latin typeface="Calibri" panose="020F0502020204030204"/>
            </a:endParaRPr>
          </a:p>
          <a:p>
            <a:pPr marL="342900" lvl="0" indent="-342900" algn="just">
              <a:lnSpc>
                <a:spcPct val="115000"/>
              </a:lnSpc>
              <a:buFont typeface="Wingdings" panose="05000000000000000000" pitchFamily="2" charset="2"/>
              <a:buChar char=""/>
              <a:defRPr/>
            </a:pPr>
            <a:r>
              <a:rPr lang="en-US" b="1" dirty="0" smtClean="0">
                <a:solidFill>
                  <a:prstClr val="black"/>
                </a:solidFill>
                <a:latin typeface="Calibri" panose="020F0502020204030204"/>
              </a:rPr>
              <a:t>Providing </a:t>
            </a:r>
            <a:r>
              <a:rPr lang="en-US" b="1" dirty="0">
                <a:solidFill>
                  <a:prstClr val="black"/>
                </a:solidFill>
                <a:latin typeface="Calibri" panose="020F0502020204030204"/>
              </a:rPr>
              <a:t>access to long-term care for older people who need it </a:t>
            </a:r>
            <a:endParaRPr lang="en-GB" dirty="0">
              <a:solidFill>
                <a:prstClr val="black"/>
              </a:solidFill>
              <a:latin typeface="Calibri" panose="020F0502020204030204"/>
            </a:endParaRPr>
          </a:p>
        </p:txBody>
      </p:sp>
    </p:spTree>
    <p:extLst>
      <p:ext uri="{BB962C8B-B14F-4D97-AF65-F5344CB8AC3E}">
        <p14:creationId xmlns:p14="http://schemas.microsoft.com/office/powerpoint/2010/main" val="3056002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0964"/>
            <a:ext cx="7886700" cy="1173250"/>
          </a:xfrm>
        </p:spPr>
        <p:txBody>
          <a:bodyPr>
            <a:normAutofit/>
          </a:bodyPr>
          <a:lstStyle/>
          <a:p>
            <a:r>
              <a:rPr lang="en-IE" sz="3600" b="1" dirty="0">
                <a:latin typeface="+mn-lt"/>
              </a:rPr>
              <a:t>Resources | agefriendlyireland.ie </a:t>
            </a:r>
          </a:p>
        </p:txBody>
      </p:sp>
      <p:pic>
        <p:nvPicPr>
          <p:cNvPr id="19" name="Picture 18">
            <a:extLst>
              <a:ext uri="{FF2B5EF4-FFF2-40B4-BE49-F238E27FC236}">
                <a16:creationId xmlns:a16="http://schemas.microsoft.com/office/drawing/2014/main" id="{D6160E1C-AB99-4CEE-ABEA-7DB08FD8FDEB}"/>
              </a:ext>
            </a:extLst>
          </p:cNvPr>
          <p:cNvPicPr>
            <a:picLocks noChangeAspect="1"/>
          </p:cNvPicPr>
          <p:nvPr/>
        </p:nvPicPr>
        <p:blipFill>
          <a:blip r:embed="rId3" cstate="print"/>
          <a:stretch>
            <a:fillRect/>
          </a:stretch>
        </p:blipFill>
        <p:spPr>
          <a:xfrm>
            <a:off x="1124178" y="1377103"/>
            <a:ext cx="6450666" cy="4583325"/>
          </a:xfrm>
          <a:prstGeom prst="rect">
            <a:avLst/>
          </a:prstGeom>
        </p:spPr>
      </p:pic>
      <p:sp>
        <p:nvSpPr>
          <p:cNvPr id="3" name="Rectangle 2"/>
          <p:cNvSpPr/>
          <p:nvPr/>
        </p:nvSpPr>
        <p:spPr>
          <a:xfrm>
            <a:off x="8243037" y="5219889"/>
            <a:ext cx="3151119" cy="646331"/>
          </a:xfrm>
          <a:prstGeom prst="rect">
            <a:avLst/>
          </a:prstGeom>
        </p:spPr>
        <p:txBody>
          <a:bodyPr wrap="none">
            <a:spAutoFit/>
          </a:bodyPr>
          <a:lstStyle/>
          <a:p>
            <a:r>
              <a:rPr lang="en-GB" b="1" dirty="0">
                <a:hlinkClick r:id="rId4"/>
              </a:rPr>
              <a:t>https://</a:t>
            </a:r>
            <a:r>
              <a:rPr lang="en-GB" b="1" dirty="0" smtClean="0">
                <a:hlinkClick r:id="rId4"/>
              </a:rPr>
              <a:t>vimeo.com/453672155</a:t>
            </a:r>
            <a:endParaRPr lang="en-GB" b="1" dirty="0" smtClean="0"/>
          </a:p>
          <a:p>
            <a:endParaRPr lang="en-GB" b="1"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037" y="1828658"/>
            <a:ext cx="3035456" cy="3161030"/>
          </a:xfrm>
          <a:prstGeom prst="rect">
            <a:avLst/>
          </a:prstGeom>
        </p:spPr>
      </p:pic>
    </p:spTree>
    <p:extLst>
      <p:ext uri="{BB962C8B-B14F-4D97-AF65-F5344CB8AC3E}">
        <p14:creationId xmlns:p14="http://schemas.microsoft.com/office/powerpoint/2010/main" val="1659391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5826162-9124-4910-BA6A-FE3BC8C4C83E}"/>
              </a:ext>
            </a:extLst>
          </p:cNvPr>
          <p:cNvSpPr txBox="1"/>
          <p:nvPr/>
        </p:nvSpPr>
        <p:spPr>
          <a:xfrm>
            <a:off x="9261653" y="6116400"/>
            <a:ext cx="2767787" cy="615553"/>
          </a:xfrm>
          <a:prstGeom prst="rect">
            <a:avLst/>
          </a:prstGeom>
          <a:noFill/>
        </p:spPr>
        <p:txBody>
          <a:bodyPr wrap="square" rtlCol="0">
            <a:spAutoFit/>
          </a:bodyPr>
          <a:lstStyle/>
          <a:p>
            <a:pPr algn="ctr">
              <a:defRPr/>
            </a:pPr>
            <a:r>
              <a:rPr lang="en-US" b="1" dirty="0">
                <a:solidFill>
                  <a:srgbClr val="412453"/>
                </a:solidFill>
                <a:latin typeface="Open sans"/>
              </a:rPr>
              <a:t/>
            </a:r>
            <a:br>
              <a:rPr lang="en-US" b="1" dirty="0">
                <a:solidFill>
                  <a:srgbClr val="412453"/>
                </a:solidFill>
                <a:latin typeface="Open sans"/>
              </a:rPr>
            </a:br>
            <a:endParaRPr lang="en-IE" sz="1600" b="1" dirty="0">
              <a:solidFill>
                <a:srgbClr val="995096"/>
              </a:solidFill>
              <a:latin typeface="Open sans"/>
            </a:endParaRPr>
          </a:p>
        </p:txBody>
      </p:sp>
      <p:pic>
        <p:nvPicPr>
          <p:cNvPr id="3" name="Picture 2">
            <a:extLst>
              <a:ext uri="{FF2B5EF4-FFF2-40B4-BE49-F238E27FC236}">
                <a16:creationId xmlns:a16="http://schemas.microsoft.com/office/drawing/2014/main" id="{05F74FE7-6AE9-4F77-BA8F-3C6A1A01D443}"/>
              </a:ext>
            </a:extLst>
          </p:cNvPr>
          <p:cNvPicPr>
            <a:picLocks noChangeAspect="1"/>
          </p:cNvPicPr>
          <p:nvPr/>
        </p:nvPicPr>
        <p:blipFill>
          <a:blip r:embed="rId3"/>
          <a:stretch>
            <a:fillRect/>
          </a:stretch>
        </p:blipFill>
        <p:spPr>
          <a:xfrm>
            <a:off x="0" y="0"/>
            <a:ext cx="12192000" cy="974601"/>
          </a:xfrm>
          <a:prstGeom prst="rect">
            <a:avLst/>
          </a:prstGeom>
        </p:spPr>
      </p:pic>
      <p:sp>
        <p:nvSpPr>
          <p:cNvPr id="9" name="Rectangle 8"/>
          <p:cNvSpPr/>
          <p:nvPr/>
        </p:nvSpPr>
        <p:spPr>
          <a:xfrm>
            <a:off x="680459" y="2206672"/>
            <a:ext cx="5610578" cy="2677656"/>
          </a:xfrm>
          <a:prstGeom prst="rect">
            <a:avLst/>
          </a:prstGeom>
        </p:spPr>
        <p:txBody>
          <a:bodyPr wrap="square">
            <a:spAutoFit/>
          </a:bodyPr>
          <a:lstStyle/>
          <a:p>
            <a:r>
              <a:rPr lang="en-GB" sz="2400" b="1" dirty="0" smtClean="0">
                <a:latin typeface="Calibri" panose="020F0502020204030204" pitchFamily="34" charset="0"/>
                <a:ea typeface="Calibri" panose="020F0502020204030204" pitchFamily="34" charset="0"/>
              </a:rPr>
              <a:t>Mission: </a:t>
            </a:r>
          </a:p>
          <a:p>
            <a:r>
              <a:rPr lang="en-GB" sz="2400" i="1" dirty="0" smtClean="0">
                <a:latin typeface="Calibri" panose="020F0502020204030204" pitchFamily="34" charset="0"/>
                <a:ea typeface="Calibri" panose="020F0502020204030204" pitchFamily="34" charset="0"/>
              </a:rPr>
              <a:t>Co-creating </a:t>
            </a:r>
            <a:r>
              <a:rPr lang="en-GB" sz="2400" i="1" dirty="0">
                <a:latin typeface="Calibri" panose="020F0502020204030204" pitchFamily="34" charset="0"/>
                <a:ea typeface="Calibri" panose="020F0502020204030204" pitchFamily="34" charset="0"/>
              </a:rPr>
              <a:t>a healthier future with individuals and communities by developing courageous and compassionate leaders and practitioners with the knowledge, skills and confidence to design, deliver and evaluate people-centred integrated care.</a:t>
            </a:r>
            <a:endParaRPr lang="en-GB" sz="2400" i="1" dirty="0"/>
          </a:p>
        </p:txBody>
      </p:sp>
      <p:pic>
        <p:nvPicPr>
          <p:cNvPr id="10" name="Picture 9" descr="A picture containing food, devic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7362026" y="1969641"/>
            <a:ext cx="3134968" cy="2966166"/>
          </a:xfrm>
          <a:prstGeom prst="rect">
            <a:avLst/>
          </a:prstGeom>
          <a:ln w="53975">
            <a:solidFill>
              <a:schemeClr val="tx1"/>
            </a:solidFill>
          </a:ln>
        </p:spPr>
      </p:pic>
      <p:sp>
        <p:nvSpPr>
          <p:cNvPr id="11" name="Rectangle 10"/>
          <p:cNvSpPr/>
          <p:nvPr/>
        </p:nvSpPr>
        <p:spPr>
          <a:xfrm>
            <a:off x="2235199" y="5930847"/>
            <a:ext cx="6694311" cy="517065"/>
          </a:xfrm>
          <a:prstGeom prst="rect">
            <a:avLst/>
          </a:prstGeom>
        </p:spPr>
        <p:txBody>
          <a:bodyPr wrap="square">
            <a:spAutoFit/>
          </a:bodyPr>
          <a:lstStyle/>
          <a:p>
            <a:pPr algn="ctr">
              <a:lnSpc>
                <a:spcPct val="115000"/>
              </a:lnSpc>
              <a:spcAft>
                <a:spcPts val="800"/>
              </a:spcAft>
            </a:pPr>
            <a:r>
              <a:rPr lang="en-GB" sz="2400" b="1" u="sng" dirty="0">
                <a:ea typeface="PMingLiU" panose="02020500000000000000" pitchFamily="18" charset="-120"/>
                <a:cs typeface="Arial" panose="020B0604020202020204" pitchFamily="34" charset="0"/>
                <a:hlinkClick r:id="rId5"/>
              </a:rPr>
              <a:t>https://integratedcarefoundation.org/ific-scotland</a:t>
            </a:r>
            <a:r>
              <a:rPr lang="en-GB" sz="2400" b="1" dirty="0">
                <a:ea typeface="PMingLiU" panose="02020500000000000000" pitchFamily="18" charset="-120"/>
                <a:cs typeface="Arial" panose="020B0604020202020204" pitchFamily="34" charset="0"/>
              </a:rPr>
              <a:t> </a:t>
            </a:r>
          </a:p>
        </p:txBody>
      </p:sp>
    </p:spTree>
    <p:extLst>
      <p:ext uri="{BB962C8B-B14F-4D97-AF65-F5344CB8AC3E}">
        <p14:creationId xmlns:p14="http://schemas.microsoft.com/office/powerpoint/2010/main" val="926803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656" y="1196635"/>
            <a:ext cx="8940800" cy="4551240"/>
          </a:xfrm>
          <a:prstGeom prst="rect">
            <a:avLst/>
          </a:prstGeom>
        </p:spPr>
      </p:pic>
      <p:sp>
        <p:nvSpPr>
          <p:cNvPr id="2" name="TextBox 1"/>
          <p:cNvSpPr txBox="1"/>
          <p:nvPr/>
        </p:nvSpPr>
        <p:spPr>
          <a:xfrm>
            <a:off x="9792586" y="5890437"/>
            <a:ext cx="1945138" cy="542261"/>
          </a:xfrm>
          <a:prstGeom prst="rect">
            <a:avLst/>
          </a:prstGeom>
        </p:spPr>
        <p:txBody>
          <a:bodyPr wrap="square" rtlCol="0" anchor="t" anchorCtr="0">
            <a:noAutofit/>
          </a:bodyPr>
          <a:lstStyle/>
          <a:p>
            <a:pPr algn="l"/>
            <a:r>
              <a:rPr lang="en-GB" sz="1200" b="0" i="0" dirty="0" smtClean="0">
                <a:latin typeface="Arial" panose="020B0604020202020204" pitchFamily="34" charset="0"/>
                <a:cs typeface="Arial" panose="020B0604020202020204" pitchFamily="34" charset="0"/>
              </a:rPr>
              <a:t>Centre for Ageing Better </a:t>
            </a:r>
          </a:p>
        </p:txBody>
      </p:sp>
      <p:sp>
        <p:nvSpPr>
          <p:cNvPr id="8" name="Content Placeholder 7"/>
          <p:cNvSpPr>
            <a:spLocks noGrp="1"/>
          </p:cNvSpPr>
          <p:nvPr>
            <p:ph idx="1"/>
          </p:nvPr>
        </p:nvSpPr>
        <p:spPr>
          <a:xfrm>
            <a:off x="1865744" y="6717822"/>
            <a:ext cx="9866529" cy="1991003"/>
          </a:xfrm>
        </p:spPr>
        <p:txBody>
          <a:bodyPr/>
          <a:lstStyle/>
          <a:p>
            <a:endParaRPr lang="en-GB" dirty="0"/>
          </a:p>
        </p:txBody>
      </p:sp>
    </p:spTree>
    <p:extLst>
      <p:ext uri="{BB962C8B-B14F-4D97-AF65-F5344CB8AC3E}">
        <p14:creationId xmlns:p14="http://schemas.microsoft.com/office/powerpoint/2010/main" val="268227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48F2AE-0DEC-45D5-9F72-38C9BA229D55}"/>
              </a:ext>
            </a:extLst>
          </p:cNvPr>
          <p:cNvSpPr txBox="1"/>
          <p:nvPr/>
        </p:nvSpPr>
        <p:spPr>
          <a:xfrm>
            <a:off x="1062183" y="701964"/>
            <a:ext cx="10108044" cy="2941318"/>
          </a:xfrm>
          <a:prstGeom prst="rect">
            <a:avLst/>
          </a:prstGeom>
          <a:noFill/>
        </p:spPr>
        <p:txBody>
          <a:bodyPr wrap="square" rtlCol="0">
            <a:spAutoFit/>
          </a:bodyPr>
          <a:lstStyle/>
          <a:p>
            <a:pPr>
              <a:lnSpc>
                <a:spcPct val="115000"/>
              </a:lnSpc>
              <a:spcAft>
                <a:spcPts val="750"/>
              </a:spcAft>
            </a:pPr>
            <a:r>
              <a:rPr lang="en-GB" sz="2400" b="1" dirty="0" smtClean="0"/>
              <a:t>        </a:t>
            </a:r>
            <a:r>
              <a:rPr lang="en-GB" sz="2400" b="1" dirty="0" err="1" smtClean="0"/>
              <a:t>WeLL</a:t>
            </a:r>
            <a:r>
              <a:rPr lang="en-GB" sz="2400" b="1" dirty="0" smtClean="0"/>
              <a:t>  Discovery Project October 2021 – April 2022 </a:t>
            </a:r>
          </a:p>
          <a:p>
            <a:pPr marL="285750" indent="-285750">
              <a:lnSpc>
                <a:spcPct val="115000"/>
              </a:lnSpc>
              <a:spcAft>
                <a:spcPts val="750"/>
              </a:spcAft>
              <a:buFont typeface="Arial" panose="020B0604020202020204" pitchFamily="34" charset="0"/>
              <a:buChar char="•"/>
            </a:pP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To </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enable local and national groups and communities to connect and collaborate on actions that create wellbeing in later life</a:t>
            </a:r>
          </a:p>
          <a:p>
            <a:pPr marL="257175" indent="-257175">
              <a:lnSpc>
                <a:spcPct val="115000"/>
              </a:lnSpc>
              <a:spcAft>
                <a:spcPts val="750"/>
              </a:spcAft>
              <a:buFont typeface="Symbol" panose="05050102010706020507" pitchFamily="18" charset="2"/>
              <a:buChar char=""/>
              <a:tabLst>
                <a:tab pos="342900" algn="l"/>
              </a:tabLst>
            </a:pP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To </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expand our movement to create age </a:t>
            </a: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friendly, compassionate </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communities in </a:t>
            </a: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Scotland</a:t>
            </a:r>
          </a:p>
          <a:p>
            <a:pPr marL="257175" indent="-257175">
              <a:lnSpc>
                <a:spcPct val="115000"/>
              </a:lnSpc>
              <a:spcAft>
                <a:spcPts val="750"/>
              </a:spcAft>
              <a:buFont typeface="Symbol" panose="05050102010706020507" pitchFamily="18" charset="2"/>
              <a:buChar char=""/>
              <a:tabLst>
                <a:tab pos="342900" algn="l"/>
              </a:tabLst>
            </a:pP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6 Conversation Cafes; 3 Co-lab events;  2 International Webinars </a:t>
            </a:r>
          </a:p>
          <a:p>
            <a:pPr marL="257175" indent="-257175">
              <a:lnSpc>
                <a:spcPct val="115000"/>
              </a:lnSpc>
              <a:spcAft>
                <a:spcPts val="750"/>
              </a:spcAft>
              <a:buFont typeface="Symbol" panose="05050102010706020507" pitchFamily="18" charset="2"/>
              <a:buChar char=""/>
              <a:tabLst>
                <a:tab pos="342900" algn="l"/>
              </a:tabLst>
            </a:pPr>
            <a:r>
              <a:rPr lang="en-GB" dirty="0" smtClean="0">
                <a:solidFill>
                  <a:srgbClr val="000000"/>
                </a:solidFill>
                <a:latin typeface="Calibri" panose="020F0502020204030204" pitchFamily="34" charset="0"/>
                <a:ea typeface="Calibri" panose="020F0502020204030204" pitchFamily="34" charset="0"/>
                <a:cs typeface="Calibri" panose="020F0502020204030204" pitchFamily="34" charset="0"/>
              </a:rPr>
              <a:t>71 organisations / communities across Scotland participated </a:t>
            </a:r>
            <a:endParaRPr lang="en-GB"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750"/>
              </a:spcAft>
              <a:tabLst>
                <a:tab pos="342900" algn="l"/>
              </a:tabLst>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sz="135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1062183" y="3746499"/>
            <a:ext cx="9568872" cy="2414155"/>
          </a:xfrm>
          <a:prstGeom prst="rect">
            <a:avLst/>
          </a:prstGeom>
          <a:noFill/>
        </p:spPr>
      </p:pic>
      <p:sp>
        <p:nvSpPr>
          <p:cNvPr id="2" name="TextBox 1"/>
          <p:cNvSpPr txBox="1"/>
          <p:nvPr/>
        </p:nvSpPr>
        <p:spPr>
          <a:xfrm>
            <a:off x="2945219" y="12806"/>
            <a:ext cx="8595456" cy="342898"/>
          </a:xfrm>
          <a:prstGeom prst="rect">
            <a:avLst/>
          </a:prstGeom>
        </p:spPr>
        <p:txBody>
          <a:bodyPr wrap="square" rtlCol="0" anchor="t" anchorCtr="0">
            <a:noAutofit/>
          </a:bodyPr>
          <a:lstStyle/>
          <a:p>
            <a:pPr algn="l"/>
            <a:r>
              <a:rPr lang="en-GB" sz="3600" b="1" i="0" dirty="0" smtClean="0">
                <a:solidFill>
                  <a:schemeClr val="bg1"/>
                </a:solidFill>
                <a:latin typeface="Arial" panose="020B0604020202020204" pitchFamily="34" charset="0"/>
                <a:cs typeface="Arial" panose="020B0604020202020204" pitchFamily="34" charset="0"/>
              </a:rPr>
              <a:t>Wellbeing in Later Life Project </a:t>
            </a:r>
          </a:p>
        </p:txBody>
      </p:sp>
    </p:spTree>
    <p:extLst>
      <p:ext uri="{BB962C8B-B14F-4D97-AF65-F5344CB8AC3E}">
        <p14:creationId xmlns:p14="http://schemas.microsoft.com/office/powerpoint/2010/main" val="1485052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8442" y="0"/>
            <a:ext cx="914400" cy="914400"/>
          </a:xfrm>
          <a:prstGeom prst="rect">
            <a:avLst/>
          </a:prstGeom>
        </p:spPr>
        <p:txBody>
          <a:bodyPr wrap="none" rtlCol="0" anchor="t" anchorCtr="0">
            <a:noAutofit/>
          </a:bodyPr>
          <a:lstStyle/>
          <a:p>
            <a:pPr algn="l"/>
            <a:r>
              <a:rPr lang="en-GB" sz="3600" b="1" dirty="0" smtClean="0">
                <a:solidFill>
                  <a:schemeClr val="bg1"/>
                </a:solidFill>
                <a:latin typeface="Arial" panose="020B0604020202020204" pitchFamily="34" charset="0"/>
                <a:cs typeface="Arial" panose="020B0604020202020204" pitchFamily="34" charset="0"/>
              </a:rPr>
              <a:t>How do you enable Wellbeing?  </a:t>
            </a:r>
            <a:endParaRPr lang="en-GB" sz="3600" b="1" i="0" dirty="0" smtClean="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srcRect/>
          <a:stretch>
            <a:fillRect/>
          </a:stretch>
        </p:blipFill>
        <p:spPr bwMode="auto">
          <a:xfrm>
            <a:off x="1644073" y="336988"/>
            <a:ext cx="9320204" cy="5463447"/>
          </a:xfrm>
          <a:prstGeom prst="rect">
            <a:avLst/>
          </a:prstGeom>
          <a:noFill/>
          <a:ln w="9525">
            <a:noFill/>
            <a:miter lim="800000"/>
            <a:headEnd/>
            <a:tailEnd/>
          </a:ln>
        </p:spPr>
      </p:pic>
      <p:sp>
        <p:nvSpPr>
          <p:cNvPr id="5" name="Rectangle 4"/>
          <p:cNvSpPr/>
          <p:nvPr/>
        </p:nvSpPr>
        <p:spPr>
          <a:xfrm>
            <a:off x="2124362" y="4442691"/>
            <a:ext cx="3184427" cy="1224951"/>
          </a:xfrm>
          <a:prstGeom prst="rect">
            <a:avLst/>
          </a:prstGeom>
        </p:spPr>
        <p:txBody>
          <a:bodyPr wrap="square">
            <a:spAutoFit/>
          </a:bodyPr>
          <a:lstStyle/>
          <a:p>
            <a:pPr algn="just">
              <a:lnSpc>
                <a:spcPct val="115000"/>
              </a:lnSpc>
              <a:spcAft>
                <a:spcPts val="0"/>
              </a:spcAft>
            </a:pPr>
            <a:r>
              <a:rPr lang="en-GB" sz="2400" baseline="30000" dirty="0">
                <a:latin typeface="Calibri" panose="020F0502020204030204" pitchFamily="34" charset="0"/>
                <a:ea typeface="Calibri" panose="020F0502020204030204" pitchFamily="34" charset="0"/>
                <a:cs typeface="Arial" panose="020B0604020202020204" pitchFamily="34" charset="0"/>
              </a:rPr>
              <a:t>New Economics Foundation’s 2008 report for Foresight’s Mental Capital and Wellbeing</a:t>
            </a:r>
            <a:r>
              <a:rPr lang="en-GB" sz="2400" baseline="30000" dirty="0">
                <a:latin typeface="Calibri" panose="020F0502020204030204" pitchFamily="34" charset="0"/>
                <a:ea typeface="Calibri" panose="020F0502020204030204" pitchFamily="34" charset="0"/>
                <a:cs typeface="Calibri" panose="020F0502020204030204" pitchFamily="34" charset="0"/>
              </a:rPr>
              <a:t>: </a:t>
            </a:r>
            <a:endParaRPr lang="en-GB" sz="2400" baseline="300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GB" sz="2400" baseline="30000" dirty="0" smtClean="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Five </a:t>
            </a:r>
            <a:r>
              <a:rPr lang="en-GB" sz="2400" baseline="30000"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Ways to Mental Wellbeing</a:t>
            </a:r>
            <a:r>
              <a:rPr lang="en-GB" sz="2400" u="sng" baseline="30000"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GB" sz="2400" baseline="30000"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2400" baseline="30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332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93295" y="1780674"/>
          <a:ext cx="8361947" cy="3023103"/>
        </p:xfrm>
        <a:graphic>
          <a:graphicData uri="http://schemas.openxmlformats.org/drawingml/2006/table">
            <a:tbl>
              <a:tblPr firstRow="1" bandRow="1">
                <a:tableStyleId>{5C22544A-7EE6-4342-B048-85BDC9FD1C3A}</a:tableStyleId>
              </a:tblPr>
              <a:tblGrid>
                <a:gridCol w="3236494">
                  <a:extLst>
                    <a:ext uri="{9D8B030D-6E8A-4147-A177-3AD203B41FA5}">
                      <a16:colId xmlns:a16="http://schemas.microsoft.com/office/drawing/2014/main" val="20000"/>
                    </a:ext>
                  </a:extLst>
                </a:gridCol>
                <a:gridCol w="2100276">
                  <a:extLst>
                    <a:ext uri="{9D8B030D-6E8A-4147-A177-3AD203B41FA5}">
                      <a16:colId xmlns:a16="http://schemas.microsoft.com/office/drawing/2014/main" val="20001"/>
                    </a:ext>
                  </a:extLst>
                </a:gridCol>
                <a:gridCol w="3025177">
                  <a:extLst>
                    <a:ext uri="{9D8B030D-6E8A-4147-A177-3AD203B41FA5}">
                      <a16:colId xmlns:a16="http://schemas.microsoft.com/office/drawing/2014/main" val="20002"/>
                    </a:ext>
                  </a:extLst>
                </a:gridCol>
              </a:tblGrid>
              <a:tr h="656954">
                <a:tc>
                  <a:txBody>
                    <a:bodyPr/>
                    <a:lstStyle/>
                    <a:p>
                      <a:pPr algn="ctr">
                        <a:lnSpc>
                          <a:spcPct val="115000"/>
                        </a:lnSpc>
                        <a:spcAft>
                          <a:spcPts val="0"/>
                        </a:spcAft>
                      </a:pPr>
                      <a:r>
                        <a:rPr lang="en-GB" sz="2000" kern="1200" dirty="0">
                          <a:effectLst/>
                        </a:rPr>
                        <a:t>Co-Lab Sessions</a:t>
                      </a:r>
                      <a:endParaRPr lang="en-GB" sz="2000" dirty="0">
                        <a:effectLst/>
                        <a:latin typeface="Calibri" panose="020F0502020204030204" pitchFamily="34" charset="0"/>
                        <a:ea typeface="PMingLiU"/>
                        <a:cs typeface="Arial" panose="020B0604020202020204" pitchFamily="34" charset="0"/>
                      </a:endParaRPr>
                    </a:p>
                  </a:txBody>
                  <a:tcPr/>
                </a:tc>
                <a:tc>
                  <a:txBody>
                    <a:bodyPr/>
                    <a:lstStyle/>
                    <a:p>
                      <a:pPr algn="ctr">
                        <a:lnSpc>
                          <a:spcPct val="115000"/>
                        </a:lnSpc>
                        <a:spcAft>
                          <a:spcPts val="0"/>
                        </a:spcAft>
                      </a:pPr>
                      <a:r>
                        <a:rPr lang="en-GB" sz="2000" kern="1200" dirty="0">
                          <a:effectLst/>
                        </a:rPr>
                        <a:t>Conversation Cafes </a:t>
                      </a:r>
                      <a:endParaRPr lang="en-GB" sz="2000" dirty="0">
                        <a:effectLst/>
                        <a:latin typeface="Calibri" panose="020F0502020204030204" pitchFamily="34" charset="0"/>
                        <a:ea typeface="PMingLiU"/>
                        <a:cs typeface="Arial" panose="020B0604020202020204" pitchFamily="34" charset="0"/>
                      </a:endParaRPr>
                    </a:p>
                  </a:txBody>
                  <a:tcPr/>
                </a:tc>
                <a:tc>
                  <a:txBody>
                    <a:bodyPr/>
                    <a:lstStyle/>
                    <a:p>
                      <a:pPr algn="ctr">
                        <a:lnSpc>
                          <a:spcPct val="115000"/>
                        </a:lnSpc>
                        <a:spcAft>
                          <a:spcPts val="0"/>
                        </a:spcAft>
                      </a:pPr>
                      <a:r>
                        <a:rPr lang="en-GB" sz="2000" kern="1200" dirty="0">
                          <a:effectLst/>
                        </a:rPr>
                        <a:t>Café Themes</a:t>
                      </a:r>
                      <a:endParaRPr lang="en-GB" sz="2000" dirty="0">
                        <a:effectLst/>
                        <a:latin typeface="Calibri" panose="020F0502020204030204" pitchFamily="34" charset="0"/>
                        <a:ea typeface="PMingLiU"/>
                        <a:cs typeface="Arial" panose="020B0604020202020204" pitchFamily="34" charset="0"/>
                      </a:endParaRPr>
                    </a:p>
                  </a:txBody>
                  <a:tcPr/>
                </a:tc>
                <a:extLst>
                  <a:ext uri="{0D108BD9-81ED-4DB2-BD59-A6C34878D82A}">
                    <a16:rowId xmlns:a16="http://schemas.microsoft.com/office/drawing/2014/main" val="10000"/>
                  </a:ext>
                </a:extLst>
              </a:tr>
              <a:tr h="366011">
                <a:tc>
                  <a:txBody>
                    <a:bodyPr/>
                    <a:lstStyle/>
                    <a:p>
                      <a:pPr>
                        <a:lnSpc>
                          <a:spcPct val="115000"/>
                        </a:lnSpc>
                        <a:spcAft>
                          <a:spcPts val="0"/>
                        </a:spcAft>
                      </a:pPr>
                      <a:r>
                        <a:rPr lang="en-GB" sz="2000" kern="1200" dirty="0">
                          <a:effectLst/>
                        </a:rPr>
                        <a:t> </a:t>
                      </a:r>
                      <a:r>
                        <a:rPr lang="en-GB" sz="2000" b="1" kern="1200" dirty="0">
                          <a:effectLst/>
                        </a:rPr>
                        <a:t>Co-Lab 1</a:t>
                      </a:r>
                      <a:r>
                        <a:rPr lang="en-GB" sz="2000" kern="1200" dirty="0">
                          <a:effectLst/>
                        </a:rPr>
                        <a:t>: 26 October 2021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November 18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Connect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1"/>
                  </a:ext>
                </a:extLst>
              </a:tr>
              <a:tr h="369905">
                <a:tc>
                  <a:txBody>
                    <a:bodyPr/>
                    <a:lstStyle/>
                    <a:p>
                      <a:pPr>
                        <a:lnSpc>
                          <a:spcPct val="115000"/>
                        </a:lnSpc>
                        <a:spcAft>
                          <a:spcPts val="0"/>
                        </a:spcAft>
                      </a:pPr>
                      <a:r>
                        <a:rPr lang="en-GB" sz="2000" b="1" kern="1200" dirty="0">
                          <a:effectLst/>
                        </a:rPr>
                        <a:t>Webinar</a:t>
                      </a:r>
                      <a:r>
                        <a:rPr lang="en-GB" sz="2000" kern="1200" dirty="0">
                          <a:effectLst/>
                        </a:rPr>
                        <a:t>: 15 December 2021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December 9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Keep Active and Eat Well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2"/>
                  </a:ext>
                </a:extLst>
              </a:tr>
              <a:tr h="366011">
                <a:tc>
                  <a:txBody>
                    <a:bodyPr/>
                    <a:lstStyle/>
                    <a:p>
                      <a:pPr>
                        <a:lnSpc>
                          <a:spcPct val="115000"/>
                        </a:lnSpc>
                        <a:spcAft>
                          <a:spcPts val="0"/>
                        </a:spcAft>
                      </a:pPr>
                      <a:r>
                        <a:rPr lang="en-GB" sz="2000" kern="1200" dirty="0">
                          <a:effectLst/>
                        </a:rPr>
                        <a:t> </a:t>
                      </a:r>
                      <a:r>
                        <a:rPr lang="en-GB" sz="2000" b="1" kern="1200" dirty="0">
                          <a:effectLst/>
                        </a:rPr>
                        <a:t>Co-Lab 2</a:t>
                      </a:r>
                      <a:r>
                        <a:rPr lang="en-GB" sz="2000" kern="1200" dirty="0">
                          <a:effectLst/>
                        </a:rPr>
                        <a:t>: 25 January 2022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a:effectLst/>
                        </a:rPr>
                        <a:t>January 12       </a:t>
                      </a:r>
                      <a:endParaRPr lang="en-GB" sz="200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Take Notice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3"/>
                  </a:ext>
                </a:extLst>
              </a:tr>
              <a:tr h="366011">
                <a:tc>
                  <a:txBody>
                    <a:bodyPr/>
                    <a:lstStyle/>
                    <a:p>
                      <a:pPr>
                        <a:lnSpc>
                          <a:spcPct val="115000"/>
                        </a:lnSpc>
                        <a:spcAft>
                          <a:spcPts val="0"/>
                        </a:spcAft>
                      </a:pPr>
                      <a:r>
                        <a:rPr lang="en-GB" sz="2000" kern="1200">
                          <a:effectLst/>
                        </a:rPr>
                        <a:t> </a:t>
                      </a:r>
                      <a:endParaRPr lang="en-GB" sz="200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February 16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Give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4"/>
                  </a:ext>
                </a:extLst>
              </a:tr>
              <a:tr h="366011">
                <a:tc>
                  <a:txBody>
                    <a:bodyPr/>
                    <a:lstStyle/>
                    <a:p>
                      <a:pPr>
                        <a:lnSpc>
                          <a:spcPct val="115000"/>
                        </a:lnSpc>
                        <a:spcAft>
                          <a:spcPts val="0"/>
                        </a:spcAft>
                      </a:pPr>
                      <a:r>
                        <a:rPr lang="en-GB" sz="2000" kern="1200" dirty="0">
                          <a:effectLst/>
                        </a:rPr>
                        <a:t> </a:t>
                      </a:r>
                      <a:r>
                        <a:rPr lang="en-GB" sz="2000" b="1" kern="1200" dirty="0">
                          <a:effectLst/>
                        </a:rPr>
                        <a:t>Co-Lab 3</a:t>
                      </a:r>
                      <a:r>
                        <a:rPr lang="en-GB" sz="2000" kern="1200" dirty="0">
                          <a:effectLst/>
                        </a:rPr>
                        <a:t>: 30 March 2022</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a:effectLst/>
                        </a:rPr>
                        <a:t>March 16         </a:t>
                      </a:r>
                      <a:endParaRPr lang="en-GB" sz="200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Keep Learning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5"/>
                  </a:ext>
                </a:extLst>
              </a:tr>
              <a:tr h="396674">
                <a:tc>
                  <a:txBody>
                    <a:bodyPr/>
                    <a:lstStyle/>
                    <a:p>
                      <a:pPr>
                        <a:lnSpc>
                          <a:spcPct val="115000"/>
                        </a:lnSpc>
                        <a:spcAft>
                          <a:spcPts val="0"/>
                        </a:spcAft>
                      </a:pPr>
                      <a:r>
                        <a:rPr lang="en-GB" sz="2000" b="1" dirty="0">
                          <a:effectLst/>
                        </a:rPr>
                        <a:t>Webinar</a:t>
                      </a:r>
                      <a:r>
                        <a:rPr lang="en-GB" sz="2000" dirty="0">
                          <a:effectLst/>
                        </a:rPr>
                        <a:t>: 27 April 2022</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April 14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tc>
                  <a:txBody>
                    <a:bodyPr/>
                    <a:lstStyle/>
                    <a:p>
                      <a:pPr>
                        <a:lnSpc>
                          <a:spcPct val="115000"/>
                        </a:lnSpc>
                        <a:spcAft>
                          <a:spcPts val="0"/>
                        </a:spcAft>
                      </a:pPr>
                      <a:r>
                        <a:rPr lang="en-GB" sz="2000" kern="1200" dirty="0">
                          <a:effectLst/>
                        </a:rPr>
                        <a:t>Reflections </a:t>
                      </a:r>
                      <a:endParaRPr lang="en-GB" sz="2000" dirty="0">
                        <a:effectLst/>
                        <a:latin typeface="Calibri" panose="020F0502020204030204" pitchFamily="34" charset="0"/>
                        <a:ea typeface="PMingLiU"/>
                        <a:cs typeface="Arial" panose="020B0604020202020204" pitchFamily="34" charset="0"/>
                      </a:endParaRPr>
                    </a:p>
                  </a:txBody>
                  <a:tcPr marL="68580" marR="68580" marT="9525" marB="0"/>
                </a:tc>
                <a:extLst>
                  <a:ext uri="{0D108BD9-81ED-4DB2-BD59-A6C34878D82A}">
                    <a16:rowId xmlns:a16="http://schemas.microsoft.com/office/drawing/2014/main" val="10006"/>
                  </a:ext>
                </a:extLst>
              </a:tr>
            </a:tbl>
          </a:graphicData>
        </a:graphic>
      </p:graphicFrame>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9312442" y="4114799"/>
            <a:ext cx="2562726" cy="2153651"/>
          </a:xfrm>
          <a:prstGeom prst="rect">
            <a:avLst/>
          </a:prstGeom>
          <a:ln w="28575">
            <a:solidFill>
              <a:sysClr val="windowText" lastClr="000000"/>
            </a:solidFill>
          </a:ln>
        </p:spPr>
      </p:pic>
      <p:sp>
        <p:nvSpPr>
          <p:cNvPr id="10" name="TextBox 9">
            <a:extLst>
              <a:ext uri="{FF2B5EF4-FFF2-40B4-BE49-F238E27FC236}">
                <a16:creationId xmlns:a16="http://schemas.microsoft.com/office/drawing/2014/main" id="{E2A15CD0-855C-4436-88DC-9947F5B89E9B}"/>
              </a:ext>
            </a:extLst>
          </p:cNvPr>
          <p:cNvSpPr txBox="1"/>
          <p:nvPr/>
        </p:nvSpPr>
        <p:spPr>
          <a:xfrm>
            <a:off x="400812" y="5191625"/>
            <a:ext cx="8478494" cy="1377621"/>
          </a:xfrm>
          <a:prstGeom prst="rect">
            <a:avLst/>
          </a:prstGeom>
          <a:noFill/>
          <a:ln w="38100">
            <a:solidFill>
              <a:srgbClr val="7030A0"/>
            </a:solidFill>
          </a:ln>
        </p:spPr>
        <p:txBody>
          <a:bodyPr wrap="square" rtlCol="0">
            <a:spAutoFit/>
          </a:bodyPr>
          <a:lstStyle/>
          <a:p>
            <a:pPr algn="ctr">
              <a:lnSpc>
                <a:spcPct val="119000"/>
              </a:lnSpc>
            </a:pPr>
            <a:endParaRPr lang="en-GB" b="1" kern="1400" dirty="0">
              <a:solidFill>
                <a:srgbClr val="000000"/>
              </a:solidFill>
            </a:endParaRPr>
          </a:p>
          <a:p>
            <a:pPr algn="ctr">
              <a:lnSpc>
                <a:spcPct val="119000"/>
              </a:lnSpc>
            </a:pPr>
            <a:r>
              <a:rPr lang="en-GB" b="1" kern="1400" dirty="0" err="1">
                <a:solidFill>
                  <a:srgbClr val="000000"/>
                </a:solidFill>
              </a:rPr>
              <a:t>WeLL</a:t>
            </a:r>
            <a:r>
              <a:rPr lang="en-GB" b="1" kern="1400" dirty="0">
                <a:solidFill>
                  <a:srgbClr val="000000"/>
                </a:solidFill>
              </a:rPr>
              <a:t> Co-Lab report and flash reports are available at:</a:t>
            </a:r>
            <a:endParaRPr lang="en-GB" kern="1400" dirty="0">
              <a:solidFill>
                <a:srgbClr val="000000"/>
              </a:solidFill>
            </a:endParaRPr>
          </a:p>
          <a:p>
            <a:pPr algn="ctr">
              <a:lnSpc>
                <a:spcPct val="119000"/>
              </a:lnSpc>
            </a:pPr>
            <a:r>
              <a:rPr lang="en-GB" u="sng" kern="1400" dirty="0">
                <a:solidFill>
                  <a:srgbClr val="085296"/>
                </a:solidFill>
                <a:hlinkClick r:id="rId3"/>
              </a:rPr>
              <a:t>https://integratedcarefoundation.org/ific_hub/ific-scotland-programmes</a:t>
            </a:r>
            <a:r>
              <a:rPr lang="en-GB" kern="1400" dirty="0">
                <a:solidFill>
                  <a:srgbClr val="000000"/>
                </a:solidFill>
              </a:rPr>
              <a:t> </a:t>
            </a:r>
          </a:p>
          <a:p>
            <a:pPr>
              <a:lnSpc>
                <a:spcPct val="107000"/>
              </a:lnSpc>
            </a:pPr>
            <a:r>
              <a:rPr lang="en-GB" kern="1400" dirty="0">
                <a:solidFill>
                  <a:srgbClr val="000000"/>
                </a:solidFill>
              </a:rPr>
              <a:t> </a:t>
            </a:r>
          </a:p>
        </p:txBody>
      </p:sp>
      <p:pic>
        <p:nvPicPr>
          <p:cNvPr id="6" name="Picture 5" descr="C:\Users\hendrya\Documents\UWS\Centre for IC\Healthy Ageing\WeLL Colab\Adv Group\download.jpg"/>
          <p:cNvPicPr/>
          <p:nvPr/>
        </p:nvPicPr>
        <p:blipFill>
          <a:blip r:embed="rId4">
            <a:extLst>
              <a:ext uri="{28A0092B-C50C-407E-A947-70E740481C1C}">
                <a14:useLocalDpi xmlns:a14="http://schemas.microsoft.com/office/drawing/2010/main" val="0"/>
              </a:ext>
            </a:extLst>
          </a:blip>
          <a:srcRect/>
          <a:stretch>
            <a:fillRect/>
          </a:stretch>
        </p:blipFill>
        <p:spPr bwMode="auto">
          <a:xfrm>
            <a:off x="9312443" y="2009274"/>
            <a:ext cx="2562725" cy="1672388"/>
          </a:xfrm>
          <a:prstGeom prst="rect">
            <a:avLst/>
          </a:prstGeom>
          <a:noFill/>
          <a:ln>
            <a:noFill/>
          </a:ln>
        </p:spPr>
      </p:pic>
      <p:pic>
        <p:nvPicPr>
          <p:cNvPr id="7" name="Picture 6" descr="Text&#10;&#10;Description automatically generated"/>
          <p:cNvPicPr/>
          <p:nvPr/>
        </p:nvPicPr>
        <p:blipFill>
          <a:blip r:embed="rId5"/>
          <a:stretch>
            <a:fillRect/>
          </a:stretch>
        </p:blipFill>
        <p:spPr>
          <a:xfrm>
            <a:off x="0" y="0"/>
            <a:ext cx="12192000" cy="1282617"/>
          </a:xfrm>
          <a:prstGeom prst="rect">
            <a:avLst/>
          </a:prstGeom>
        </p:spPr>
      </p:pic>
    </p:spTree>
    <p:extLst>
      <p:ext uri="{BB962C8B-B14F-4D97-AF65-F5344CB8AC3E}">
        <p14:creationId xmlns:p14="http://schemas.microsoft.com/office/powerpoint/2010/main" val="524568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382599" y="295564"/>
            <a:ext cx="3043989" cy="2503054"/>
          </a:xfrm>
          <a:prstGeom prst="rect">
            <a:avLst/>
          </a:prstGeom>
        </p:spPr>
      </p:pic>
      <p:sp>
        <p:nvSpPr>
          <p:cNvPr id="7" name="Rectangle 6"/>
          <p:cNvSpPr/>
          <p:nvPr/>
        </p:nvSpPr>
        <p:spPr>
          <a:xfrm>
            <a:off x="6297530" y="535709"/>
            <a:ext cx="4370471" cy="2031325"/>
          </a:xfrm>
          <a:prstGeom prst="rect">
            <a:avLst/>
          </a:prstGeom>
        </p:spPr>
        <p:txBody>
          <a:bodyPr wrap="square">
            <a:spAutoFit/>
          </a:bodyPr>
          <a:lstStyle/>
          <a:p>
            <a:pPr algn="ctr"/>
            <a:r>
              <a:rPr lang="en-GB" i="1" dirty="0">
                <a:solidFill>
                  <a:srgbClr val="0070C0"/>
                </a:solidFill>
                <a:latin typeface="Calibri" panose="020F0502020204030204" pitchFamily="34" charset="0"/>
                <a:ea typeface="Calibri" panose="020F0502020204030204" pitchFamily="34" charset="0"/>
              </a:rPr>
              <a:t>Having the opportunity to learn from different networks, organisations and services. Being part of a programme and learning network that will help us to share and grow our opportunities to make our local and city-wide communities inclusive and dementia friendly</a:t>
            </a:r>
            <a:endParaRPr lang="en-GB" dirty="0"/>
          </a:p>
        </p:txBody>
      </p:sp>
      <p:sp>
        <p:nvSpPr>
          <p:cNvPr id="8" name="Rectangle 7"/>
          <p:cNvSpPr/>
          <p:nvPr/>
        </p:nvSpPr>
        <p:spPr>
          <a:xfrm>
            <a:off x="6871855" y="2974109"/>
            <a:ext cx="4641271" cy="1685077"/>
          </a:xfrm>
          <a:prstGeom prst="rect">
            <a:avLst/>
          </a:prstGeom>
        </p:spPr>
        <p:txBody>
          <a:bodyPr wrap="square">
            <a:spAutoFit/>
          </a:bodyPr>
          <a:lstStyle/>
          <a:p>
            <a:pPr algn="ctr">
              <a:lnSpc>
                <a:spcPct val="115000"/>
              </a:lnSpc>
            </a:pPr>
            <a:r>
              <a:rPr lang="en-GB" i="1" dirty="0">
                <a:solidFill>
                  <a:srgbClr val="FF0000"/>
                </a:solidFill>
                <a:latin typeface="Calibri" panose="020F0502020204030204" pitchFamily="34" charset="0"/>
                <a:ea typeface="Calibri" panose="020F0502020204030204" pitchFamily="34" charset="0"/>
                <a:cs typeface="Arial" panose="020B0604020202020204" pitchFamily="34" charset="0"/>
              </a:rPr>
              <a:t>Potential to herald resources, build connections and raise the profile of the range of work.  </a:t>
            </a:r>
          </a:p>
          <a:p>
            <a:pPr algn="ctr">
              <a:lnSpc>
                <a:spcPct val="115000"/>
              </a:lnSpc>
            </a:pPr>
            <a:endParaRPr lang="en-GB" dirty="0">
              <a:latin typeface="Calibri" panose="020F0502020204030204" pitchFamily="34" charset="0"/>
              <a:ea typeface="PMingLiU"/>
              <a:cs typeface="Arial" panose="020B0604020202020204" pitchFamily="34" charset="0"/>
            </a:endParaRPr>
          </a:p>
          <a:p>
            <a:pPr algn="ctr">
              <a:lnSpc>
                <a:spcPct val="115000"/>
              </a:lnSpc>
              <a:spcAft>
                <a:spcPts val="750"/>
              </a:spcAft>
            </a:pPr>
            <a:r>
              <a:rPr lang="en-GB" i="1" dirty="0">
                <a:solidFill>
                  <a:srgbClr val="FF0000"/>
                </a:solidFill>
                <a:latin typeface="Calibri" panose="020F0502020204030204" pitchFamily="34" charset="0"/>
                <a:ea typeface="Calibri" panose="020F0502020204030204" pitchFamily="34" charset="0"/>
                <a:cs typeface="Arial" panose="020B0604020202020204" pitchFamily="34" charset="0"/>
              </a:rPr>
              <a:t>Can we align disparate projects so that we are not duplicating?  – let’s not be precious!</a:t>
            </a:r>
            <a:endParaRPr lang="en-GB" dirty="0">
              <a:solidFill>
                <a:srgbClr val="FF0000"/>
              </a:solidFill>
              <a:latin typeface="Calibri" panose="020F0502020204030204" pitchFamily="34" charset="0"/>
              <a:ea typeface="PMingLiU"/>
              <a:cs typeface="Arial" panose="020B0604020202020204" pitchFamily="34" charset="0"/>
            </a:endParaRPr>
          </a:p>
        </p:txBody>
      </p:sp>
      <p:sp>
        <p:nvSpPr>
          <p:cNvPr id="10" name="Rectangle 9"/>
          <p:cNvSpPr/>
          <p:nvPr/>
        </p:nvSpPr>
        <p:spPr>
          <a:xfrm>
            <a:off x="493932" y="3141055"/>
            <a:ext cx="5356149" cy="1685077"/>
          </a:xfrm>
          <a:prstGeom prst="rect">
            <a:avLst/>
          </a:prstGeom>
        </p:spPr>
        <p:txBody>
          <a:bodyPr wrap="square">
            <a:spAutoFit/>
          </a:bodyPr>
          <a:lstStyle/>
          <a:p>
            <a:pPr algn="ctr">
              <a:lnSpc>
                <a:spcPct val="115000"/>
              </a:lnSpc>
              <a:spcAft>
                <a:spcPts val="750"/>
              </a:spcAft>
            </a:pPr>
            <a:r>
              <a:rPr lang="en-GB" i="1" dirty="0">
                <a:latin typeface="Calibri" panose="020F0502020204030204" pitchFamily="34" charset="0"/>
                <a:ea typeface="PMingLiU"/>
                <a:cs typeface="Calibri" panose="020F0502020204030204" pitchFamily="34" charset="0"/>
              </a:rPr>
              <a:t>This has been the most amazing opportunity and it’s always absolutely inspirational listening to the speakers the ideas, the best practice that can be shared, replicated and help to improve lives which is what this is all about for us.</a:t>
            </a:r>
            <a:endParaRPr lang="en-GB" dirty="0">
              <a:latin typeface="Calibri" panose="020F0502020204030204" pitchFamily="34" charset="0"/>
              <a:ea typeface="PMingLiU"/>
              <a:cs typeface="Arial" panose="020B0604020202020204" pitchFamily="34" charset="0"/>
            </a:endParaRPr>
          </a:p>
        </p:txBody>
      </p:sp>
      <p:sp>
        <p:nvSpPr>
          <p:cNvPr id="11" name="Rectangle 10"/>
          <p:cNvSpPr/>
          <p:nvPr/>
        </p:nvSpPr>
        <p:spPr>
          <a:xfrm>
            <a:off x="1749593" y="5476008"/>
            <a:ext cx="4547937" cy="1150571"/>
          </a:xfrm>
          <a:prstGeom prst="rect">
            <a:avLst/>
          </a:prstGeom>
        </p:spPr>
        <p:txBody>
          <a:bodyPr wrap="square">
            <a:spAutoFit/>
          </a:bodyPr>
          <a:lstStyle/>
          <a:p>
            <a:pPr algn="ctr">
              <a:lnSpc>
                <a:spcPct val="115000"/>
              </a:lnSpc>
              <a:spcAft>
                <a:spcPts val="750"/>
              </a:spcAft>
            </a:pPr>
            <a:r>
              <a:rPr lang="en-GB" b="1" i="1" dirty="0">
                <a:latin typeface="Calibri" panose="020F0502020204030204" pitchFamily="34" charset="0"/>
                <a:ea typeface="PMingLiU"/>
                <a:cs typeface="Arial" panose="020B0604020202020204" pitchFamily="34" charset="0"/>
              </a:rPr>
              <a:t>This is not always about money – it’s supporting communities to do it themselves.  </a:t>
            </a:r>
          </a:p>
          <a:p>
            <a:pPr algn="ctr">
              <a:lnSpc>
                <a:spcPct val="115000"/>
              </a:lnSpc>
              <a:spcAft>
                <a:spcPts val="750"/>
              </a:spcAft>
            </a:pPr>
            <a:r>
              <a:rPr lang="en-GB" b="1" i="1" dirty="0">
                <a:latin typeface="Calibri" panose="020F0502020204030204" pitchFamily="34" charset="0"/>
                <a:ea typeface="PMingLiU"/>
                <a:cs typeface="Arial" panose="020B0604020202020204" pitchFamily="34" charset="0"/>
              </a:rPr>
              <a:t>Christie in Action!</a:t>
            </a:r>
            <a:endParaRPr lang="en-GB" dirty="0">
              <a:latin typeface="Calibri" panose="020F0502020204030204" pitchFamily="34" charset="0"/>
              <a:ea typeface="PMingLiU"/>
              <a:cs typeface="Arial" panose="020B0604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1114" y="5143508"/>
            <a:ext cx="2516105" cy="1058188"/>
          </a:xfrm>
          <a:prstGeom prst="rect">
            <a:avLst/>
          </a:prstGeom>
          <a:noFill/>
          <a:ln>
            <a:noFill/>
          </a:ln>
        </p:spPr>
      </p:pic>
    </p:spTree>
    <p:extLst>
      <p:ext uri="{BB962C8B-B14F-4D97-AF65-F5344CB8AC3E}">
        <p14:creationId xmlns:p14="http://schemas.microsoft.com/office/powerpoint/2010/main" val="312058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endrya\Documents\UWS\Centre for IC\Healthy Ageing\WeLL Colab\Report\tree_of_life_2_updated_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90" y="526097"/>
            <a:ext cx="7195127" cy="5773104"/>
          </a:xfrm>
          <a:prstGeom prst="rect">
            <a:avLst/>
          </a:prstGeom>
          <a:noFill/>
          <a:ln>
            <a:noFill/>
          </a:ln>
        </p:spPr>
      </p:pic>
      <p:sp>
        <p:nvSpPr>
          <p:cNvPr id="3" name="Rectangle 2"/>
          <p:cNvSpPr/>
          <p:nvPr/>
        </p:nvSpPr>
        <p:spPr>
          <a:xfrm>
            <a:off x="5338619" y="729296"/>
            <a:ext cx="6177973" cy="425501"/>
          </a:xfrm>
          <a:prstGeom prst="rect">
            <a:avLst/>
          </a:prstGeom>
        </p:spPr>
        <p:txBody>
          <a:bodyPr wrap="square">
            <a:spAutoFit/>
          </a:bodyPr>
          <a:lstStyle/>
          <a:p>
            <a:pPr algn="just">
              <a:lnSpc>
                <a:spcPct val="115000"/>
              </a:lnSpc>
            </a:pPr>
            <a:r>
              <a:rPr lang="en-GB" b="1" dirty="0">
                <a:latin typeface="Calibri" panose="020F0502020204030204" pitchFamily="34" charset="0"/>
                <a:ea typeface="Calibri" panose="020F0502020204030204" pitchFamily="34" charset="0"/>
                <a:cs typeface="Calibri" panose="020F0502020204030204" pitchFamily="34" charset="0"/>
              </a:rPr>
              <a:t> </a:t>
            </a:r>
            <a:r>
              <a:rPr lang="en-GB" sz="2000" b="1" dirty="0" smtClean="0">
                <a:latin typeface="Calibri" panose="020F0502020204030204" pitchFamily="34" charset="0"/>
                <a:ea typeface="PMingLiU"/>
                <a:cs typeface="Calibri" panose="020F0502020204030204" pitchFamily="34" charset="0"/>
              </a:rPr>
              <a:t>  </a:t>
            </a:r>
            <a:endParaRPr lang="en-GB" sz="2000" dirty="0">
              <a:latin typeface="Calibri" panose="020F0502020204030204" pitchFamily="34" charset="0"/>
              <a:ea typeface="PMingLiU"/>
              <a:cs typeface="Arial" panose="020B0604020202020204" pitchFamily="34" charset="0"/>
            </a:endParaRPr>
          </a:p>
        </p:txBody>
      </p:sp>
      <p:sp>
        <p:nvSpPr>
          <p:cNvPr id="4" name="Rectangle 3"/>
          <p:cNvSpPr/>
          <p:nvPr/>
        </p:nvSpPr>
        <p:spPr>
          <a:xfrm>
            <a:off x="8211126" y="1966969"/>
            <a:ext cx="3305466" cy="2322174"/>
          </a:xfrm>
          <a:prstGeom prst="rect">
            <a:avLst/>
          </a:prstGeom>
        </p:spPr>
        <p:txBody>
          <a:bodyPr wrap="square">
            <a:spAutoFit/>
          </a:bodyPr>
          <a:lstStyle/>
          <a:p>
            <a:pPr algn="just">
              <a:lnSpc>
                <a:spcPct val="115000"/>
              </a:lnSpc>
            </a:pPr>
            <a:r>
              <a:rPr lang="en-GB" b="1" dirty="0">
                <a:latin typeface="Calibri" panose="020F0502020204030204" pitchFamily="34" charset="0"/>
                <a:ea typeface="Calibri" panose="020F0502020204030204" pitchFamily="34" charset="0"/>
                <a:cs typeface="Calibri" panose="020F0502020204030204" pitchFamily="34" charset="0"/>
              </a:rPr>
              <a:t> The Six Ways to Wellbeing are </a:t>
            </a:r>
          </a:p>
          <a:p>
            <a:pPr marL="214313" indent="-214313" algn="just">
              <a:lnSpc>
                <a:spcPct val="115000"/>
              </a:lnSpc>
              <a:buFont typeface="Wingdings" panose="05000000000000000000" pitchFamily="2" charset="2"/>
              <a:buChar char="v"/>
            </a:pPr>
            <a:r>
              <a:rPr lang="en-GB" b="1" dirty="0">
                <a:latin typeface="Calibri" panose="020F0502020204030204" pitchFamily="34" charset="0"/>
                <a:ea typeface="Calibri" panose="020F0502020204030204" pitchFamily="34" charset="0"/>
                <a:cs typeface="Calibri" panose="020F0502020204030204" pitchFamily="34" charset="0"/>
              </a:rPr>
              <a:t>mutually reinforcing </a:t>
            </a:r>
          </a:p>
          <a:p>
            <a:pPr marL="214313" indent="-214313" algn="just">
              <a:lnSpc>
                <a:spcPct val="115000"/>
              </a:lnSpc>
              <a:buFont typeface="Wingdings" panose="05000000000000000000" pitchFamily="2" charset="2"/>
              <a:buChar char="v"/>
            </a:pPr>
            <a:r>
              <a:rPr lang="en-GB" b="1" dirty="0">
                <a:latin typeface="Calibri" panose="020F0502020204030204" pitchFamily="34" charset="0"/>
                <a:ea typeface="Calibri" panose="020F0502020204030204" pitchFamily="34" charset="0"/>
                <a:cs typeface="Calibri" panose="020F0502020204030204" pitchFamily="34" charset="0"/>
              </a:rPr>
              <a:t>supported by strong roots of kindness </a:t>
            </a:r>
          </a:p>
          <a:p>
            <a:pPr marL="214313" indent="-214313" algn="just">
              <a:lnSpc>
                <a:spcPct val="115000"/>
              </a:lnSpc>
              <a:buFont typeface="Wingdings" panose="05000000000000000000" pitchFamily="2" charset="2"/>
              <a:buChar char="v"/>
            </a:pPr>
            <a:r>
              <a:rPr lang="en-GB" b="1" dirty="0">
                <a:latin typeface="Calibri" panose="020F0502020204030204" pitchFamily="34" charset="0"/>
                <a:ea typeface="Calibri" panose="020F0502020204030204" pitchFamily="34" charset="0"/>
                <a:cs typeface="Calibri" panose="020F0502020204030204" pitchFamily="34" charset="0"/>
              </a:rPr>
              <a:t>embedded within age friendly, inclusive, compassionate neighbourhoods </a:t>
            </a:r>
          </a:p>
        </p:txBody>
      </p:sp>
    </p:spTree>
    <p:extLst>
      <p:ext uri="{BB962C8B-B14F-4D97-AF65-F5344CB8AC3E}">
        <p14:creationId xmlns:p14="http://schemas.microsoft.com/office/powerpoint/2010/main" val="734067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andya\AppData\Local\Microsoft\Windows\Temporary Internet Files\Content.IE5\C3Z2K7DJ\network_communicatio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4158" y="2188675"/>
            <a:ext cx="2563474" cy="2683042"/>
          </a:xfrm>
          <a:prstGeom prst="rect">
            <a:avLst/>
          </a:prstGeom>
          <a:noFill/>
          <a:ln w="19050">
            <a:solidFill>
              <a:schemeClr val="tx2"/>
            </a:solidFill>
          </a:ln>
        </p:spPr>
      </p:pic>
      <p:pic>
        <p:nvPicPr>
          <p:cNvPr id="11" name="Picture 10" descr="Text&#10;&#10;Description automatically generated"/>
          <p:cNvPicPr/>
          <p:nvPr/>
        </p:nvPicPr>
        <p:blipFill>
          <a:blip r:embed="rId3"/>
          <a:stretch>
            <a:fillRect/>
          </a:stretch>
        </p:blipFill>
        <p:spPr>
          <a:xfrm>
            <a:off x="0" y="0"/>
            <a:ext cx="12192000" cy="1282617"/>
          </a:xfrm>
          <a:prstGeom prst="rect">
            <a:avLst/>
          </a:prstGeom>
        </p:spPr>
      </p:pic>
      <p:sp>
        <p:nvSpPr>
          <p:cNvPr id="2" name="Rectangle 1"/>
          <p:cNvSpPr/>
          <p:nvPr/>
        </p:nvSpPr>
        <p:spPr>
          <a:xfrm>
            <a:off x="541421" y="1552074"/>
            <a:ext cx="8241631" cy="3596369"/>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tabLst>
                <a:tab pos="2865755" algn="ctr"/>
                <a:tab pos="5731510" algn="r"/>
              </a:tabLst>
            </a:pPr>
            <a:r>
              <a:rPr lang="en-GB" b="1" dirty="0">
                <a:latin typeface="Calibri" panose="020F0502020204030204" pitchFamily="34" charset="0"/>
                <a:ea typeface="PMingLiU"/>
                <a:cs typeface="Calibri" panose="020F0502020204030204" pitchFamily="34" charset="0"/>
              </a:rPr>
              <a:t>The ALLIANCE</a:t>
            </a:r>
            <a:r>
              <a:rPr lang="en-GB" dirty="0">
                <a:latin typeface="Calibri" panose="020F0502020204030204" pitchFamily="34" charset="0"/>
                <a:ea typeface="PMingLiU"/>
                <a:cs typeface="Calibri" panose="020F0502020204030204" pitchFamily="34" charset="0"/>
              </a:rPr>
              <a:t> </a:t>
            </a:r>
            <a:r>
              <a:rPr lang="en-GB" dirty="0" smtClean="0">
                <a:latin typeface="Calibri" panose="020F0502020204030204" pitchFamily="34" charset="0"/>
                <a:ea typeface="PMingLiU"/>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Self </a:t>
            </a:r>
            <a:r>
              <a:rPr lang="en-GB" dirty="0">
                <a:latin typeface="Calibri" panose="020F0502020204030204" pitchFamily="34" charset="0"/>
                <a:ea typeface="Calibri" panose="020F0502020204030204" pitchFamily="34" charset="0"/>
                <a:cs typeface="Calibri" panose="020F0502020204030204" pitchFamily="34" charset="0"/>
              </a:rPr>
              <a:t>Management, </a:t>
            </a:r>
            <a:r>
              <a:rPr lang="en-GB" dirty="0" err="1">
                <a:latin typeface="Calibri" panose="020F0502020204030204" pitchFamily="34" charset="0"/>
                <a:ea typeface="Calibri" panose="020F0502020204030204" pitchFamily="34" charset="0"/>
                <a:cs typeface="Calibri" panose="020F0502020204030204" pitchFamily="34" charset="0"/>
              </a:rPr>
              <a:t>Aliss</a:t>
            </a:r>
            <a:r>
              <a:rPr lang="en-GB" dirty="0">
                <a:latin typeface="Calibri" panose="020F0502020204030204" pitchFamily="34" charset="0"/>
                <a:ea typeface="Calibri" panose="020F0502020204030204" pitchFamily="34" charset="0"/>
                <a:cs typeface="Calibri" panose="020F0502020204030204" pitchFamily="34" charset="0"/>
              </a:rPr>
              <a:t> and Discover Digital </a:t>
            </a:r>
            <a:r>
              <a:rPr lang="en-GB" dirty="0">
                <a:latin typeface="Calibri" panose="020F0502020204030204" pitchFamily="34" charset="0"/>
                <a:ea typeface="PMingLiU"/>
                <a:cs typeface="Calibri" panose="020F0502020204030204" pitchFamily="34" charset="0"/>
              </a:rPr>
              <a:t>programmes.</a:t>
            </a:r>
            <a:endParaRPr lang="en-GB" sz="1600" dirty="0">
              <a:latin typeface="Calibri" panose="020F0502020204030204" pitchFamily="34" charset="0"/>
              <a:ea typeface="PMingLiU"/>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GB" b="1" dirty="0">
                <a:latin typeface="Calibri" panose="020F0502020204030204" pitchFamily="34" charset="0"/>
                <a:ea typeface="PMingLiU"/>
                <a:cs typeface="Calibri" panose="020F0502020204030204" pitchFamily="34" charset="0"/>
              </a:rPr>
              <a:t>SOPA</a:t>
            </a:r>
            <a:r>
              <a:rPr lang="en-GB" dirty="0">
                <a:latin typeface="Calibri" panose="020F0502020204030204" pitchFamily="34" charset="0"/>
                <a:ea typeface="PMingLiU"/>
                <a:cs typeface="Calibri" panose="020F0502020204030204" pitchFamily="34" charset="0"/>
              </a:rPr>
              <a:t> </a:t>
            </a:r>
            <a:r>
              <a:rPr lang="en-GB" dirty="0" smtClean="0">
                <a:latin typeface="Calibri" panose="020F0502020204030204" pitchFamily="34" charset="0"/>
                <a:ea typeface="PMingLiU"/>
                <a:cs typeface="Calibri" panose="020F0502020204030204" pitchFamily="34" charset="0"/>
              </a:rPr>
              <a:t>-  new Age </a:t>
            </a:r>
            <a:r>
              <a:rPr lang="en-GB" dirty="0">
                <a:latin typeface="Calibri" panose="020F0502020204030204" pitchFamily="34" charset="0"/>
                <a:ea typeface="PMingLiU"/>
                <a:cs typeface="Calibri" panose="020F0502020204030204" pitchFamily="34" charset="0"/>
              </a:rPr>
              <a:t>Friendly Communities Pilot programme for 12 months. </a:t>
            </a:r>
            <a:endParaRPr lang="en-GB" sz="1600" dirty="0">
              <a:latin typeface="Calibri" panose="020F0502020204030204" pitchFamily="34" charset="0"/>
              <a:ea typeface="PMingLiU"/>
              <a:cs typeface="Arial" panose="020B0604020202020204" pitchFamily="34" charset="0"/>
            </a:endParaRPr>
          </a:p>
          <a:p>
            <a:pPr marL="342900" lvl="0" indent="-342900">
              <a:lnSpc>
                <a:spcPct val="115000"/>
              </a:lnSpc>
              <a:spcAft>
                <a:spcPts val="0"/>
              </a:spcAft>
              <a:buFont typeface="Wingdings" panose="05000000000000000000" pitchFamily="2" charset="2"/>
              <a:buChar char=""/>
            </a:pPr>
            <a:r>
              <a:rPr lang="en-GB" b="1" dirty="0">
                <a:latin typeface="Calibri" panose="020F0502020204030204" pitchFamily="34" charset="0"/>
                <a:ea typeface="PMingLiU"/>
                <a:cs typeface="Calibri" panose="020F0502020204030204" pitchFamily="34" charset="0"/>
              </a:rPr>
              <a:t>Age </a:t>
            </a:r>
            <a:r>
              <a:rPr lang="en-GB" b="1" dirty="0" smtClean="0">
                <a:latin typeface="Calibri" panose="020F0502020204030204" pitchFamily="34" charset="0"/>
                <a:ea typeface="PMingLiU"/>
                <a:cs typeface="Calibri" panose="020F0502020204030204" pitchFamily="34" charset="0"/>
              </a:rPr>
              <a:t>Scotland -  </a:t>
            </a:r>
            <a:r>
              <a:rPr lang="en-GB" dirty="0" smtClean="0">
                <a:latin typeface="Calibri" panose="020F0502020204030204" pitchFamily="34" charset="0"/>
                <a:ea typeface="PMingLiU"/>
                <a:cs typeface="Calibri" panose="020F0502020204030204" pitchFamily="34" charset="0"/>
              </a:rPr>
              <a:t>new Health </a:t>
            </a:r>
            <a:r>
              <a:rPr lang="en-GB" dirty="0">
                <a:latin typeface="Calibri" panose="020F0502020204030204" pitchFamily="34" charset="0"/>
                <a:ea typeface="PMingLiU"/>
                <a:cs typeface="Calibri" panose="020F0502020204030204" pitchFamily="34" charset="0"/>
              </a:rPr>
              <a:t>and Wellbeing Expert Friends Panel </a:t>
            </a:r>
            <a:r>
              <a:rPr lang="en-GB" dirty="0" smtClean="0">
                <a:latin typeface="Calibri" panose="020F0502020204030204" pitchFamily="34" charset="0"/>
                <a:ea typeface="PMingLiU"/>
                <a:cs typeface="Calibri" panose="020F0502020204030204" pitchFamily="34" charset="0"/>
              </a:rPr>
              <a:t>to develop </a:t>
            </a:r>
            <a:r>
              <a:rPr lang="en-GB" dirty="0">
                <a:latin typeface="Calibri" panose="020F0502020204030204" pitchFamily="34" charset="0"/>
                <a:ea typeface="PMingLiU"/>
                <a:cs typeface="Calibri" panose="020F0502020204030204" pitchFamily="34" charset="0"/>
              </a:rPr>
              <a:t>and test interventions to motivate and support older adults to enjoy healthy active lifestyles.</a:t>
            </a:r>
            <a:endParaRPr lang="en-GB" sz="1600" dirty="0">
              <a:latin typeface="Calibri" panose="020F0502020204030204" pitchFamily="34" charset="0"/>
              <a:ea typeface="PMingLiU"/>
              <a:cs typeface="Arial" panose="020B0604020202020204" pitchFamily="34" charset="0"/>
            </a:endParaRPr>
          </a:p>
          <a:p>
            <a:pPr marL="342900" lvl="0" indent="-342900">
              <a:lnSpc>
                <a:spcPct val="115000"/>
              </a:lnSpc>
              <a:spcAft>
                <a:spcPts val="0"/>
              </a:spcAft>
              <a:buFont typeface="Wingdings" panose="05000000000000000000" pitchFamily="2" charset="2"/>
              <a:buChar char=""/>
              <a:tabLst>
                <a:tab pos="2865755" algn="ctr"/>
                <a:tab pos="5731510" algn="r"/>
              </a:tabLst>
            </a:pPr>
            <a:r>
              <a:rPr lang="en-GB" b="1" dirty="0">
                <a:latin typeface="Calibri" panose="020F0502020204030204" pitchFamily="34" charset="0"/>
                <a:ea typeface="Times New Roman" panose="02020603050405020304" pitchFamily="18" charset="0"/>
                <a:cs typeface="Calibri" panose="020F0502020204030204" pitchFamily="34" charset="0"/>
              </a:rPr>
              <a:t>Public Health Scotland</a:t>
            </a:r>
            <a:r>
              <a:rPr lang="en-GB" dirty="0">
                <a:latin typeface="Calibri" panose="020F0502020204030204" pitchFamily="34" charset="0"/>
                <a:ea typeface="Times New Roman" panose="02020603050405020304" pitchFamily="18" charset="0"/>
                <a:cs typeface="Calibri" panose="020F0502020204030204" pitchFamily="34" charset="0"/>
              </a:rPr>
              <a:t> and the </a:t>
            </a:r>
            <a:r>
              <a:rPr lang="en-GB" b="1" dirty="0">
                <a:latin typeface="Calibri" panose="020F0502020204030204" pitchFamily="34" charset="0"/>
                <a:ea typeface="Times New Roman" panose="02020603050405020304" pitchFamily="18" charset="0"/>
                <a:cs typeface="Calibri" panose="020F0502020204030204" pitchFamily="34" charset="0"/>
              </a:rPr>
              <a:t>Improvement Service</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 Shaping </a:t>
            </a:r>
            <a:r>
              <a:rPr lang="en-GB" dirty="0">
                <a:latin typeface="Calibri" panose="020F0502020204030204" pitchFamily="34" charset="0"/>
                <a:ea typeface="Calibri" panose="020F0502020204030204" pitchFamily="34" charset="0"/>
                <a:cs typeface="Calibri" panose="020F0502020204030204" pitchFamily="34" charset="0"/>
              </a:rPr>
              <a:t>Places for Wellbeing programme </a:t>
            </a:r>
            <a:r>
              <a:rPr lang="en-GB"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across </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all life stages</a:t>
            </a:r>
            <a:r>
              <a:rPr lang="en-GB" b="1" dirty="0">
                <a:latin typeface="Calibri" panose="020F0502020204030204" pitchFamily="34" charset="0"/>
                <a:ea typeface="Calibri" panose="020F0502020204030204" pitchFamily="34" charset="0"/>
                <a:cs typeface="Calibri" panose="020F0502020204030204" pitchFamily="34" charset="0"/>
              </a:rPr>
              <a:t> - </a:t>
            </a:r>
            <a:r>
              <a:rPr lang="en-GB" i="1" dirty="0">
                <a:latin typeface="Calibri" panose="020F0502020204030204" pitchFamily="34" charset="0"/>
                <a:ea typeface="Calibri" panose="020F0502020204030204" pitchFamily="34" charset="0"/>
                <a:cs typeface="Calibri" panose="020F0502020204030204" pitchFamily="34" charset="0"/>
              </a:rPr>
              <a:t>creating better places to grow, live, work, play and age well</a:t>
            </a:r>
            <a:r>
              <a:rPr lang="en-GB" b="1" dirty="0">
                <a:latin typeface="Calibri" panose="020F0502020204030204" pitchFamily="34" charset="0"/>
                <a:ea typeface="Calibri" panose="020F0502020204030204" pitchFamily="34" charset="0"/>
                <a:cs typeface="Calibri" panose="020F0502020204030204" pitchFamily="34" charset="0"/>
              </a:rPr>
              <a:t>.  </a:t>
            </a:r>
            <a:endParaRPr lang="en-GB" sz="1600" dirty="0">
              <a:latin typeface="Calibri" panose="020F0502020204030204" pitchFamily="34" charset="0"/>
              <a:ea typeface="PMingLiU"/>
              <a:cs typeface="Arial" panose="020B0604020202020204" pitchFamily="34" charset="0"/>
            </a:endParaRPr>
          </a:p>
          <a:p>
            <a:pPr marL="342900" lvl="0" indent="-342900">
              <a:lnSpc>
                <a:spcPct val="115000"/>
              </a:lnSpc>
              <a:spcAft>
                <a:spcPts val="0"/>
              </a:spcAft>
              <a:buFont typeface="Wingdings" panose="05000000000000000000" pitchFamily="2" charset="2"/>
              <a:buChar char=""/>
              <a:tabLst>
                <a:tab pos="2865755" algn="ctr"/>
                <a:tab pos="5731510" algn="r"/>
              </a:tabLst>
            </a:pPr>
            <a:r>
              <a:rPr lang="en-GB" dirty="0">
                <a:latin typeface="Calibri" panose="020F0502020204030204" pitchFamily="34" charset="0"/>
                <a:ea typeface="Times New Roman" panose="02020603050405020304" pitchFamily="18" charset="0"/>
                <a:cs typeface="Calibri" panose="020F0502020204030204" pitchFamily="34" charset="0"/>
              </a:rPr>
              <a:t>The </a:t>
            </a:r>
            <a:r>
              <a:rPr lang="en-GB" b="1" dirty="0">
                <a:latin typeface="Calibri" panose="020F0502020204030204" pitchFamily="34" charset="0"/>
                <a:ea typeface="Times New Roman" panose="02020603050405020304" pitchFamily="18" charset="0"/>
                <a:cs typeface="Calibri" panose="020F0502020204030204" pitchFamily="34" charset="0"/>
              </a:rPr>
              <a:t>Care Inspectorate</a:t>
            </a:r>
            <a:r>
              <a:rPr lang="en-GB" dirty="0">
                <a:latin typeface="Calibri" panose="020F0502020204030204" pitchFamily="34" charset="0"/>
                <a:ea typeface="Times New Roman" panose="02020603050405020304" pitchFamily="18" charset="0"/>
                <a:cs typeface="Calibri" panose="020F0502020204030204" pitchFamily="34" charset="0"/>
              </a:rPr>
              <a:t> </a:t>
            </a:r>
            <a:r>
              <a:rPr lang="en-GB" dirty="0" smtClean="0">
                <a:latin typeface="Calibri" panose="020F0502020204030204" pitchFamily="34" charset="0"/>
                <a:ea typeface="Times New Roman" panose="02020603050405020304" pitchFamily="18" charset="0"/>
                <a:cs typeface="Calibri" panose="020F0502020204030204" pitchFamily="34" charset="0"/>
              </a:rPr>
              <a:t>- new </a:t>
            </a:r>
            <a:r>
              <a:rPr lang="en-GB" dirty="0">
                <a:latin typeface="Calibri" panose="020F0502020204030204" pitchFamily="34" charset="0"/>
                <a:ea typeface="Times New Roman" panose="02020603050405020304" pitchFamily="18" charset="0"/>
                <a:cs typeface="Calibri" panose="020F0502020204030204" pitchFamily="34" charset="0"/>
              </a:rPr>
              <a:t>Care about Physical Activity: Supporting People’s Wellbeing programme</a:t>
            </a:r>
            <a:endParaRPr lang="en-GB" sz="1600" dirty="0">
              <a:latin typeface="Calibri" panose="020F0502020204030204" pitchFamily="34" charset="0"/>
              <a:ea typeface="PMingLiU"/>
              <a:cs typeface="Arial" panose="020B0604020202020204" pitchFamily="34" charset="0"/>
            </a:endParaRPr>
          </a:p>
          <a:p>
            <a:pPr marL="342900" lvl="0" indent="-342900">
              <a:lnSpc>
                <a:spcPct val="115000"/>
              </a:lnSpc>
              <a:spcAft>
                <a:spcPts val="0"/>
              </a:spcAft>
              <a:buFont typeface="Wingdings" panose="05000000000000000000" pitchFamily="2" charset="2"/>
              <a:buChar char=""/>
              <a:tabLst>
                <a:tab pos="2865755" algn="ctr"/>
                <a:tab pos="5731510" algn="r"/>
              </a:tabLst>
            </a:pPr>
            <a:r>
              <a:rPr lang="en-GB" b="1" dirty="0">
                <a:latin typeface="Calibri" panose="020F0502020204030204" pitchFamily="34" charset="0"/>
                <a:ea typeface="PMingLiU"/>
                <a:cs typeface="Calibri" panose="020F0502020204030204" pitchFamily="34" charset="0"/>
              </a:rPr>
              <a:t>Paths for All</a:t>
            </a:r>
            <a:r>
              <a:rPr lang="en-GB" dirty="0">
                <a:latin typeface="Calibri" panose="020F0502020204030204" pitchFamily="34" charset="0"/>
                <a:ea typeface="PMingLiU"/>
                <a:cs typeface="Calibri" panose="020F0502020204030204" pitchFamily="34" charset="0"/>
              </a:rPr>
              <a:t> has announced new funding to develop community path projects.  </a:t>
            </a:r>
            <a:endParaRPr lang="en-GB" sz="1600" dirty="0">
              <a:effectLst/>
              <a:latin typeface="Calibri" panose="020F0502020204030204" pitchFamily="34" charset="0"/>
              <a:ea typeface="PMingLiU"/>
              <a:cs typeface="Arial" panose="020B0604020202020204" pitchFamily="34" charset="0"/>
            </a:endParaRPr>
          </a:p>
        </p:txBody>
      </p:sp>
      <p:sp>
        <p:nvSpPr>
          <p:cNvPr id="12" name="Rectangle 11"/>
          <p:cNvSpPr/>
          <p:nvPr/>
        </p:nvSpPr>
        <p:spPr>
          <a:xfrm>
            <a:off x="974557" y="5365047"/>
            <a:ext cx="9697454" cy="830997"/>
          </a:xfrm>
          <a:prstGeom prst="rect">
            <a:avLst/>
          </a:prstGeom>
        </p:spPr>
        <p:txBody>
          <a:bodyPr wrap="square">
            <a:spAutoFit/>
          </a:bodyPr>
          <a:lstStyle/>
          <a:p>
            <a:pPr algn="ctr"/>
            <a:r>
              <a:rPr lang="en-GB" sz="2400" i="1" dirty="0">
                <a:solidFill>
                  <a:srgbClr val="FF0000"/>
                </a:solidFill>
                <a:latin typeface="Calibri" panose="020F0502020204030204" pitchFamily="34" charset="0"/>
                <a:ea typeface="Times New Roman" panose="02020603050405020304" pitchFamily="18" charset="0"/>
              </a:rPr>
              <a:t>Network building and information sharing is key to ensuring that work is complementary and we can build momentum towards shared goals. </a:t>
            </a:r>
            <a:endParaRPr lang="en-GB" sz="2400" dirty="0">
              <a:solidFill>
                <a:srgbClr val="FF0000"/>
              </a:solidFill>
            </a:endParaRPr>
          </a:p>
        </p:txBody>
      </p:sp>
    </p:spTree>
    <p:extLst>
      <p:ext uri="{BB962C8B-B14F-4D97-AF65-F5344CB8AC3E}">
        <p14:creationId xmlns:p14="http://schemas.microsoft.com/office/powerpoint/2010/main" val="2104684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0946" y="1732548"/>
            <a:ext cx="11153275" cy="1600951"/>
          </a:xfrm>
          <a:prstGeom prst="rect">
            <a:avLst/>
          </a:prstGeom>
        </p:spPr>
        <p:txBody>
          <a:bodyPr wrap="square">
            <a:spAutoFit/>
          </a:bodyPr>
          <a:lstStyle/>
          <a:p>
            <a:pPr algn="just">
              <a:lnSpc>
                <a:spcPct val="115000"/>
              </a:lnSpc>
              <a:spcAft>
                <a:spcPts val="1000"/>
              </a:spcAft>
            </a:pPr>
            <a:r>
              <a:rPr lang="en-GB" sz="2400" b="1" dirty="0" smtClean="0">
                <a:latin typeface="Calibri" panose="020F0502020204030204" pitchFamily="34" charset="0"/>
                <a:ea typeface="PMingLiU"/>
                <a:cs typeface="Calibri" panose="020F0502020204030204" pitchFamily="34" charset="0"/>
              </a:rPr>
              <a:t>Recommendations </a:t>
            </a:r>
          </a:p>
          <a:p>
            <a:pPr algn="just">
              <a:lnSpc>
                <a:spcPct val="115000"/>
              </a:lnSpc>
              <a:spcAft>
                <a:spcPts val="1000"/>
              </a:spcAft>
            </a:pPr>
            <a:r>
              <a:rPr lang="en-GB" b="1" dirty="0" smtClean="0">
                <a:latin typeface="Calibri" panose="020F0502020204030204" pitchFamily="34" charset="0"/>
                <a:ea typeface="PMingLiU"/>
                <a:cs typeface="Calibri" panose="020F0502020204030204" pitchFamily="34" charset="0"/>
              </a:rPr>
              <a:t>#1 To </a:t>
            </a:r>
            <a:r>
              <a:rPr lang="en-GB" b="1" dirty="0">
                <a:latin typeface="Calibri" panose="020F0502020204030204" pitchFamily="34" charset="0"/>
                <a:ea typeface="PMingLiU"/>
                <a:cs typeface="Calibri" panose="020F0502020204030204" pitchFamily="34" charset="0"/>
              </a:rPr>
              <a:t>ensure coherence and optimal public value, and to achieve traction in implementing the forthcoming Scottish Government Health and Social Care Strategy for Older People, we need to align our collective efforts and join up these national initiatives.</a:t>
            </a:r>
            <a:endParaRPr lang="en-GB" sz="1600" dirty="0">
              <a:effectLst/>
              <a:latin typeface="Calibri" panose="020F0502020204030204" pitchFamily="34" charset="0"/>
              <a:ea typeface="PMingLiU"/>
              <a:cs typeface="Arial" panose="020B0604020202020204" pitchFamily="34" charset="0"/>
            </a:endParaRPr>
          </a:p>
        </p:txBody>
      </p:sp>
      <p:sp>
        <p:nvSpPr>
          <p:cNvPr id="8" name="Rectangle 7"/>
          <p:cNvSpPr/>
          <p:nvPr/>
        </p:nvSpPr>
        <p:spPr>
          <a:xfrm>
            <a:off x="385008" y="3293462"/>
            <a:ext cx="11044990" cy="1331134"/>
          </a:xfrm>
          <a:prstGeom prst="rect">
            <a:avLst/>
          </a:prstGeom>
        </p:spPr>
        <p:txBody>
          <a:bodyPr wrap="square">
            <a:spAutoFit/>
          </a:bodyPr>
          <a:lstStyle/>
          <a:p>
            <a:pPr algn="just">
              <a:lnSpc>
                <a:spcPct val="115000"/>
              </a:lnSpc>
              <a:spcAft>
                <a:spcPts val="0"/>
              </a:spcAft>
              <a:tabLst>
                <a:tab pos="2865755" algn="ctr"/>
                <a:tab pos="5731510" algn="r"/>
              </a:tabLst>
            </a:pPr>
            <a:r>
              <a:rPr lang="en-GB" b="1" dirty="0" smtClean="0">
                <a:latin typeface="Calibri" panose="020F0502020204030204" pitchFamily="34" charset="0"/>
                <a:ea typeface="PMingLiU"/>
                <a:cs typeface="Calibri" panose="020F0502020204030204" pitchFamily="34" charset="0"/>
              </a:rPr>
              <a:t>#2  We </a:t>
            </a:r>
            <a:r>
              <a:rPr lang="en-GB" b="1" dirty="0">
                <a:latin typeface="Calibri" panose="020F0502020204030204" pitchFamily="34" charset="0"/>
                <a:ea typeface="PMingLiU"/>
                <a:cs typeface="Calibri" panose="020F0502020204030204" pitchFamily="34" charset="0"/>
              </a:rPr>
              <a:t>believe Scotland needs a cross sector national network that engages all 31 community planning partnerships in creating </a:t>
            </a:r>
            <a:r>
              <a:rPr lang="en-GB" b="1" dirty="0" smtClean="0">
                <a:latin typeface="Calibri" panose="020F0502020204030204" pitchFamily="34" charset="0"/>
                <a:ea typeface="PMingLiU"/>
                <a:cs typeface="Calibri" panose="020F0502020204030204" pitchFamily="34" charset="0"/>
              </a:rPr>
              <a:t>Inclusive</a:t>
            </a:r>
            <a:r>
              <a:rPr lang="en-GB" b="1" dirty="0">
                <a:latin typeface="Calibri" panose="020F0502020204030204" pitchFamily="34" charset="0"/>
                <a:ea typeface="PMingLiU"/>
                <a:cs typeface="Calibri" panose="020F0502020204030204" pitchFamily="34" charset="0"/>
              </a:rPr>
              <a:t>, </a:t>
            </a:r>
            <a:r>
              <a:rPr lang="en-GB" b="1" dirty="0" smtClean="0">
                <a:latin typeface="Calibri" panose="020F0502020204030204" pitchFamily="34" charset="0"/>
                <a:ea typeface="PMingLiU"/>
                <a:cs typeface="Calibri" panose="020F0502020204030204" pitchFamily="34" charset="0"/>
              </a:rPr>
              <a:t>Compassionate </a:t>
            </a:r>
            <a:r>
              <a:rPr lang="en-GB" b="1" dirty="0">
                <a:latin typeface="Calibri" panose="020F0502020204030204" pitchFamily="34" charset="0"/>
                <a:ea typeface="PMingLiU"/>
                <a:cs typeface="Calibri" panose="020F0502020204030204" pitchFamily="34" charset="0"/>
              </a:rPr>
              <a:t>Age Friendly Communities that enable Wellbeing in Later Life.  This national network needs strategic leadership and dedicated support for facilitation.  </a:t>
            </a:r>
            <a:endParaRPr lang="en-GB" b="1" dirty="0" smtClean="0">
              <a:latin typeface="Calibri" panose="020F0502020204030204" pitchFamily="34" charset="0"/>
              <a:ea typeface="PMingLiU"/>
              <a:cs typeface="Calibri" panose="020F0502020204030204" pitchFamily="34" charset="0"/>
            </a:endParaRPr>
          </a:p>
          <a:p>
            <a:pPr algn="just">
              <a:lnSpc>
                <a:spcPct val="115000"/>
              </a:lnSpc>
              <a:spcAft>
                <a:spcPts val="0"/>
              </a:spcAft>
              <a:tabLst>
                <a:tab pos="2865755" algn="ctr"/>
                <a:tab pos="5731510" algn="r"/>
              </a:tabLst>
            </a:pPr>
            <a:endParaRPr lang="en-GB" sz="1600" dirty="0">
              <a:effectLst/>
              <a:latin typeface="Calibri" panose="020F0502020204030204" pitchFamily="34" charset="0"/>
              <a:ea typeface="PMingLiU"/>
              <a:cs typeface="Arial" panose="020B0604020202020204" pitchFamily="34" charset="0"/>
            </a:endParaRPr>
          </a:p>
        </p:txBody>
      </p:sp>
      <p:sp>
        <p:nvSpPr>
          <p:cNvPr id="9" name="Rectangle 8"/>
          <p:cNvSpPr/>
          <p:nvPr/>
        </p:nvSpPr>
        <p:spPr>
          <a:xfrm>
            <a:off x="360946" y="4456297"/>
            <a:ext cx="11057024" cy="2003625"/>
          </a:xfrm>
          <a:prstGeom prst="rect">
            <a:avLst/>
          </a:prstGeom>
        </p:spPr>
        <p:txBody>
          <a:bodyPr wrap="square">
            <a:spAutoFit/>
          </a:bodyPr>
          <a:lstStyle/>
          <a:p>
            <a:pPr algn="just">
              <a:lnSpc>
                <a:spcPct val="115000"/>
              </a:lnSpc>
              <a:spcAft>
                <a:spcPts val="0"/>
              </a:spcAft>
              <a:tabLst>
                <a:tab pos="2865755" algn="ctr"/>
                <a:tab pos="5731510" algn="r"/>
              </a:tabLst>
            </a:pPr>
            <a:r>
              <a:rPr lang="en-GB" b="1" dirty="0" smtClean="0">
                <a:latin typeface="Calibri" panose="020F0502020204030204" pitchFamily="34" charset="0"/>
                <a:ea typeface="Calibri" panose="020F0502020204030204" pitchFamily="34" charset="0"/>
                <a:cs typeface="Calibri" panose="020F0502020204030204" pitchFamily="34" charset="0"/>
              </a:rPr>
              <a:t>#3  The </a:t>
            </a:r>
            <a:r>
              <a:rPr lang="en-GB" b="1" dirty="0">
                <a:latin typeface="Calibri" panose="020F0502020204030204" pitchFamily="34" charset="0"/>
                <a:ea typeface="Calibri" panose="020F0502020204030204" pitchFamily="34" charset="0"/>
                <a:cs typeface="Calibri" panose="020F0502020204030204" pitchFamily="34" charset="0"/>
              </a:rPr>
              <a:t>national network should involve academic partners to exploit opportunities for innovation, research and evaluation through future UKRI funding calls.  </a:t>
            </a:r>
            <a:endParaRPr lang="en-GB"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tabLst>
                <a:tab pos="2865755" algn="ctr"/>
                <a:tab pos="5731510" algn="r"/>
              </a:tabLst>
            </a:pPr>
            <a:endParaRPr lang="en-GB"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tabLst>
                <a:tab pos="2865755" algn="ctr"/>
                <a:tab pos="5731510" algn="r"/>
              </a:tabLst>
            </a:pPr>
            <a:r>
              <a:rPr lang="en-GB" b="1" dirty="0" smtClean="0">
                <a:latin typeface="Calibri" panose="020F0502020204030204" pitchFamily="34" charset="0"/>
                <a:ea typeface="Calibri" panose="020F0502020204030204" pitchFamily="34" charset="0"/>
                <a:cs typeface="Calibri" panose="020F0502020204030204" pitchFamily="34" charset="0"/>
              </a:rPr>
              <a:t>#4  Scotland </a:t>
            </a:r>
            <a:r>
              <a:rPr lang="en-GB" b="1" dirty="0">
                <a:latin typeface="Calibri" panose="020F0502020204030204" pitchFamily="34" charset="0"/>
                <a:ea typeface="Calibri" panose="020F0502020204030204" pitchFamily="34" charset="0"/>
                <a:cs typeface="Calibri" panose="020F0502020204030204" pitchFamily="34" charset="0"/>
              </a:rPr>
              <a:t>should continue to seek international collaborations on healthy ageing and with the UK and Global Networks of Age Friendly Communities. </a:t>
            </a:r>
            <a:endParaRPr lang="en-GB" sz="1600" dirty="0">
              <a:latin typeface="Calibri" panose="020F0502020204030204" pitchFamily="34" charset="0"/>
              <a:ea typeface="PMingLiU"/>
              <a:cs typeface="Arial" panose="020B0604020202020204" pitchFamily="34" charset="0"/>
            </a:endParaRPr>
          </a:p>
          <a:p>
            <a:pPr algn="just">
              <a:lnSpc>
                <a:spcPct val="115000"/>
              </a:lnSpc>
              <a:spcAft>
                <a:spcPts val="0"/>
              </a:spcAft>
              <a:tabLst>
                <a:tab pos="2865755" algn="ctr"/>
                <a:tab pos="5731510" algn="r"/>
              </a:tabLst>
            </a:pPr>
            <a:r>
              <a:rPr lang="en-GB" b="1" dirty="0">
                <a:latin typeface="Calibri" panose="020F0502020204030204" pitchFamily="34" charset="0"/>
                <a:ea typeface="Calibri" panose="020F0502020204030204" pitchFamily="34" charset="0"/>
                <a:cs typeface="Calibri" panose="020F0502020204030204" pitchFamily="34" charset="0"/>
              </a:rPr>
              <a:t> </a:t>
            </a:r>
            <a:endParaRPr lang="en-GB" sz="1600" dirty="0">
              <a:effectLst/>
              <a:latin typeface="Calibri" panose="020F0502020204030204" pitchFamily="34" charset="0"/>
              <a:ea typeface="PMingLiU"/>
              <a:cs typeface="Arial" panose="020B0604020202020204" pitchFamily="34" charset="0"/>
            </a:endParaRPr>
          </a:p>
        </p:txBody>
      </p:sp>
      <p:pic>
        <p:nvPicPr>
          <p:cNvPr id="11" name="Picture 10" descr="Text&#10;&#10;Description automatically generated"/>
          <p:cNvPicPr/>
          <p:nvPr/>
        </p:nvPicPr>
        <p:blipFill>
          <a:blip r:embed="rId2"/>
          <a:stretch>
            <a:fillRect/>
          </a:stretch>
        </p:blipFill>
        <p:spPr>
          <a:xfrm>
            <a:off x="0" y="0"/>
            <a:ext cx="12192000" cy="1282617"/>
          </a:xfrm>
          <a:prstGeom prst="rect">
            <a:avLst/>
          </a:prstGeom>
        </p:spPr>
      </p:pic>
    </p:spTree>
    <p:extLst>
      <p:ext uri="{BB962C8B-B14F-4D97-AF65-F5344CB8AC3E}">
        <p14:creationId xmlns:p14="http://schemas.microsoft.com/office/powerpoint/2010/main" val="1984523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1"/>
          <p:cNvSpPr txBox="1">
            <a:spLocks noChangeArrowheads="1"/>
          </p:cNvSpPr>
          <p:nvPr/>
        </p:nvSpPr>
        <p:spPr bwMode="auto">
          <a:xfrm>
            <a:off x="2413591" y="988829"/>
            <a:ext cx="8057807" cy="1915899"/>
          </a:xfrm>
          <a:prstGeom prst="rect">
            <a:avLst/>
          </a:prstGeom>
          <a:noFill/>
          <a:ln w="9525">
            <a:noFill/>
            <a:miter lim="800000"/>
            <a:headEnd/>
            <a:tailEnd/>
          </a:ln>
        </p:spPr>
        <p:txBody>
          <a:bodyPr wrap="square" lIns="68569" tIns="34285" rIns="68569" bIns="34285">
            <a:spAutoFit/>
          </a:bodyPr>
          <a:lstStyle/>
          <a:p>
            <a:pPr defTabSz="342866" eaLnBrk="0" hangingPunct="0"/>
            <a:endParaRPr lang="en-GB" sz="2400" b="1" dirty="0" smtClean="0">
              <a:latin typeface="Calibri" panose="020F0502020204030204" pitchFamily="34" charset="0"/>
              <a:ea typeface="PMingLiU"/>
              <a:cs typeface="Calibri" panose="020F0502020204030204" pitchFamily="34" charset="0"/>
            </a:endParaRPr>
          </a:p>
          <a:p>
            <a:pPr algn="ctr" defTabSz="342866" eaLnBrk="0" hangingPunct="0"/>
            <a:r>
              <a:rPr lang="en-GB" sz="2400" b="1" dirty="0" smtClean="0">
                <a:latin typeface="Calibri" panose="020F0502020204030204" pitchFamily="34" charset="0"/>
                <a:ea typeface="PMingLiU"/>
                <a:cs typeface="Calibri" panose="020F0502020204030204" pitchFamily="34" charset="0"/>
              </a:rPr>
              <a:t>Make </a:t>
            </a:r>
            <a:r>
              <a:rPr lang="en-GB" sz="2400" b="1" dirty="0">
                <a:latin typeface="Calibri" panose="020F0502020204030204" pitchFamily="34" charset="0"/>
                <a:ea typeface="PMingLiU"/>
                <a:cs typeface="Calibri" panose="020F0502020204030204" pitchFamily="34" charset="0"/>
              </a:rPr>
              <a:t>every </a:t>
            </a:r>
            <a:r>
              <a:rPr lang="en-GB" sz="2400" b="1" dirty="0" smtClean="0">
                <a:latin typeface="Calibri" panose="020F0502020204030204" pitchFamily="34" charset="0"/>
                <a:ea typeface="PMingLiU"/>
                <a:cs typeface="Calibri" panose="020F0502020204030204" pitchFamily="34" charset="0"/>
              </a:rPr>
              <a:t>conversation, consultation and contact count to create wellbeing!  </a:t>
            </a:r>
          </a:p>
          <a:p>
            <a:pPr defTabSz="342866" eaLnBrk="0" hangingPunct="0"/>
            <a:endParaRPr lang="en-GB" sz="2400" b="1" dirty="0">
              <a:latin typeface="Calibri" panose="020F0502020204030204" pitchFamily="34" charset="0"/>
              <a:ea typeface="PMingLiU"/>
              <a:cs typeface="Calibri" panose="020F0502020204030204" pitchFamily="34" charset="0"/>
            </a:endParaRPr>
          </a:p>
          <a:p>
            <a:pPr defTabSz="342866" eaLnBrk="0" hangingPunct="0"/>
            <a:r>
              <a:rPr lang="en-GB" altLang="en-US" sz="2400" b="1" dirty="0" smtClean="0">
                <a:latin typeface="Arial"/>
                <a:sym typeface="Helvetica Neue"/>
              </a:rPr>
              <a:t>                                        </a:t>
            </a:r>
            <a:endParaRPr lang="en-GB" altLang="en-US" sz="3600" b="1" dirty="0" smtClean="0">
              <a:latin typeface="Arial"/>
              <a:sym typeface="Helvetica Neue"/>
            </a:endParaRPr>
          </a:p>
        </p:txBody>
      </p:sp>
      <p:pic>
        <p:nvPicPr>
          <p:cNvPr id="5" name="Picture 2" descr="27,596 Thank You Photos - Free &amp;amp; Royalty-Free Stock Photos from Dreamstime">
            <a:extLst>
              <a:ext uri="{FF2B5EF4-FFF2-40B4-BE49-F238E27FC236}">
                <a16:creationId xmlns:a16="http://schemas.microsoft.com/office/drawing/2014/main" id="{2DAF6E0D-D206-4898-910E-16BF9994BA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3143" y="2694885"/>
            <a:ext cx="6019331" cy="213714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598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p:cNvPicPr/>
          <p:nvPr/>
        </p:nvPicPr>
        <p:blipFill>
          <a:blip r:embed="rId2"/>
          <a:stretch>
            <a:fillRect/>
          </a:stretch>
        </p:blipFill>
        <p:spPr>
          <a:xfrm>
            <a:off x="0" y="0"/>
            <a:ext cx="12192000" cy="1282617"/>
          </a:xfrm>
          <a:prstGeom prst="rect">
            <a:avLst/>
          </a:prstGeom>
        </p:spPr>
      </p:pic>
      <p:pic>
        <p:nvPicPr>
          <p:cNvPr id="4" name="Picture 3">
            <a:extLst>
              <a:ext uri="{FF2B5EF4-FFF2-40B4-BE49-F238E27FC236}">
                <a16:creationId xmlns:a16="http://schemas.microsoft.com/office/drawing/2014/main" id="{4A6F43B9-8D19-4756-8B54-779C0F0558B1}"/>
              </a:ext>
            </a:extLst>
          </p:cNvPr>
          <p:cNvPicPr/>
          <p:nvPr/>
        </p:nvPicPr>
        <p:blipFill>
          <a:blip r:embed="rId3"/>
          <a:stretch>
            <a:fillRect/>
          </a:stretch>
        </p:blipFill>
        <p:spPr>
          <a:xfrm>
            <a:off x="3300783" y="3536082"/>
            <a:ext cx="5787190" cy="2201779"/>
          </a:xfrm>
          <a:prstGeom prst="rect">
            <a:avLst/>
          </a:prstGeom>
          <a:ln w="57150">
            <a:solidFill>
              <a:schemeClr val="tx2"/>
            </a:solidFill>
          </a:ln>
        </p:spPr>
      </p:pic>
      <p:sp>
        <p:nvSpPr>
          <p:cNvPr id="2" name="Rectangle 1"/>
          <p:cNvSpPr/>
          <p:nvPr/>
        </p:nvSpPr>
        <p:spPr>
          <a:xfrm>
            <a:off x="1708483" y="2335596"/>
            <a:ext cx="9396663" cy="830997"/>
          </a:xfrm>
          <a:prstGeom prst="rect">
            <a:avLst/>
          </a:prstGeom>
        </p:spPr>
        <p:txBody>
          <a:bodyPr wrap="square">
            <a:spAutoFit/>
          </a:bodyPr>
          <a:lstStyle/>
          <a:p>
            <a:r>
              <a:rPr lang="en-GB" sz="2400" dirty="0">
                <a:hlinkClick r:id="rId4"/>
              </a:rPr>
              <a:t>https://</a:t>
            </a:r>
            <a:r>
              <a:rPr lang="en-GB" sz="2400" dirty="0" smtClean="0">
                <a:hlinkClick r:id="rId4"/>
              </a:rPr>
              <a:t>integratedcarefoundation.org/ific_hub/ific-scotland-programmes</a:t>
            </a:r>
            <a:endParaRPr lang="en-GB" sz="2400" dirty="0" smtClean="0"/>
          </a:p>
          <a:p>
            <a:endParaRPr lang="en-GB" sz="2400" dirty="0"/>
          </a:p>
        </p:txBody>
      </p:sp>
    </p:spTree>
    <p:extLst>
      <p:ext uri="{BB962C8B-B14F-4D97-AF65-F5344CB8AC3E}">
        <p14:creationId xmlns:p14="http://schemas.microsoft.com/office/powerpoint/2010/main" val="1454968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645391" y="842664"/>
            <a:ext cx="10308936" cy="5040560"/>
          </a:xfrm>
          <a:prstGeom prst="rect">
            <a:avLst/>
          </a:prstGeom>
          <a:noFill/>
          <a:ln w="9525">
            <a:noFill/>
            <a:miter lim="800000"/>
            <a:headEnd/>
            <a:tailEnd/>
          </a:ln>
        </p:spPr>
      </p:pic>
      <p:sp>
        <p:nvSpPr>
          <p:cNvPr id="3" name="TextBox 2"/>
          <p:cNvSpPr txBox="1"/>
          <p:nvPr/>
        </p:nvSpPr>
        <p:spPr>
          <a:xfrm>
            <a:off x="848590" y="94393"/>
            <a:ext cx="10539845" cy="646331"/>
          </a:xfrm>
          <a:prstGeom prst="rect">
            <a:avLst/>
          </a:prstGeom>
          <a:noFill/>
        </p:spPr>
        <p:txBody>
          <a:bodyPr wrap="square" rtlCol="0">
            <a:spAutoFit/>
          </a:bodyPr>
          <a:lstStyle/>
          <a:p>
            <a:pPr algn="ctr"/>
            <a:r>
              <a:rPr lang="en-GB" sz="3600" b="1" dirty="0">
                <a:solidFill>
                  <a:schemeClr val="bg1"/>
                </a:solidFill>
              </a:rPr>
              <a:t>Reshaping Care for Older </a:t>
            </a:r>
            <a:r>
              <a:rPr lang="en-GB" sz="3600" b="1" dirty="0" smtClean="0">
                <a:solidFill>
                  <a:schemeClr val="bg1"/>
                </a:solidFill>
              </a:rPr>
              <a:t>People in Scotland  </a:t>
            </a:r>
            <a:endParaRPr lang="en-GB" sz="3600" b="1" dirty="0">
              <a:solidFill>
                <a:schemeClr val="bg1"/>
              </a:solidFill>
            </a:endParaRPr>
          </a:p>
        </p:txBody>
      </p:sp>
    </p:spTree>
    <p:extLst>
      <p:ext uri="{BB962C8B-B14F-4D97-AF65-F5344CB8AC3E}">
        <p14:creationId xmlns:p14="http://schemas.microsoft.com/office/powerpoint/2010/main" val="278172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8590" y="94393"/>
            <a:ext cx="10539845" cy="646331"/>
          </a:xfrm>
          <a:prstGeom prst="rect">
            <a:avLst/>
          </a:prstGeom>
          <a:noFill/>
        </p:spPr>
        <p:txBody>
          <a:bodyPr wrap="square" rtlCol="0">
            <a:spAutoFit/>
          </a:bodyPr>
          <a:lstStyle/>
          <a:p>
            <a:pPr algn="ctr"/>
            <a:r>
              <a:rPr lang="en-GB" sz="3600" b="1" dirty="0">
                <a:solidFill>
                  <a:schemeClr val="bg1"/>
                </a:solidFill>
              </a:rPr>
              <a:t>Reshaping Care for Older </a:t>
            </a:r>
            <a:r>
              <a:rPr lang="en-GB" sz="3600" b="1" dirty="0" smtClean="0">
                <a:solidFill>
                  <a:schemeClr val="bg1"/>
                </a:solidFill>
              </a:rPr>
              <a:t>People in Scotland  </a:t>
            </a:r>
            <a:endParaRPr lang="en-GB" sz="3600" b="1" dirty="0">
              <a:solidFill>
                <a:schemeClr val="bg1"/>
              </a:solidFill>
            </a:endParaRPr>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58102" y="620651"/>
            <a:ext cx="9665316" cy="5733967"/>
          </a:xfrm>
          <a:prstGeom prst="rect">
            <a:avLst/>
          </a:prstGeom>
        </p:spPr>
      </p:pic>
    </p:spTree>
    <p:extLst>
      <p:ext uri="{BB962C8B-B14F-4D97-AF65-F5344CB8AC3E}">
        <p14:creationId xmlns:p14="http://schemas.microsoft.com/office/powerpoint/2010/main" val="3921899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idx="4294967295"/>
          </p:nvPr>
        </p:nvSpPr>
        <p:spPr>
          <a:xfrm>
            <a:off x="2798618" y="1341438"/>
            <a:ext cx="7183582" cy="274926"/>
          </a:xfrm>
        </p:spPr>
        <p:txBody>
          <a:bodyPr>
            <a:normAutofit fontScale="90000"/>
          </a:bodyPr>
          <a:lstStyle/>
          <a:p>
            <a:r>
              <a:rPr lang="en-GB" dirty="0" smtClean="0">
                <a:latin typeface="Arial" charset="0"/>
                <a:ea typeface="ＭＳ Ｐゴシック" pitchFamily="68" charset="-128"/>
              </a:rPr>
              <a:t>                        Four Themes</a:t>
            </a:r>
          </a:p>
        </p:txBody>
      </p:sp>
      <p:sp>
        <p:nvSpPr>
          <p:cNvPr id="424963" name="Rectangle 3"/>
          <p:cNvSpPr>
            <a:spLocks noGrp="1" noChangeArrowheads="1"/>
          </p:cNvSpPr>
          <p:nvPr>
            <p:ph type="body" sz="half" idx="4294967295"/>
          </p:nvPr>
        </p:nvSpPr>
        <p:spPr>
          <a:xfrm>
            <a:off x="5591176" y="2133600"/>
            <a:ext cx="4752975" cy="3455988"/>
          </a:xfrm>
        </p:spPr>
        <p:txBody>
          <a:bodyPr/>
          <a:lstStyle/>
          <a:p>
            <a:pPr>
              <a:lnSpc>
                <a:spcPct val="80000"/>
              </a:lnSpc>
            </a:pPr>
            <a:r>
              <a:rPr lang="en-GB" sz="2000" dirty="0">
                <a:latin typeface="Arial" charset="0"/>
                <a:ea typeface="ＭＳ Ｐゴシック" pitchFamily="68" charset="-128"/>
              </a:rPr>
              <a:t>“I want to have fun and enjoy myself”</a:t>
            </a:r>
          </a:p>
          <a:p>
            <a:pPr>
              <a:lnSpc>
                <a:spcPct val="80000"/>
              </a:lnSpc>
              <a:buFont typeface="Arial" charset="0"/>
              <a:buNone/>
            </a:pPr>
            <a:endParaRPr lang="en-GB" sz="2000" dirty="0">
              <a:latin typeface="Arial" charset="0"/>
              <a:ea typeface="ＭＳ Ｐゴシック" pitchFamily="68" charset="-128"/>
            </a:endParaRPr>
          </a:p>
          <a:p>
            <a:pPr>
              <a:lnSpc>
                <a:spcPct val="80000"/>
              </a:lnSpc>
            </a:pPr>
            <a:r>
              <a:rPr lang="en-GB" sz="2000" dirty="0">
                <a:latin typeface="Arial" charset="0"/>
                <a:ea typeface="ＭＳ Ｐゴシック" pitchFamily="68" charset="-128"/>
              </a:rPr>
              <a:t>“I wish to remain connected to my community and friends”</a:t>
            </a:r>
          </a:p>
          <a:p>
            <a:pPr>
              <a:lnSpc>
                <a:spcPct val="80000"/>
              </a:lnSpc>
              <a:buFont typeface="Arial" charset="0"/>
              <a:buNone/>
            </a:pPr>
            <a:endParaRPr lang="en-GB" sz="2000" dirty="0">
              <a:latin typeface="Arial" charset="0"/>
              <a:ea typeface="ＭＳ Ｐゴシック" pitchFamily="68" charset="-128"/>
            </a:endParaRPr>
          </a:p>
          <a:p>
            <a:pPr>
              <a:lnSpc>
                <a:spcPct val="80000"/>
              </a:lnSpc>
            </a:pPr>
            <a:r>
              <a:rPr lang="en-GB" sz="2000" dirty="0">
                <a:latin typeface="Arial" charset="0"/>
                <a:ea typeface="ＭＳ Ｐゴシック" pitchFamily="68" charset="-128"/>
              </a:rPr>
              <a:t>“Don’t talk about me without me”</a:t>
            </a:r>
          </a:p>
          <a:p>
            <a:pPr>
              <a:lnSpc>
                <a:spcPct val="80000"/>
              </a:lnSpc>
              <a:buFont typeface="Arial" charset="0"/>
              <a:buNone/>
            </a:pPr>
            <a:endParaRPr lang="en-GB" sz="2000" dirty="0">
              <a:latin typeface="Arial" charset="0"/>
              <a:ea typeface="ＭＳ Ｐゴシック" pitchFamily="68" charset="-128"/>
            </a:endParaRPr>
          </a:p>
          <a:p>
            <a:pPr>
              <a:lnSpc>
                <a:spcPct val="80000"/>
              </a:lnSpc>
            </a:pPr>
            <a:r>
              <a:rPr lang="en-GB" sz="2000" dirty="0">
                <a:latin typeface="Arial" charset="0"/>
                <a:ea typeface="ＭＳ Ｐゴシック" pitchFamily="68" charset="-128"/>
              </a:rPr>
              <a:t>“I wish to be able to contribute to society for as long as I want and to be treated with respect”</a:t>
            </a:r>
          </a:p>
          <a:p>
            <a:pPr>
              <a:lnSpc>
                <a:spcPct val="80000"/>
              </a:lnSpc>
            </a:pPr>
            <a:endParaRPr lang="en-GB" sz="2400" dirty="0">
              <a:latin typeface="Arial" charset="0"/>
              <a:ea typeface="ＭＳ Ｐゴシック" pitchFamily="68" charset="-128"/>
            </a:endParaRPr>
          </a:p>
        </p:txBody>
      </p:sp>
      <p:pic>
        <p:nvPicPr>
          <p:cNvPr id="424964" name="Picture 4"/>
          <p:cNvPicPr>
            <a:picLocks noGrp="1" noChangeAspect="1" noChangeArrowheads="1"/>
          </p:cNvPicPr>
          <p:nvPr>
            <p:ph type="body" sz="half" idx="4294967295"/>
          </p:nvPr>
        </p:nvPicPr>
        <p:blipFill>
          <a:blip r:embed="rId2"/>
          <a:srcRect/>
          <a:stretch>
            <a:fillRect/>
          </a:stretch>
        </p:blipFill>
        <p:spPr>
          <a:xfrm>
            <a:off x="1153825" y="1341438"/>
            <a:ext cx="3796866" cy="4902344"/>
          </a:xfrm>
          <a:noFill/>
        </p:spPr>
      </p:pic>
    </p:spTree>
    <p:extLst>
      <p:ext uri="{BB962C8B-B14F-4D97-AF65-F5344CB8AC3E}">
        <p14:creationId xmlns:p14="http://schemas.microsoft.com/office/powerpoint/2010/main" val="2381368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7631" y="121285"/>
            <a:ext cx="10066510" cy="707886"/>
          </a:xfrm>
          <a:prstGeom prst="rect">
            <a:avLst/>
          </a:prstGeom>
          <a:noFill/>
        </p:spPr>
        <p:txBody>
          <a:bodyPr wrap="square" rtlCol="0">
            <a:spAutoFit/>
          </a:bodyPr>
          <a:lstStyle/>
          <a:p>
            <a:r>
              <a:rPr lang="en-GB" sz="4000" b="1" dirty="0">
                <a:solidFill>
                  <a:schemeClr val="bg1"/>
                </a:solidFill>
                <a:latin typeface="Calibri" panose="020F0502020204030204" pitchFamily="34" charset="0"/>
                <a:cs typeface="Calibri" panose="020F0502020204030204" pitchFamily="34" charset="0"/>
              </a:rPr>
              <a:t>Community Support to help people stay well  </a:t>
            </a:r>
          </a:p>
        </p:txBody>
      </p:sp>
      <p:pic>
        <p:nvPicPr>
          <p:cNvPr id="26"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6028" y="3242272"/>
            <a:ext cx="1907170" cy="1087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3"/>
          <p:cNvPicPr>
            <a:picLocks noChangeAspect="1" noChangeArrowheads="1"/>
          </p:cNvPicPr>
          <p:nvPr/>
        </p:nvPicPr>
        <p:blipFill>
          <a:blip r:embed="rId3"/>
          <a:srcRect/>
          <a:stretch>
            <a:fillRect/>
          </a:stretch>
        </p:blipFill>
        <p:spPr>
          <a:xfrm>
            <a:off x="10014247" y="3624126"/>
            <a:ext cx="1539530" cy="2200827"/>
          </a:xfrm>
          <a:prstGeom prst="rect">
            <a:avLst/>
          </a:prstGeom>
          <a:noFill/>
          <a:ln w="28575">
            <a:solidFill>
              <a:schemeClr val="tx1"/>
            </a:solidFill>
          </a:ln>
        </p:spPr>
      </p:pic>
      <p:pic>
        <p:nvPicPr>
          <p:cNvPr id="32" name="Picture 4"/>
          <p:cNvPicPr>
            <a:picLocks noChangeAspect="1" noChangeArrowheads="1"/>
          </p:cNvPicPr>
          <p:nvPr/>
        </p:nvPicPr>
        <p:blipFill>
          <a:blip r:embed="rId4"/>
          <a:srcRect/>
          <a:stretch>
            <a:fillRect/>
          </a:stretch>
        </p:blipFill>
        <p:spPr bwMode="auto">
          <a:xfrm>
            <a:off x="7374028" y="3624126"/>
            <a:ext cx="1711533" cy="2002965"/>
          </a:xfrm>
          <a:prstGeom prst="rect">
            <a:avLst/>
          </a:prstGeom>
          <a:noFill/>
          <a:ln w="9525">
            <a:noFill/>
            <a:miter lim="800000"/>
            <a:headEnd/>
            <a:tailEnd/>
          </a:ln>
          <a:effectLst/>
        </p:spPr>
      </p:pic>
      <p:pic>
        <p:nvPicPr>
          <p:cNvPr id="33" name="Picture 32"/>
          <p:cNvPicPr>
            <a:picLocks noChangeAspect="1" noChangeArrowheads="1"/>
          </p:cNvPicPr>
          <p:nvPr/>
        </p:nvPicPr>
        <p:blipFill>
          <a:blip r:embed="rId5"/>
          <a:srcRect/>
          <a:stretch>
            <a:fillRect/>
          </a:stretch>
        </p:blipFill>
        <p:spPr>
          <a:xfrm>
            <a:off x="7732483" y="5219037"/>
            <a:ext cx="2176871" cy="1251983"/>
          </a:xfrm>
          <a:prstGeom prst="rect">
            <a:avLst/>
          </a:prstGeom>
          <a:noFill/>
        </p:spPr>
      </p:pic>
      <p:pic>
        <p:nvPicPr>
          <p:cNvPr id="34" name="Content Placeholder 3"/>
          <p:cNvPicPr>
            <a:picLocks noChangeAspect="1"/>
          </p:cNvPicPr>
          <p:nvPr/>
        </p:nvPicPr>
        <p:blipFill>
          <a:blip r:embed="rId6"/>
          <a:stretch>
            <a:fillRect/>
          </a:stretch>
        </p:blipFill>
        <p:spPr>
          <a:xfrm>
            <a:off x="9085561" y="521083"/>
            <a:ext cx="2202554" cy="2528991"/>
          </a:xfrm>
          <a:prstGeom prst="rect">
            <a:avLst/>
          </a:prstGeom>
          <a:ln w="38100">
            <a:solidFill>
              <a:schemeClr val="accent1"/>
            </a:solidFill>
          </a:ln>
        </p:spPr>
      </p:pic>
      <p:pic>
        <p:nvPicPr>
          <p:cNvPr id="35" name="Picture 10" descr="Game_01"/>
          <p:cNvPicPr>
            <a:picLocks noChangeAspect="1" noChangeArrowheads="1"/>
          </p:cNvPicPr>
          <p:nvPr/>
        </p:nvPicPr>
        <p:blipFill>
          <a:blip r:embed="rId7"/>
          <a:srcRect/>
          <a:stretch>
            <a:fillRect/>
          </a:stretch>
        </p:blipFill>
        <p:spPr bwMode="auto">
          <a:xfrm>
            <a:off x="4816028" y="1015792"/>
            <a:ext cx="3236492" cy="1901062"/>
          </a:xfrm>
          <a:prstGeom prst="rect">
            <a:avLst/>
          </a:prstGeom>
          <a:noFill/>
        </p:spPr>
      </p:pic>
      <p:pic>
        <p:nvPicPr>
          <p:cNvPr id="38"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154" y="3400696"/>
            <a:ext cx="2185468" cy="294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95579" y="4525493"/>
            <a:ext cx="3408218" cy="2203197"/>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472" y="695092"/>
            <a:ext cx="3462817" cy="2046894"/>
          </a:xfrm>
          <a:prstGeom prst="rect">
            <a:avLst/>
          </a:prstGeom>
        </p:spPr>
      </p:pic>
    </p:spTree>
    <p:extLst>
      <p:ext uri="{BB962C8B-B14F-4D97-AF65-F5344CB8AC3E}">
        <p14:creationId xmlns:p14="http://schemas.microsoft.com/office/powerpoint/2010/main" val="2425805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C56BF96-48FA-49DA-864A-4B6FB7D32D4E}"/>
              </a:ext>
            </a:extLst>
          </p:cNvPr>
          <p:cNvSpPr>
            <a:spLocks noGrp="1"/>
          </p:cNvSpPr>
          <p:nvPr>
            <p:ph idx="1"/>
          </p:nvPr>
        </p:nvSpPr>
        <p:spPr>
          <a:xfrm>
            <a:off x="838200" y="1919111"/>
            <a:ext cx="11113950" cy="4358951"/>
          </a:xfrm>
        </p:spPr>
        <p:txBody>
          <a:bodyPr>
            <a:normAutofit/>
          </a:bodyPr>
          <a:lstStyle/>
          <a:p>
            <a:pPr marL="0" lvl="0" indent="0">
              <a:lnSpc>
                <a:spcPct val="115000"/>
              </a:lnSpc>
              <a:spcAft>
                <a:spcPts val="0"/>
              </a:spcAft>
              <a:buNone/>
            </a:pPr>
            <a:endParaRPr lang="en-GB" sz="2000" dirty="0" smtClean="0">
              <a:latin typeface="Arial" panose="020B0604020202020204" pitchFamily="34" charset="0"/>
              <a:cs typeface="Arial" panose="020B0604020202020204" pitchFamily="34" charset="0"/>
            </a:endParaRPr>
          </a:p>
          <a:p>
            <a:pPr marL="0" lvl="0" indent="0">
              <a:lnSpc>
                <a:spcPct val="115000"/>
              </a:lnSpc>
              <a:spcAft>
                <a:spcPts val="0"/>
              </a:spcAft>
              <a:buNone/>
            </a:pPr>
            <a:endParaRPr lang="en-GB" sz="2000" dirty="0">
              <a:latin typeface="Arial" panose="020B0604020202020204" pitchFamily="34" charset="0"/>
              <a:cs typeface="Arial" panose="020B0604020202020204" pitchFamily="34" charset="0"/>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12711" y="541867"/>
            <a:ext cx="9019822" cy="5366863"/>
          </a:xfrm>
          <a:prstGeom prst="rect">
            <a:avLst/>
          </a:prstGeom>
          <a:ln w="44450">
            <a:solidFill>
              <a:schemeClr val="accent1"/>
            </a:solidFill>
            <a:miter lim="800000"/>
            <a:headEnd/>
            <a:tailEnd/>
          </a:ln>
        </p:spPr>
      </p:pic>
      <p:sp>
        <p:nvSpPr>
          <p:cNvPr id="2" name="Rectangle 1"/>
          <p:cNvSpPr/>
          <p:nvPr/>
        </p:nvSpPr>
        <p:spPr>
          <a:xfrm>
            <a:off x="4115693" y="6093396"/>
            <a:ext cx="3068789" cy="369332"/>
          </a:xfrm>
          <a:prstGeom prst="rect">
            <a:avLst/>
          </a:prstGeom>
        </p:spPr>
        <p:txBody>
          <a:bodyPr wrap="none">
            <a:spAutoFit/>
          </a:bodyPr>
          <a:lstStyle/>
          <a:p>
            <a:pPr>
              <a:spcBef>
                <a:spcPct val="0"/>
              </a:spcBef>
            </a:pPr>
            <a:r>
              <a:rPr lang="en-GB" altLang="en-US" b="1" dirty="0">
                <a:solidFill>
                  <a:prstClr val="black"/>
                </a:solidFill>
                <a:hlinkClick r:id="rId3"/>
              </a:rPr>
              <a:t>https://www.advantageja.eu/</a:t>
            </a:r>
            <a:endParaRPr lang="en-GB" altLang="en-US" b="1" dirty="0">
              <a:solidFill>
                <a:prstClr val="black"/>
              </a:solidFill>
            </a:endParaRPr>
          </a:p>
        </p:txBody>
      </p:sp>
    </p:spTree>
    <p:extLst>
      <p:ext uri="{BB962C8B-B14F-4D97-AF65-F5344CB8AC3E}">
        <p14:creationId xmlns:p14="http://schemas.microsoft.com/office/powerpoint/2010/main" val="1632634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bg1"/>
                </a:solidFill>
              </a:rPr>
              <a:t>Preventing Frailty </a:t>
            </a:r>
            <a:endParaRPr lang="en-GB" b="1" dirty="0">
              <a:solidFill>
                <a:schemeClr val="bg1"/>
              </a:solidFill>
            </a:endParaRPr>
          </a:p>
        </p:txBody>
      </p:sp>
      <p:sp>
        <p:nvSpPr>
          <p:cNvPr id="3" name="Content Placeholder 2"/>
          <p:cNvSpPr>
            <a:spLocks noGrp="1"/>
          </p:cNvSpPr>
          <p:nvPr>
            <p:ph idx="1"/>
          </p:nvPr>
        </p:nvSpPr>
        <p:spPr>
          <a:xfrm>
            <a:off x="838199" y="1145310"/>
            <a:ext cx="7040419" cy="4858326"/>
          </a:xfrm>
        </p:spPr>
        <p:txBody>
          <a:bodyPr>
            <a:noAutofit/>
          </a:bodyPr>
          <a:lstStyle/>
          <a:p>
            <a:pPr lvl="0"/>
            <a:r>
              <a:rPr lang="en-GB" sz="2400" dirty="0"/>
              <a:t>Start active ageing recommendations at mid life </a:t>
            </a:r>
          </a:p>
          <a:p>
            <a:pPr lvl="0"/>
            <a:r>
              <a:rPr lang="en-US" sz="2400" dirty="0" smtClean="0"/>
              <a:t>Promote </a:t>
            </a:r>
            <a:r>
              <a:rPr lang="en-US" sz="2400" dirty="0"/>
              <a:t>a Mediterranean diet </a:t>
            </a:r>
            <a:endParaRPr lang="en-US" sz="2400" dirty="0" smtClean="0"/>
          </a:p>
          <a:p>
            <a:pPr lvl="0"/>
            <a:r>
              <a:rPr lang="en-US" sz="2400" dirty="0" smtClean="0"/>
              <a:t>daily </a:t>
            </a:r>
            <a:r>
              <a:rPr lang="en-US" sz="2400" dirty="0"/>
              <a:t>protein &gt;1-1.2 g per kg</a:t>
            </a:r>
            <a:endParaRPr lang="en-GB" sz="2400" dirty="0"/>
          </a:p>
          <a:p>
            <a:r>
              <a:rPr lang="en-GB" sz="2400" dirty="0"/>
              <a:t>Asses risk for malnutrition </a:t>
            </a:r>
            <a:endParaRPr lang="en-GB" sz="2400" dirty="0" smtClean="0"/>
          </a:p>
          <a:p>
            <a:r>
              <a:rPr lang="en-GB" sz="2400" dirty="0" smtClean="0"/>
              <a:t>Mini </a:t>
            </a:r>
            <a:r>
              <a:rPr lang="en-GB" sz="2400" dirty="0"/>
              <a:t>Nutritional Assessment</a:t>
            </a:r>
          </a:p>
          <a:p>
            <a:pPr lvl="0"/>
            <a:r>
              <a:rPr lang="en-US" sz="2400" dirty="0" smtClean="0"/>
              <a:t>Target </a:t>
            </a:r>
            <a:r>
              <a:rPr lang="en-US" sz="2400" dirty="0"/>
              <a:t>BMI &lt; 30 </a:t>
            </a:r>
            <a:endParaRPr lang="en-GB" sz="2400" dirty="0"/>
          </a:p>
          <a:p>
            <a:pPr lvl="0"/>
            <a:r>
              <a:rPr lang="en-GB" sz="2400" dirty="0"/>
              <a:t>Low intensity exercise (endurance, </a:t>
            </a:r>
            <a:r>
              <a:rPr lang="en-GB" sz="2400" dirty="0" err="1"/>
              <a:t>ﬂexibility</a:t>
            </a:r>
            <a:r>
              <a:rPr lang="en-GB" sz="2400" dirty="0"/>
              <a:t>, balance, resistance training) in sessions of 30 to 45 minutes, three times per week. </a:t>
            </a:r>
          </a:p>
          <a:p>
            <a:r>
              <a:rPr lang="en-GB" sz="2400" dirty="0"/>
              <a:t>Vitamin D </a:t>
            </a:r>
            <a:r>
              <a:rPr lang="en-US" sz="2400" dirty="0"/>
              <a:t>supplement if increased </a:t>
            </a:r>
            <a:r>
              <a:rPr lang="en-GB" sz="2400" dirty="0"/>
              <a:t>risk for falls / fracture </a:t>
            </a:r>
            <a:endParaRPr lang="en-GB" sz="2400" dirty="0" smtClean="0"/>
          </a:p>
          <a:p>
            <a:endParaRPr lang="en-GB" sz="2400" dirty="0"/>
          </a:p>
          <a:p>
            <a:endParaRPr lang="en-GB" sz="2400" dirty="0"/>
          </a:p>
          <a:p>
            <a:pPr>
              <a:lnSpc>
                <a:spcPct val="80000"/>
              </a:lnSpc>
            </a:pPr>
            <a:endParaRPr lang="en-GB" sz="1600" b="1" dirty="0">
              <a:solidFill>
                <a:prstClr val="black"/>
              </a:solidFill>
              <a:latin typeface="Arial" pitchFamily="34" charset="0"/>
            </a:endParaRPr>
          </a:p>
          <a:p>
            <a:endParaRPr lang="en-GB" sz="2400" dirty="0"/>
          </a:p>
        </p:txBody>
      </p:sp>
      <p:pic>
        <p:nvPicPr>
          <p:cNvPr id="4"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618" y="1145310"/>
            <a:ext cx="3694545" cy="4573585"/>
          </a:xfrm>
          <a:prstGeom prst="rect">
            <a:avLst/>
          </a:prstGeom>
        </p:spPr>
      </p:pic>
    </p:spTree>
    <p:extLst>
      <p:ext uri="{BB962C8B-B14F-4D97-AF65-F5344CB8AC3E}">
        <p14:creationId xmlns:p14="http://schemas.microsoft.com/office/powerpoint/2010/main" val="3082747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0620" y="83127"/>
            <a:ext cx="11103680" cy="761245"/>
          </a:xfrm>
        </p:spPr>
        <p:txBody>
          <a:bodyPr/>
          <a:lstStyle/>
          <a:p>
            <a:r>
              <a:rPr lang="en-GB" dirty="0" smtClean="0"/>
              <a:t>                              </a:t>
            </a:r>
            <a:r>
              <a:rPr lang="en-GB" sz="3600" b="1" dirty="0" smtClean="0"/>
              <a:t>Loneliness, Social Isolation and Frailty </a:t>
            </a:r>
            <a:endParaRPr lang="en-GB" sz="3600" b="1" dirty="0"/>
          </a:p>
        </p:txBody>
      </p:sp>
      <p:pic>
        <p:nvPicPr>
          <p:cNvPr id="5" name="Content Placeholder 4"/>
          <p:cNvPicPr>
            <a:picLocks noGrp="1" noChangeAspect="1"/>
          </p:cNvPicPr>
          <p:nvPr>
            <p:ph sz="half" idx="2"/>
          </p:nvPr>
        </p:nvPicPr>
        <p:blipFill>
          <a:blip r:embed="rId2"/>
          <a:stretch>
            <a:fillRect/>
          </a:stretch>
        </p:blipFill>
        <p:spPr>
          <a:xfrm>
            <a:off x="1037520" y="783473"/>
            <a:ext cx="4193725" cy="4130271"/>
          </a:xfrm>
          <a:prstGeom prst="rect">
            <a:avLst/>
          </a:prstGeom>
        </p:spPr>
      </p:pic>
      <p:pic>
        <p:nvPicPr>
          <p:cNvPr id="6" name="Picture 5"/>
          <p:cNvPicPr>
            <a:picLocks noChangeAspect="1"/>
          </p:cNvPicPr>
          <p:nvPr/>
        </p:nvPicPr>
        <p:blipFill>
          <a:blip r:embed="rId3"/>
          <a:stretch>
            <a:fillRect/>
          </a:stretch>
        </p:blipFill>
        <p:spPr>
          <a:xfrm>
            <a:off x="5896407" y="599900"/>
            <a:ext cx="3962400" cy="2714625"/>
          </a:xfrm>
          <a:prstGeom prst="rect">
            <a:avLst/>
          </a:prstGeom>
          <a:ln>
            <a:solidFill>
              <a:schemeClr val="tx2"/>
            </a:solidFill>
          </a:ln>
        </p:spPr>
      </p:pic>
      <p:pic>
        <p:nvPicPr>
          <p:cNvPr id="7" name="Picture 6"/>
          <p:cNvPicPr>
            <a:picLocks noChangeAspect="1"/>
          </p:cNvPicPr>
          <p:nvPr/>
        </p:nvPicPr>
        <p:blipFill>
          <a:blip r:embed="rId4"/>
          <a:stretch>
            <a:fillRect/>
          </a:stretch>
        </p:blipFill>
        <p:spPr>
          <a:xfrm>
            <a:off x="7445951" y="3667455"/>
            <a:ext cx="3952875" cy="2492577"/>
          </a:xfrm>
          <a:prstGeom prst="rect">
            <a:avLst/>
          </a:prstGeom>
        </p:spPr>
      </p:pic>
      <p:sp>
        <p:nvSpPr>
          <p:cNvPr id="8" name="Rectangle 7"/>
          <p:cNvSpPr/>
          <p:nvPr/>
        </p:nvSpPr>
        <p:spPr>
          <a:xfrm>
            <a:off x="637309" y="5177674"/>
            <a:ext cx="6729846" cy="1354217"/>
          </a:xfrm>
          <a:prstGeom prst="rect">
            <a:avLst/>
          </a:prstGeom>
        </p:spPr>
        <p:txBody>
          <a:bodyPr wrap="square">
            <a:spAutoFit/>
          </a:bodyPr>
          <a:lstStyle/>
          <a:p>
            <a:r>
              <a:rPr lang="en-GB" sz="1600" dirty="0"/>
              <a:t>Davies K, Maharani A, </a:t>
            </a:r>
            <a:r>
              <a:rPr lang="en-GB" sz="1600" dirty="0" err="1"/>
              <a:t>Chandola</a:t>
            </a:r>
            <a:r>
              <a:rPr lang="en-GB" sz="1600" dirty="0"/>
              <a:t> T, Todd C, Pendleton N. The longitudinal relationship between </a:t>
            </a:r>
            <a:r>
              <a:rPr lang="en-GB" sz="1600" b="1" dirty="0"/>
              <a:t>loneliness, social isolation, and frailty</a:t>
            </a:r>
            <a:r>
              <a:rPr lang="en-GB" sz="1600" dirty="0"/>
              <a:t> in older adults in England: a prospective analysis. The Lancet Healthy Longevity. 2021; 2:(2)E70-E77 </a:t>
            </a:r>
            <a:r>
              <a:rPr lang="en-GB" u="sng" dirty="0">
                <a:hlinkClick r:id="rId5"/>
              </a:rPr>
              <a:t>https://doi.org/10.1016/S2666-7568(20)30038-6</a:t>
            </a:r>
            <a:endParaRPr lang="en-GB" dirty="0"/>
          </a:p>
        </p:txBody>
      </p:sp>
    </p:spTree>
    <p:extLst>
      <p:ext uri="{BB962C8B-B14F-4D97-AF65-F5344CB8AC3E}">
        <p14:creationId xmlns:p14="http://schemas.microsoft.com/office/powerpoint/2010/main" val="3447440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F3A1B8A69F3847B6BACA0E707079AB" ma:contentTypeVersion="15" ma:contentTypeDescription="Create a new document." ma:contentTypeScope="" ma:versionID="5a138ef22d6d0e2c9ebd92d24c23e5fa">
  <xsd:schema xmlns:xsd="http://www.w3.org/2001/XMLSchema" xmlns:xs="http://www.w3.org/2001/XMLSchema" xmlns:p="http://schemas.microsoft.com/office/2006/metadata/properties" xmlns:ns2="933d1ad5-611d-4530-a702-13072cecc67c" xmlns:ns3="0d798cee-dc49-4548-8c2f-d50f86c576b9" targetNamespace="http://schemas.microsoft.com/office/2006/metadata/properties" ma:root="true" ma:fieldsID="ad63a116278f03ed25077d5914320777" ns2:_="" ns3:_="">
    <xsd:import namespace="933d1ad5-611d-4530-a702-13072cecc67c"/>
    <xsd:import namespace="0d798cee-dc49-4548-8c2f-d50f86c576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3d1ad5-611d-4530-a702-13072cecc6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e673333-76d4-4305-ac4c-1be93cd646e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798cee-dc49-4548-8c2f-d50f86c576b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1be9439-9d1c-49a1-99a0-f0c0902ea386}" ma:internalName="TaxCatchAll" ma:showField="CatchAllData" ma:web="0d798cee-dc49-4548-8c2f-d50f86c576b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d798cee-dc49-4548-8c2f-d50f86c576b9" xsi:nil="true"/>
    <lcf76f155ced4ddcb4097134ff3c332f xmlns="933d1ad5-611d-4530-a702-13072cecc6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FB1324-AA93-426D-B70C-6672CD27B907}"/>
</file>

<file path=customXml/itemProps2.xml><?xml version="1.0" encoding="utf-8"?>
<ds:datastoreItem xmlns:ds="http://schemas.openxmlformats.org/officeDocument/2006/customXml" ds:itemID="{AC0E5CEC-1E17-4E42-894D-644100B1F571}"/>
</file>

<file path=customXml/itemProps3.xml><?xml version="1.0" encoding="utf-8"?>
<ds:datastoreItem xmlns:ds="http://schemas.openxmlformats.org/officeDocument/2006/customXml" ds:itemID="{233A1AE6-814E-42E3-B924-C1BF6E437960}"/>
</file>

<file path=docProps/app.xml><?xml version="1.0" encoding="utf-8"?>
<Properties xmlns="http://schemas.openxmlformats.org/officeDocument/2006/extended-properties" xmlns:vt="http://schemas.openxmlformats.org/officeDocument/2006/docPropsVTypes">
  <TotalTime>859</TotalTime>
  <Words>1369</Words>
  <Application>Microsoft Office PowerPoint</Application>
  <PresentationFormat>Widescreen</PresentationFormat>
  <Paragraphs>190</Paragraphs>
  <Slides>29</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ＭＳ Ｐゴシック</vt:lpstr>
      <vt:lpstr>Arial</vt:lpstr>
      <vt:lpstr>Calibri</vt:lpstr>
      <vt:lpstr>Calibri Light</vt:lpstr>
      <vt:lpstr>DroidSansRegular</vt:lpstr>
      <vt:lpstr>Helvetica Neue</vt:lpstr>
      <vt:lpstr>Open sans</vt:lpstr>
      <vt:lpstr>PMingLiU</vt:lpstr>
      <vt:lpstr>Raleway</vt:lpstr>
      <vt:lpstr>Roboto</vt:lpstr>
      <vt:lpstr>Symbol</vt:lpstr>
      <vt:lpstr>Times New Roman</vt:lpstr>
      <vt:lpstr>Wingdings</vt:lpstr>
      <vt:lpstr>1_Office Theme</vt:lpstr>
      <vt:lpstr>Office Theme</vt:lpstr>
      <vt:lpstr>PowerPoint Presentation</vt:lpstr>
      <vt:lpstr>PowerPoint Presentation</vt:lpstr>
      <vt:lpstr>PowerPoint Presentation</vt:lpstr>
      <vt:lpstr>PowerPoint Presentation</vt:lpstr>
      <vt:lpstr>                        Four Themes</vt:lpstr>
      <vt:lpstr>PowerPoint Presentation</vt:lpstr>
      <vt:lpstr>PowerPoint Presentation</vt:lpstr>
      <vt:lpstr>Preventing Frailty </vt:lpstr>
      <vt:lpstr>PowerPoint Presentation</vt:lpstr>
      <vt:lpstr>PowerPoint Presentation</vt:lpstr>
      <vt:lpstr>PowerPoint Presentation</vt:lpstr>
      <vt:lpstr>PowerPoint Presentation</vt:lpstr>
      <vt:lpstr>PowerPoint Presentation</vt:lpstr>
      <vt:lpstr>PowerPoint Presentation</vt:lpstr>
      <vt:lpstr>                Digital Solutions for Wellbeing   </vt:lpstr>
      <vt:lpstr>PowerPoint Presentation</vt:lpstr>
      <vt:lpstr>    Frailty is everyone’s business</vt:lpstr>
      <vt:lpstr>PowerPoint Presentation</vt:lpstr>
      <vt:lpstr>Resources | agefriendlyireland.ie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Forster</dc:creator>
  <cp:lastModifiedBy>Hendry, Anne Dr</cp:lastModifiedBy>
  <cp:revision>111</cp:revision>
  <dcterms:created xsi:type="dcterms:W3CDTF">2018-08-03T11:48:53Z</dcterms:created>
  <dcterms:modified xsi:type="dcterms:W3CDTF">2023-10-05T21:25:12Z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0x010100DFF3A1B8A69F3847B6BACA0E707079AB</vt:lpwstr>
  </property>
</Properties>
</file>