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38.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2.xml" ContentType="application/vnd.openxmlformats-officedocument.theme+xml"/>
  <Override PartName="/ppt/diagrams/layout1.xml" ContentType="application/vnd.openxmlformats-officedocument.drawingml.diagramLayout+xml"/>
  <Override PartName="/ppt/theme/theme1.xml" ContentType="application/vnd.openxmlformats-officedocument.theme+xml"/>
  <Override PartName="/ppt/diagrams/drawing2.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layout2.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1186" r:id="rId3"/>
    <p:sldId id="1233" r:id="rId4"/>
    <p:sldId id="336" r:id="rId5"/>
    <p:sldId id="1220" r:id="rId6"/>
    <p:sldId id="1181" r:id="rId7"/>
    <p:sldId id="259" r:id="rId8"/>
    <p:sldId id="474" r:id="rId9"/>
    <p:sldId id="1182" r:id="rId10"/>
    <p:sldId id="665" r:id="rId11"/>
    <p:sldId id="350" r:id="rId12"/>
    <p:sldId id="1175" r:id="rId13"/>
    <p:sldId id="257" r:id="rId14"/>
    <p:sldId id="1008" r:id="rId15"/>
    <p:sldId id="469" r:id="rId16"/>
    <p:sldId id="1183" r:id="rId17"/>
    <p:sldId id="1039" r:id="rId18"/>
    <p:sldId id="1177" r:id="rId19"/>
    <p:sldId id="273" r:id="rId20"/>
    <p:sldId id="1234" r:id="rId21"/>
    <p:sldId id="270" r:id="rId22"/>
    <p:sldId id="1214" r:id="rId23"/>
    <p:sldId id="1184" r:id="rId24"/>
    <p:sldId id="376" r:id="rId25"/>
    <p:sldId id="1163" r:id="rId26"/>
    <p:sldId id="415" r:id="rId27"/>
    <p:sldId id="1164" r:id="rId28"/>
    <p:sldId id="1185" r:id="rId29"/>
    <p:sldId id="1043" r:id="rId30"/>
    <p:sldId id="1174" r:id="rId31"/>
    <p:sldId id="1019" r:id="rId32"/>
    <p:sldId id="1034" r:id="rId33"/>
    <p:sldId id="1053" r:id="rId34"/>
    <p:sldId id="260" r:id="rId35"/>
    <p:sldId id="286" r:id="rId36"/>
    <p:sldId id="1176" r:id="rId37"/>
    <p:sldId id="1235" r:id="rId38"/>
    <p:sldId id="1236" r:id="rId39"/>
    <p:sldId id="1237" r:id="rId40"/>
    <p:sldId id="1238" r:id="rId41"/>
    <p:sldId id="1206" r:id="rId42"/>
    <p:sldId id="1207" r:id="rId43"/>
    <p:sldId id="1203" r:id="rId44"/>
    <p:sldId id="1155" r:id="rId45"/>
    <p:sldId id="118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76"/>
    <p:restoredTop sz="94649"/>
  </p:normalViewPr>
  <p:slideViewPr>
    <p:cSldViewPr snapToGrid="0">
      <p:cViewPr varScale="1">
        <p:scale>
          <a:sx n="66" d="100"/>
          <a:sy n="66" d="100"/>
        </p:scale>
        <p:origin x="56" y="40"/>
      </p:cViewPr>
      <p:guideLst/>
    </p:cSldViewPr>
  </p:slideViewPr>
  <p:notesTextViewPr>
    <p:cViewPr>
      <p:scale>
        <a:sx n="1" d="1"/>
        <a:sy n="1" d="1"/>
      </p:scale>
      <p:origin x="0" y="0"/>
    </p:cViewPr>
  </p:notesTextViewPr>
  <p:sorterViewPr>
    <p:cViewPr>
      <p:scale>
        <a:sx n="118" d="100"/>
        <a:sy n="11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197CE-2C78-4079-AC6C-D1D91C031C2C}"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3CE1C35D-919C-41F5-A98B-898DE54B6DC6}">
      <dgm:prSet/>
      <dgm:spPr/>
      <dgm:t>
        <a:bodyPr/>
        <a:lstStyle/>
        <a:p>
          <a:r>
            <a:rPr lang="en-US"/>
            <a:t>Cohort of 1596 retirement community residents</a:t>
          </a:r>
        </a:p>
      </dgm:t>
    </dgm:pt>
    <dgm:pt modelId="{41B73572-7E88-4FA5-9F81-88BCB3151826}" type="parTrans" cxnId="{BE895F72-5706-4DB1-8A69-9830ED4329C8}">
      <dgm:prSet/>
      <dgm:spPr/>
      <dgm:t>
        <a:bodyPr/>
        <a:lstStyle/>
        <a:p>
          <a:endParaRPr lang="en-US"/>
        </a:p>
      </dgm:t>
    </dgm:pt>
    <dgm:pt modelId="{4FEF5EBC-73F1-4D63-838D-29B7530F0E93}" type="sibTrans" cxnId="{BE895F72-5706-4DB1-8A69-9830ED4329C8}">
      <dgm:prSet/>
      <dgm:spPr/>
      <dgm:t>
        <a:bodyPr/>
        <a:lstStyle/>
        <a:p>
          <a:endParaRPr lang="en-US"/>
        </a:p>
      </dgm:t>
    </dgm:pt>
    <dgm:pt modelId="{626CED7B-8E97-47F5-8393-F6B7244DF0C4}">
      <dgm:prSet/>
      <dgm:spPr/>
      <dgm:t>
        <a:bodyPr/>
        <a:lstStyle/>
        <a:p>
          <a:r>
            <a:rPr lang="en-US"/>
            <a:t>Current age = mean 94 years</a:t>
          </a:r>
        </a:p>
      </dgm:t>
    </dgm:pt>
    <dgm:pt modelId="{21F808A7-5692-4836-9681-5D465EFCCFD5}" type="parTrans" cxnId="{95FCF7F9-1B13-4CEC-A712-FAB587DCC12B}">
      <dgm:prSet/>
      <dgm:spPr/>
      <dgm:t>
        <a:bodyPr/>
        <a:lstStyle/>
        <a:p>
          <a:endParaRPr lang="en-US"/>
        </a:p>
      </dgm:t>
    </dgm:pt>
    <dgm:pt modelId="{4C8C81E6-BCCA-489C-8088-B8BE1517CF29}" type="sibTrans" cxnId="{95FCF7F9-1B13-4CEC-A712-FAB587DCC12B}">
      <dgm:prSet/>
      <dgm:spPr/>
      <dgm:t>
        <a:bodyPr/>
        <a:lstStyle/>
        <a:p>
          <a:endParaRPr lang="en-US"/>
        </a:p>
      </dgm:t>
    </dgm:pt>
    <dgm:pt modelId="{4AC6EB4A-792A-4BAF-A0D1-31599864B1F7}">
      <dgm:prSet/>
      <dgm:spPr/>
      <dgm:t>
        <a:bodyPr/>
        <a:lstStyle/>
        <a:p>
          <a:r>
            <a:rPr lang="en-US"/>
            <a:t>Self reported PA in 1980s, self reported falls now</a:t>
          </a:r>
        </a:p>
      </dgm:t>
    </dgm:pt>
    <dgm:pt modelId="{BEC6792E-746C-495A-A5A3-9EBAC84B1D05}" type="parTrans" cxnId="{FC716DD7-5945-43A6-93A9-96109D943BF0}">
      <dgm:prSet/>
      <dgm:spPr/>
      <dgm:t>
        <a:bodyPr/>
        <a:lstStyle/>
        <a:p>
          <a:endParaRPr lang="en-US"/>
        </a:p>
      </dgm:t>
    </dgm:pt>
    <dgm:pt modelId="{9A5EF4AE-2FA4-4124-907B-382B090BE2DB}" type="sibTrans" cxnId="{FC716DD7-5945-43A6-93A9-96109D943BF0}">
      <dgm:prSet/>
      <dgm:spPr/>
      <dgm:t>
        <a:bodyPr/>
        <a:lstStyle/>
        <a:p>
          <a:endParaRPr lang="en-US"/>
        </a:p>
      </dgm:t>
    </dgm:pt>
    <dgm:pt modelId="{4970E60E-BBB1-477E-8A1D-CAB8361F543A}">
      <dgm:prSet/>
      <dgm:spPr/>
      <dgm:t>
        <a:bodyPr/>
        <a:lstStyle/>
        <a:p>
          <a:r>
            <a:rPr lang="en-US"/>
            <a:t>52% fallers, 32% recurrent fallers</a:t>
          </a:r>
        </a:p>
      </dgm:t>
    </dgm:pt>
    <dgm:pt modelId="{E7363988-8AD0-4AF4-959C-9AD306D15F5E}" type="parTrans" cxnId="{B2C83010-9F31-43EC-825F-ABE44255A9ED}">
      <dgm:prSet/>
      <dgm:spPr/>
      <dgm:t>
        <a:bodyPr/>
        <a:lstStyle/>
        <a:p>
          <a:endParaRPr lang="en-US"/>
        </a:p>
      </dgm:t>
    </dgm:pt>
    <dgm:pt modelId="{D2B534DE-F58C-40B3-9061-203F36B2CB39}" type="sibTrans" cxnId="{B2C83010-9F31-43EC-825F-ABE44255A9ED}">
      <dgm:prSet/>
      <dgm:spPr/>
      <dgm:t>
        <a:bodyPr/>
        <a:lstStyle/>
        <a:p>
          <a:endParaRPr lang="en-US"/>
        </a:p>
      </dgm:t>
    </dgm:pt>
    <dgm:pt modelId="{B6EF8ECE-6946-4CC8-89E8-4D17C97328C1}">
      <dgm:prSet/>
      <dgm:spPr/>
      <dgm:t>
        <a:bodyPr/>
        <a:lstStyle/>
        <a:p>
          <a:r>
            <a:rPr lang="en-US"/>
            <a:t>Risk of falls and recurrent falls </a:t>
          </a:r>
          <a:r>
            <a:rPr lang="en-US" b="1"/>
            <a:t>35-40% lower </a:t>
          </a:r>
          <a:r>
            <a:rPr lang="en-US"/>
            <a:t>in those reporting </a:t>
          </a:r>
          <a:r>
            <a:rPr lang="en-US" b="1"/>
            <a:t>30+ minutes </a:t>
          </a:r>
          <a:r>
            <a:rPr lang="en-US"/>
            <a:t>of moderate intensity physical activity per day compared to those doing less</a:t>
          </a:r>
        </a:p>
      </dgm:t>
    </dgm:pt>
    <dgm:pt modelId="{9897E222-12CF-4B0C-914F-F84C32254087}" type="parTrans" cxnId="{9AEB2839-FBCE-4789-921A-FFFE81861241}">
      <dgm:prSet/>
      <dgm:spPr/>
      <dgm:t>
        <a:bodyPr/>
        <a:lstStyle/>
        <a:p>
          <a:endParaRPr lang="en-US"/>
        </a:p>
      </dgm:t>
    </dgm:pt>
    <dgm:pt modelId="{219FFB8A-ADE7-4F4A-A120-377AF5C122CE}" type="sibTrans" cxnId="{9AEB2839-FBCE-4789-921A-FFFE81861241}">
      <dgm:prSet/>
      <dgm:spPr/>
      <dgm:t>
        <a:bodyPr/>
        <a:lstStyle/>
        <a:p>
          <a:endParaRPr lang="en-US"/>
        </a:p>
      </dgm:t>
    </dgm:pt>
    <dgm:pt modelId="{C643AA68-EBE1-4640-885A-BB8E7AB87EE8}" type="pres">
      <dgm:prSet presAssocID="{09D197CE-2C78-4079-AC6C-D1D91C031C2C}" presName="Name0" presStyleCnt="0">
        <dgm:presLayoutVars>
          <dgm:dir/>
          <dgm:animLvl val="lvl"/>
          <dgm:resizeHandles val="exact"/>
        </dgm:presLayoutVars>
      </dgm:prSet>
      <dgm:spPr/>
      <dgm:t>
        <a:bodyPr/>
        <a:lstStyle/>
        <a:p>
          <a:endParaRPr lang="en-GB"/>
        </a:p>
      </dgm:t>
    </dgm:pt>
    <dgm:pt modelId="{D6EBC26E-5725-6848-B0FC-863B7EA8C25E}" type="pres">
      <dgm:prSet presAssocID="{B6EF8ECE-6946-4CC8-89E8-4D17C97328C1}" presName="boxAndChildren" presStyleCnt="0"/>
      <dgm:spPr/>
    </dgm:pt>
    <dgm:pt modelId="{4C09B1C3-824F-D74C-818C-517B02D3E2B9}" type="pres">
      <dgm:prSet presAssocID="{B6EF8ECE-6946-4CC8-89E8-4D17C97328C1}" presName="parentTextBox" presStyleLbl="node1" presStyleIdx="0" presStyleCnt="2"/>
      <dgm:spPr/>
      <dgm:t>
        <a:bodyPr/>
        <a:lstStyle/>
        <a:p>
          <a:endParaRPr lang="en-GB"/>
        </a:p>
      </dgm:t>
    </dgm:pt>
    <dgm:pt modelId="{AC7BA1C6-FBCE-1742-B8DF-1DD2C8B9C8EA}" type="pres">
      <dgm:prSet presAssocID="{4FEF5EBC-73F1-4D63-838D-29B7530F0E93}" presName="sp" presStyleCnt="0"/>
      <dgm:spPr/>
    </dgm:pt>
    <dgm:pt modelId="{E77BB7C5-D88E-6943-87F4-1821FC680FCD}" type="pres">
      <dgm:prSet presAssocID="{3CE1C35D-919C-41F5-A98B-898DE54B6DC6}" presName="arrowAndChildren" presStyleCnt="0"/>
      <dgm:spPr/>
    </dgm:pt>
    <dgm:pt modelId="{36BBC719-B806-2644-8A95-8A5AE9748723}" type="pres">
      <dgm:prSet presAssocID="{3CE1C35D-919C-41F5-A98B-898DE54B6DC6}" presName="parentTextArrow" presStyleLbl="node1" presStyleIdx="0" presStyleCnt="2"/>
      <dgm:spPr/>
      <dgm:t>
        <a:bodyPr/>
        <a:lstStyle/>
        <a:p>
          <a:endParaRPr lang="en-GB"/>
        </a:p>
      </dgm:t>
    </dgm:pt>
    <dgm:pt modelId="{D729833E-43B1-D04E-9E87-6E6BDD69F555}" type="pres">
      <dgm:prSet presAssocID="{3CE1C35D-919C-41F5-A98B-898DE54B6DC6}" presName="arrow" presStyleLbl="node1" presStyleIdx="1" presStyleCnt="2"/>
      <dgm:spPr/>
      <dgm:t>
        <a:bodyPr/>
        <a:lstStyle/>
        <a:p>
          <a:endParaRPr lang="en-GB"/>
        </a:p>
      </dgm:t>
    </dgm:pt>
    <dgm:pt modelId="{F9A10B87-1154-CB40-8693-6BF7DAA445AB}" type="pres">
      <dgm:prSet presAssocID="{3CE1C35D-919C-41F5-A98B-898DE54B6DC6}" presName="descendantArrow" presStyleCnt="0"/>
      <dgm:spPr/>
    </dgm:pt>
    <dgm:pt modelId="{433C641A-D21A-B742-BD08-2191A7F7E7F5}" type="pres">
      <dgm:prSet presAssocID="{626CED7B-8E97-47F5-8393-F6B7244DF0C4}" presName="childTextArrow" presStyleLbl="fgAccFollowNode1" presStyleIdx="0" presStyleCnt="3">
        <dgm:presLayoutVars>
          <dgm:bulletEnabled val="1"/>
        </dgm:presLayoutVars>
      </dgm:prSet>
      <dgm:spPr/>
      <dgm:t>
        <a:bodyPr/>
        <a:lstStyle/>
        <a:p>
          <a:endParaRPr lang="en-GB"/>
        </a:p>
      </dgm:t>
    </dgm:pt>
    <dgm:pt modelId="{0FD04403-B715-BD47-8147-E3AEB8672083}" type="pres">
      <dgm:prSet presAssocID="{4AC6EB4A-792A-4BAF-A0D1-31599864B1F7}" presName="childTextArrow" presStyleLbl="fgAccFollowNode1" presStyleIdx="1" presStyleCnt="3">
        <dgm:presLayoutVars>
          <dgm:bulletEnabled val="1"/>
        </dgm:presLayoutVars>
      </dgm:prSet>
      <dgm:spPr/>
      <dgm:t>
        <a:bodyPr/>
        <a:lstStyle/>
        <a:p>
          <a:endParaRPr lang="en-GB"/>
        </a:p>
      </dgm:t>
    </dgm:pt>
    <dgm:pt modelId="{515A730A-FA24-984B-B3CD-7BB34CCC8202}" type="pres">
      <dgm:prSet presAssocID="{4970E60E-BBB1-477E-8A1D-CAB8361F543A}" presName="childTextArrow" presStyleLbl="fgAccFollowNode1" presStyleIdx="2" presStyleCnt="3">
        <dgm:presLayoutVars>
          <dgm:bulletEnabled val="1"/>
        </dgm:presLayoutVars>
      </dgm:prSet>
      <dgm:spPr/>
      <dgm:t>
        <a:bodyPr/>
        <a:lstStyle/>
        <a:p>
          <a:endParaRPr lang="en-GB"/>
        </a:p>
      </dgm:t>
    </dgm:pt>
  </dgm:ptLst>
  <dgm:cxnLst>
    <dgm:cxn modelId="{7A9443D9-B3B3-A44A-8D7D-02463D21C644}" type="presOf" srcId="{3CE1C35D-919C-41F5-A98B-898DE54B6DC6}" destId="{D729833E-43B1-D04E-9E87-6E6BDD69F555}" srcOrd="1" destOrd="0" presId="urn:microsoft.com/office/officeart/2005/8/layout/process4"/>
    <dgm:cxn modelId="{95FCF7F9-1B13-4CEC-A712-FAB587DCC12B}" srcId="{3CE1C35D-919C-41F5-A98B-898DE54B6DC6}" destId="{626CED7B-8E97-47F5-8393-F6B7244DF0C4}" srcOrd="0" destOrd="0" parTransId="{21F808A7-5692-4836-9681-5D465EFCCFD5}" sibTransId="{4C8C81E6-BCCA-489C-8088-B8BE1517CF29}"/>
    <dgm:cxn modelId="{4D19644D-AA42-874B-9486-58DA0FA238EA}" type="presOf" srcId="{B6EF8ECE-6946-4CC8-89E8-4D17C97328C1}" destId="{4C09B1C3-824F-D74C-818C-517B02D3E2B9}" srcOrd="0" destOrd="0" presId="urn:microsoft.com/office/officeart/2005/8/layout/process4"/>
    <dgm:cxn modelId="{069F74D3-9067-0341-88F4-31A889B5BB8B}" type="presOf" srcId="{4970E60E-BBB1-477E-8A1D-CAB8361F543A}" destId="{515A730A-FA24-984B-B3CD-7BB34CCC8202}" srcOrd="0" destOrd="0" presId="urn:microsoft.com/office/officeart/2005/8/layout/process4"/>
    <dgm:cxn modelId="{325CEAFB-2A0A-3840-A45D-F200C9C8FC4B}" type="presOf" srcId="{09D197CE-2C78-4079-AC6C-D1D91C031C2C}" destId="{C643AA68-EBE1-4640-885A-BB8E7AB87EE8}" srcOrd="0" destOrd="0" presId="urn:microsoft.com/office/officeart/2005/8/layout/process4"/>
    <dgm:cxn modelId="{8E958EC6-DD96-7E42-AE0F-0FBAA19DCA4D}" type="presOf" srcId="{4AC6EB4A-792A-4BAF-A0D1-31599864B1F7}" destId="{0FD04403-B715-BD47-8147-E3AEB8672083}" srcOrd="0" destOrd="0" presId="urn:microsoft.com/office/officeart/2005/8/layout/process4"/>
    <dgm:cxn modelId="{FC716DD7-5945-43A6-93A9-96109D943BF0}" srcId="{3CE1C35D-919C-41F5-A98B-898DE54B6DC6}" destId="{4AC6EB4A-792A-4BAF-A0D1-31599864B1F7}" srcOrd="1" destOrd="0" parTransId="{BEC6792E-746C-495A-A5A3-9EBAC84B1D05}" sibTransId="{9A5EF4AE-2FA4-4124-907B-382B090BE2DB}"/>
    <dgm:cxn modelId="{B01E92BB-3046-7D48-B1F5-36C6FF888006}" type="presOf" srcId="{3CE1C35D-919C-41F5-A98B-898DE54B6DC6}" destId="{36BBC719-B806-2644-8A95-8A5AE9748723}" srcOrd="0" destOrd="0" presId="urn:microsoft.com/office/officeart/2005/8/layout/process4"/>
    <dgm:cxn modelId="{B2C83010-9F31-43EC-825F-ABE44255A9ED}" srcId="{3CE1C35D-919C-41F5-A98B-898DE54B6DC6}" destId="{4970E60E-BBB1-477E-8A1D-CAB8361F543A}" srcOrd="2" destOrd="0" parTransId="{E7363988-8AD0-4AF4-959C-9AD306D15F5E}" sibTransId="{D2B534DE-F58C-40B3-9061-203F36B2CB39}"/>
    <dgm:cxn modelId="{BE895F72-5706-4DB1-8A69-9830ED4329C8}" srcId="{09D197CE-2C78-4079-AC6C-D1D91C031C2C}" destId="{3CE1C35D-919C-41F5-A98B-898DE54B6DC6}" srcOrd="0" destOrd="0" parTransId="{41B73572-7E88-4FA5-9F81-88BCB3151826}" sibTransId="{4FEF5EBC-73F1-4D63-838D-29B7530F0E93}"/>
    <dgm:cxn modelId="{9AEB2839-FBCE-4789-921A-FFFE81861241}" srcId="{09D197CE-2C78-4079-AC6C-D1D91C031C2C}" destId="{B6EF8ECE-6946-4CC8-89E8-4D17C97328C1}" srcOrd="1" destOrd="0" parTransId="{9897E222-12CF-4B0C-914F-F84C32254087}" sibTransId="{219FFB8A-ADE7-4F4A-A120-377AF5C122CE}"/>
    <dgm:cxn modelId="{E161C553-CAC1-5A47-A92D-7AD6F904F6C1}" type="presOf" srcId="{626CED7B-8E97-47F5-8393-F6B7244DF0C4}" destId="{433C641A-D21A-B742-BD08-2191A7F7E7F5}" srcOrd="0" destOrd="0" presId="urn:microsoft.com/office/officeart/2005/8/layout/process4"/>
    <dgm:cxn modelId="{FADC524F-F532-E645-BF69-A762B7D547E7}" type="presParOf" srcId="{C643AA68-EBE1-4640-885A-BB8E7AB87EE8}" destId="{D6EBC26E-5725-6848-B0FC-863B7EA8C25E}" srcOrd="0" destOrd="0" presId="urn:microsoft.com/office/officeart/2005/8/layout/process4"/>
    <dgm:cxn modelId="{6CCE23E7-48EE-F742-9820-10CD2CB317E3}" type="presParOf" srcId="{D6EBC26E-5725-6848-B0FC-863B7EA8C25E}" destId="{4C09B1C3-824F-D74C-818C-517B02D3E2B9}" srcOrd="0" destOrd="0" presId="urn:microsoft.com/office/officeart/2005/8/layout/process4"/>
    <dgm:cxn modelId="{EB56ECAF-1FA9-734D-A104-1F286CFB8427}" type="presParOf" srcId="{C643AA68-EBE1-4640-885A-BB8E7AB87EE8}" destId="{AC7BA1C6-FBCE-1742-B8DF-1DD2C8B9C8EA}" srcOrd="1" destOrd="0" presId="urn:microsoft.com/office/officeart/2005/8/layout/process4"/>
    <dgm:cxn modelId="{1038F195-6805-4547-A377-386DB82B0E12}" type="presParOf" srcId="{C643AA68-EBE1-4640-885A-BB8E7AB87EE8}" destId="{E77BB7C5-D88E-6943-87F4-1821FC680FCD}" srcOrd="2" destOrd="0" presId="urn:microsoft.com/office/officeart/2005/8/layout/process4"/>
    <dgm:cxn modelId="{AB8496AF-6828-3545-95C8-F0FF0D381A16}" type="presParOf" srcId="{E77BB7C5-D88E-6943-87F4-1821FC680FCD}" destId="{36BBC719-B806-2644-8A95-8A5AE9748723}" srcOrd="0" destOrd="0" presId="urn:microsoft.com/office/officeart/2005/8/layout/process4"/>
    <dgm:cxn modelId="{09FEA8A4-A743-4741-A1F8-8A9B630ABB40}" type="presParOf" srcId="{E77BB7C5-D88E-6943-87F4-1821FC680FCD}" destId="{D729833E-43B1-D04E-9E87-6E6BDD69F555}" srcOrd="1" destOrd="0" presId="urn:microsoft.com/office/officeart/2005/8/layout/process4"/>
    <dgm:cxn modelId="{DDCD4600-B59E-B549-8168-246B6E56287A}" type="presParOf" srcId="{E77BB7C5-D88E-6943-87F4-1821FC680FCD}" destId="{F9A10B87-1154-CB40-8693-6BF7DAA445AB}" srcOrd="2" destOrd="0" presId="urn:microsoft.com/office/officeart/2005/8/layout/process4"/>
    <dgm:cxn modelId="{0B50BB2F-F39C-6047-BDEF-6FDA05324533}" type="presParOf" srcId="{F9A10B87-1154-CB40-8693-6BF7DAA445AB}" destId="{433C641A-D21A-B742-BD08-2191A7F7E7F5}" srcOrd="0" destOrd="0" presId="urn:microsoft.com/office/officeart/2005/8/layout/process4"/>
    <dgm:cxn modelId="{FA5F3461-2F2C-9846-9F4F-AC669FBFF4C0}" type="presParOf" srcId="{F9A10B87-1154-CB40-8693-6BF7DAA445AB}" destId="{0FD04403-B715-BD47-8147-E3AEB8672083}" srcOrd="1" destOrd="0" presId="urn:microsoft.com/office/officeart/2005/8/layout/process4"/>
    <dgm:cxn modelId="{24424DD7-8BF3-D947-A524-E9580C7B1B8C}" type="presParOf" srcId="{F9A10B87-1154-CB40-8693-6BF7DAA445AB}" destId="{515A730A-FA24-984B-B3CD-7BB34CCC8202}"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D0541C-8B22-45CA-BFEC-9245F4AF827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243C8AA-D077-4F84-8F31-6E0FF2D6B603}">
      <dgm:prSet/>
      <dgm:spPr/>
      <dgm:t>
        <a:bodyPr/>
        <a:lstStyle/>
        <a:p>
          <a:r>
            <a:rPr lang="en-US" u="sng"/>
            <a:t>Increasing strength &amp; balance activity </a:t>
          </a:r>
          <a:r>
            <a:rPr lang="en-US"/>
            <a:t>by 60 minutes per week in an older population ↓ rate of falls by 6.0%</a:t>
          </a:r>
        </a:p>
      </dgm:t>
    </dgm:pt>
    <dgm:pt modelId="{5D6B3085-D2E7-40B1-814E-8F95BB188A7A}" type="parTrans" cxnId="{EB77C6A8-391D-4EC7-BA84-E04C82E6B062}">
      <dgm:prSet/>
      <dgm:spPr/>
      <dgm:t>
        <a:bodyPr/>
        <a:lstStyle/>
        <a:p>
          <a:endParaRPr lang="en-US"/>
        </a:p>
      </dgm:t>
    </dgm:pt>
    <dgm:pt modelId="{685A7FF5-7E9D-4481-A322-8BACBFDF87F5}" type="sibTrans" cxnId="{EB77C6A8-391D-4EC7-BA84-E04C82E6B062}">
      <dgm:prSet/>
      <dgm:spPr/>
      <dgm:t>
        <a:bodyPr/>
        <a:lstStyle/>
        <a:p>
          <a:endParaRPr lang="en-US"/>
        </a:p>
      </dgm:t>
    </dgm:pt>
    <dgm:pt modelId="{22589572-F1C3-47E7-B38E-9675ADAD620E}">
      <dgm:prSet/>
      <dgm:spPr/>
      <dgm:t>
        <a:bodyPr/>
        <a:lstStyle/>
        <a:p>
          <a:r>
            <a:rPr lang="en-US" u="sng"/>
            <a:t>An effective falls prevention programme </a:t>
          </a:r>
          <a:r>
            <a:rPr lang="en-US"/>
            <a:t>(2 hours per week) leads to far greater reductions in falls of between 26-54% AND increases habitual physical activity</a:t>
          </a:r>
        </a:p>
      </dgm:t>
    </dgm:pt>
    <dgm:pt modelId="{1534D3A2-22BA-4715-BD5B-AD78B44DB1C0}" type="parTrans" cxnId="{523AFA41-FFBD-4B5E-9F25-E8121AFFD531}">
      <dgm:prSet/>
      <dgm:spPr/>
      <dgm:t>
        <a:bodyPr/>
        <a:lstStyle/>
        <a:p>
          <a:endParaRPr lang="en-US"/>
        </a:p>
      </dgm:t>
    </dgm:pt>
    <dgm:pt modelId="{9CFF4E04-702B-4200-A616-11186D43F9AC}" type="sibTrans" cxnId="{523AFA41-FFBD-4B5E-9F25-E8121AFFD531}">
      <dgm:prSet/>
      <dgm:spPr/>
      <dgm:t>
        <a:bodyPr/>
        <a:lstStyle/>
        <a:p>
          <a:endParaRPr lang="en-US"/>
        </a:p>
      </dgm:t>
    </dgm:pt>
    <dgm:pt modelId="{4A7CBE9C-D59C-8544-AC30-A61AA571A0DB}" type="pres">
      <dgm:prSet presAssocID="{EFD0541C-8B22-45CA-BFEC-9245F4AF827F}" presName="hierChild1" presStyleCnt="0">
        <dgm:presLayoutVars>
          <dgm:chPref val="1"/>
          <dgm:dir/>
          <dgm:animOne val="branch"/>
          <dgm:animLvl val="lvl"/>
          <dgm:resizeHandles/>
        </dgm:presLayoutVars>
      </dgm:prSet>
      <dgm:spPr/>
      <dgm:t>
        <a:bodyPr/>
        <a:lstStyle/>
        <a:p>
          <a:endParaRPr lang="en-GB"/>
        </a:p>
      </dgm:t>
    </dgm:pt>
    <dgm:pt modelId="{B4A66010-F66B-A24E-99A8-3DEC1E999D0D}" type="pres">
      <dgm:prSet presAssocID="{D243C8AA-D077-4F84-8F31-6E0FF2D6B603}" presName="hierRoot1" presStyleCnt="0"/>
      <dgm:spPr/>
    </dgm:pt>
    <dgm:pt modelId="{B3ACB09D-B751-9F42-BF52-F1F3E199C5E5}" type="pres">
      <dgm:prSet presAssocID="{D243C8AA-D077-4F84-8F31-6E0FF2D6B603}" presName="composite" presStyleCnt="0"/>
      <dgm:spPr/>
    </dgm:pt>
    <dgm:pt modelId="{7692E8F0-0FB9-2744-8560-1393EA62F806}" type="pres">
      <dgm:prSet presAssocID="{D243C8AA-D077-4F84-8F31-6E0FF2D6B603}" presName="background" presStyleLbl="node0" presStyleIdx="0" presStyleCnt="2"/>
      <dgm:spPr/>
    </dgm:pt>
    <dgm:pt modelId="{01A3656C-1974-B04F-9BE9-A638DB300903}" type="pres">
      <dgm:prSet presAssocID="{D243C8AA-D077-4F84-8F31-6E0FF2D6B603}" presName="text" presStyleLbl="fgAcc0" presStyleIdx="0" presStyleCnt="2">
        <dgm:presLayoutVars>
          <dgm:chPref val="3"/>
        </dgm:presLayoutVars>
      </dgm:prSet>
      <dgm:spPr/>
      <dgm:t>
        <a:bodyPr/>
        <a:lstStyle/>
        <a:p>
          <a:endParaRPr lang="en-GB"/>
        </a:p>
      </dgm:t>
    </dgm:pt>
    <dgm:pt modelId="{93802592-6BD3-6344-872B-C4E37B29D495}" type="pres">
      <dgm:prSet presAssocID="{D243C8AA-D077-4F84-8F31-6E0FF2D6B603}" presName="hierChild2" presStyleCnt="0"/>
      <dgm:spPr/>
    </dgm:pt>
    <dgm:pt modelId="{3F65C314-BC17-3447-B0AC-D4C836863209}" type="pres">
      <dgm:prSet presAssocID="{22589572-F1C3-47E7-B38E-9675ADAD620E}" presName="hierRoot1" presStyleCnt="0"/>
      <dgm:spPr/>
    </dgm:pt>
    <dgm:pt modelId="{36692164-DB6B-154F-95D3-C5DDABFF9BB2}" type="pres">
      <dgm:prSet presAssocID="{22589572-F1C3-47E7-B38E-9675ADAD620E}" presName="composite" presStyleCnt="0"/>
      <dgm:spPr/>
    </dgm:pt>
    <dgm:pt modelId="{42952132-8C9E-384E-A4EE-918F369AE4EB}" type="pres">
      <dgm:prSet presAssocID="{22589572-F1C3-47E7-B38E-9675ADAD620E}" presName="background" presStyleLbl="node0" presStyleIdx="1" presStyleCnt="2"/>
      <dgm:spPr/>
    </dgm:pt>
    <dgm:pt modelId="{ACC4C101-167C-8542-B2DD-E12E72378B8B}" type="pres">
      <dgm:prSet presAssocID="{22589572-F1C3-47E7-B38E-9675ADAD620E}" presName="text" presStyleLbl="fgAcc0" presStyleIdx="1" presStyleCnt="2">
        <dgm:presLayoutVars>
          <dgm:chPref val="3"/>
        </dgm:presLayoutVars>
      </dgm:prSet>
      <dgm:spPr/>
      <dgm:t>
        <a:bodyPr/>
        <a:lstStyle/>
        <a:p>
          <a:endParaRPr lang="en-GB"/>
        </a:p>
      </dgm:t>
    </dgm:pt>
    <dgm:pt modelId="{BAED7022-41C2-A547-996F-7EEDB7AC0213}" type="pres">
      <dgm:prSet presAssocID="{22589572-F1C3-47E7-B38E-9675ADAD620E}" presName="hierChild2" presStyleCnt="0"/>
      <dgm:spPr/>
    </dgm:pt>
  </dgm:ptLst>
  <dgm:cxnLst>
    <dgm:cxn modelId="{EB77C6A8-391D-4EC7-BA84-E04C82E6B062}" srcId="{EFD0541C-8B22-45CA-BFEC-9245F4AF827F}" destId="{D243C8AA-D077-4F84-8F31-6E0FF2D6B603}" srcOrd="0" destOrd="0" parTransId="{5D6B3085-D2E7-40B1-814E-8F95BB188A7A}" sibTransId="{685A7FF5-7E9D-4481-A322-8BACBFDF87F5}"/>
    <dgm:cxn modelId="{B36A9EA8-CD37-3E4C-9F23-DEC484543370}" type="presOf" srcId="{D243C8AA-D077-4F84-8F31-6E0FF2D6B603}" destId="{01A3656C-1974-B04F-9BE9-A638DB300903}" srcOrd="0" destOrd="0" presId="urn:microsoft.com/office/officeart/2005/8/layout/hierarchy1"/>
    <dgm:cxn modelId="{523AFA41-FFBD-4B5E-9F25-E8121AFFD531}" srcId="{EFD0541C-8B22-45CA-BFEC-9245F4AF827F}" destId="{22589572-F1C3-47E7-B38E-9675ADAD620E}" srcOrd="1" destOrd="0" parTransId="{1534D3A2-22BA-4715-BD5B-AD78B44DB1C0}" sibTransId="{9CFF4E04-702B-4200-A616-11186D43F9AC}"/>
    <dgm:cxn modelId="{0532472D-0ADB-6342-988B-F49B1AD7D34B}" type="presOf" srcId="{22589572-F1C3-47E7-B38E-9675ADAD620E}" destId="{ACC4C101-167C-8542-B2DD-E12E72378B8B}" srcOrd="0" destOrd="0" presId="urn:microsoft.com/office/officeart/2005/8/layout/hierarchy1"/>
    <dgm:cxn modelId="{B01D1DF6-C797-4A4B-B9AD-DA2611DCCCAF}" type="presOf" srcId="{EFD0541C-8B22-45CA-BFEC-9245F4AF827F}" destId="{4A7CBE9C-D59C-8544-AC30-A61AA571A0DB}" srcOrd="0" destOrd="0" presId="urn:microsoft.com/office/officeart/2005/8/layout/hierarchy1"/>
    <dgm:cxn modelId="{19587CBF-D87B-3549-9132-3C825FE1DC73}" type="presParOf" srcId="{4A7CBE9C-D59C-8544-AC30-A61AA571A0DB}" destId="{B4A66010-F66B-A24E-99A8-3DEC1E999D0D}" srcOrd="0" destOrd="0" presId="urn:microsoft.com/office/officeart/2005/8/layout/hierarchy1"/>
    <dgm:cxn modelId="{C7ACD7FD-6CCA-4240-95E6-B0C9CF76F5E8}" type="presParOf" srcId="{B4A66010-F66B-A24E-99A8-3DEC1E999D0D}" destId="{B3ACB09D-B751-9F42-BF52-F1F3E199C5E5}" srcOrd="0" destOrd="0" presId="urn:microsoft.com/office/officeart/2005/8/layout/hierarchy1"/>
    <dgm:cxn modelId="{AC9E2515-8DAB-4A4C-98A0-2A75D88FD2D3}" type="presParOf" srcId="{B3ACB09D-B751-9F42-BF52-F1F3E199C5E5}" destId="{7692E8F0-0FB9-2744-8560-1393EA62F806}" srcOrd="0" destOrd="0" presId="urn:microsoft.com/office/officeart/2005/8/layout/hierarchy1"/>
    <dgm:cxn modelId="{2098A6AF-03ED-1F4F-A51D-E1483B26C8C9}" type="presParOf" srcId="{B3ACB09D-B751-9F42-BF52-F1F3E199C5E5}" destId="{01A3656C-1974-B04F-9BE9-A638DB300903}" srcOrd="1" destOrd="0" presId="urn:microsoft.com/office/officeart/2005/8/layout/hierarchy1"/>
    <dgm:cxn modelId="{92DA0C46-E098-B74E-B82C-B7F7353C2F9D}" type="presParOf" srcId="{B4A66010-F66B-A24E-99A8-3DEC1E999D0D}" destId="{93802592-6BD3-6344-872B-C4E37B29D495}" srcOrd="1" destOrd="0" presId="urn:microsoft.com/office/officeart/2005/8/layout/hierarchy1"/>
    <dgm:cxn modelId="{62F18AD9-4795-3145-B50F-897CF3908CB6}" type="presParOf" srcId="{4A7CBE9C-D59C-8544-AC30-A61AA571A0DB}" destId="{3F65C314-BC17-3447-B0AC-D4C836863209}" srcOrd="1" destOrd="0" presId="urn:microsoft.com/office/officeart/2005/8/layout/hierarchy1"/>
    <dgm:cxn modelId="{EC9B98E1-BBBE-AF44-B6B2-BCA050E22AC7}" type="presParOf" srcId="{3F65C314-BC17-3447-B0AC-D4C836863209}" destId="{36692164-DB6B-154F-95D3-C5DDABFF9BB2}" srcOrd="0" destOrd="0" presId="urn:microsoft.com/office/officeart/2005/8/layout/hierarchy1"/>
    <dgm:cxn modelId="{C190A362-AF02-3947-9C0C-6ECE653845AE}" type="presParOf" srcId="{36692164-DB6B-154F-95D3-C5DDABFF9BB2}" destId="{42952132-8C9E-384E-A4EE-918F369AE4EB}" srcOrd="0" destOrd="0" presId="urn:microsoft.com/office/officeart/2005/8/layout/hierarchy1"/>
    <dgm:cxn modelId="{48D5FB8D-FECC-6A46-AB2F-D477D0A818F4}" type="presParOf" srcId="{36692164-DB6B-154F-95D3-C5DDABFF9BB2}" destId="{ACC4C101-167C-8542-B2DD-E12E72378B8B}" srcOrd="1" destOrd="0" presId="urn:microsoft.com/office/officeart/2005/8/layout/hierarchy1"/>
    <dgm:cxn modelId="{A8F32131-15F2-D94A-8C30-EA0B574C12F7}" type="presParOf" srcId="{3F65C314-BC17-3447-B0AC-D4C836863209}" destId="{BAED7022-41C2-A547-996F-7EEDB7AC021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4594E-9232-554A-AE1B-6E6C8E839628}"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FDF6A-FAAA-0343-A487-19B24BC7E9A6}" type="slidenum">
              <a:rPr lang="en-US" smtClean="0"/>
              <a:t>‹#›</a:t>
            </a:fld>
            <a:endParaRPr lang="en-US"/>
          </a:p>
        </p:txBody>
      </p:sp>
    </p:spTree>
    <p:extLst>
      <p:ext uri="{BB962C8B-B14F-4D97-AF65-F5344CB8AC3E}">
        <p14:creationId xmlns:p14="http://schemas.microsoft.com/office/powerpoint/2010/main" val="2750751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 xmlns:a16="http://schemas.microsoft.com/office/drawing/2014/main" id="{5092041A-F898-544A-91A8-974397004524}"/>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 xmlns:a16="http://schemas.microsoft.com/office/drawing/2014/main" id="{D52FE03F-B841-B94E-B9A0-51931EF2E8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GB" altLang="en-US" b="1">
                <a:ea typeface="ＭＳ Ｐゴシック" panose="020B0600070205080204" pitchFamily="34" charset="-128"/>
              </a:rPr>
              <a:t>ON LEFT</a:t>
            </a:r>
          </a:p>
          <a:p>
            <a:pPr>
              <a:lnSpc>
                <a:spcPct val="90000"/>
              </a:lnSpc>
            </a:pPr>
            <a:r>
              <a:rPr lang="en-GB" altLang="en-US">
                <a:ea typeface="ＭＳ Ｐゴシック" panose="020B0600070205080204" pitchFamily="34" charset="-128"/>
              </a:rPr>
              <a:t>Image of bone structure  on left healthy bone  (woman in her 30s) on right osteoporotic bone (woman in her 70s)</a:t>
            </a:r>
          </a:p>
          <a:p>
            <a:pPr>
              <a:lnSpc>
                <a:spcPct val="90000"/>
              </a:lnSpc>
            </a:pPr>
            <a:endParaRPr lang="en-GB" altLang="en-US">
              <a:ea typeface="ＭＳ Ｐゴシック" panose="020B0600070205080204" pitchFamily="34" charset="-128"/>
            </a:endParaRPr>
          </a:p>
          <a:p>
            <a:pPr>
              <a:lnSpc>
                <a:spcPct val="90000"/>
              </a:lnSpc>
            </a:pPr>
            <a:r>
              <a:rPr lang="en-GB" altLang="en-US">
                <a:ea typeface="ＭＳ Ｐゴシック" panose="020B0600070205080204" pitchFamily="34" charset="-128"/>
              </a:rPr>
              <a:t>Graph show rise of fractures of vertebra, distal forearm and hip by age and gender.  Note increase of fractures with age.  </a:t>
            </a:r>
          </a:p>
          <a:p>
            <a:pPr>
              <a:lnSpc>
                <a:spcPct val="90000"/>
              </a:lnSpc>
            </a:pPr>
            <a:endParaRPr lang="en-GB" altLang="en-US">
              <a:ea typeface="ＭＳ Ｐゴシック" panose="020B0600070205080204" pitchFamily="34" charset="-128"/>
            </a:endParaRPr>
          </a:p>
          <a:p>
            <a:pPr>
              <a:lnSpc>
                <a:spcPct val="90000"/>
              </a:lnSpc>
            </a:pPr>
            <a:r>
              <a:rPr lang="en-GB" altLang="en-US">
                <a:ea typeface="ＭＳ Ｐゴシック" panose="020B0600070205080204" pitchFamily="34" charset="-128"/>
              </a:rPr>
              <a:t>WHO projections show a veritable epidemic of hip fractures by 2050 if we don’t do something about it. </a:t>
            </a:r>
          </a:p>
          <a:p>
            <a:pPr>
              <a:lnSpc>
                <a:spcPct val="90000"/>
              </a:lnSpc>
            </a:pPr>
            <a:r>
              <a:rPr lang="en-GB" altLang="en-US" b="1">
                <a:ea typeface="ＭＳ Ｐゴシック" panose="020B0600070205080204" pitchFamily="34" charset="-128"/>
              </a:rPr>
              <a:t>But bone strength only part of the issue in fractures </a:t>
            </a:r>
          </a:p>
          <a:p>
            <a:pPr>
              <a:lnSpc>
                <a:spcPct val="90000"/>
              </a:lnSpc>
            </a:pPr>
            <a:r>
              <a:rPr lang="en-GB" altLang="en-US" sz="1300" b="1">
                <a:latin typeface="Calibri" panose="020F0502020204030204" pitchFamily="34" charset="0"/>
                <a:ea typeface="ＭＳ Ｐゴシック" panose="020B0600070205080204" pitchFamily="34" charset="-128"/>
              </a:rPr>
              <a:t>The European Prospective  Osteoporosis Study demonstrated that low bone mineral density is less predictive than risk of falling for future limb fractures in women across Europe and that falls explain between centre differences in the incidence of limb fracture across Europe</a:t>
            </a:r>
          </a:p>
          <a:p>
            <a:pPr eaLnBrk="1" hangingPunct="1">
              <a:lnSpc>
                <a:spcPct val="90000"/>
              </a:lnSpc>
              <a:spcBef>
                <a:spcPct val="0"/>
              </a:spcBef>
            </a:pPr>
            <a:endParaRPr lang="en-GB" altLang="en-US" sz="1300">
              <a:latin typeface="Calibri" panose="020F0502020204030204" pitchFamily="34" charset="0"/>
              <a:ea typeface="ＭＳ Ｐゴシック" panose="020B0600070205080204" pitchFamily="34" charset="-128"/>
            </a:endParaRPr>
          </a:p>
          <a:p>
            <a:pPr eaLnBrk="1" hangingPunct="1">
              <a:lnSpc>
                <a:spcPct val="90000"/>
              </a:lnSpc>
              <a:spcBef>
                <a:spcPct val="0"/>
              </a:spcBef>
            </a:pPr>
            <a:r>
              <a:rPr lang="en-GB" altLang="en-US" sz="1300">
                <a:latin typeface="Calibri" panose="020F0502020204030204" pitchFamily="34" charset="0"/>
                <a:ea typeface="ＭＳ Ｐゴシック" panose="020B0600070205080204" pitchFamily="34" charset="-128"/>
              </a:rPr>
              <a:t>Roy DK, Pye SR, Lunt M, O’Neill TW, Todd C, Raspe H, Reeve J, Silman AJ and the European Prospective Osteoporosis Study (EPOS) Group. Falls explain between-center differences in the incidence of limb fracture across Europe. </a:t>
            </a:r>
            <a:r>
              <a:rPr lang="en-GB" altLang="en-US" sz="1300" i="1">
                <a:latin typeface="Calibri" panose="020F0502020204030204" pitchFamily="34" charset="0"/>
                <a:ea typeface="ＭＳ Ｐゴシック" panose="020B0600070205080204" pitchFamily="34" charset="-128"/>
              </a:rPr>
              <a:t>Journal of Bone and Mineral Research. </a:t>
            </a:r>
            <a:r>
              <a:rPr lang="en-GB" altLang="en-US" sz="1300">
                <a:latin typeface="Calibri" panose="020F0502020204030204" pitchFamily="34" charset="0"/>
                <a:ea typeface="ＭＳ Ｐゴシック" panose="020B0600070205080204" pitchFamily="34" charset="-128"/>
              </a:rPr>
              <a:t>2002. </a:t>
            </a:r>
            <a:r>
              <a:rPr lang="en-GB" altLang="en-US" sz="1300" b="1">
                <a:latin typeface="Calibri" panose="020F0502020204030204" pitchFamily="34" charset="0"/>
                <a:ea typeface="ＭＳ Ｐゴシック" panose="020B0600070205080204" pitchFamily="34" charset="-128"/>
              </a:rPr>
              <a:t>31(6)</a:t>
            </a:r>
            <a:r>
              <a:rPr lang="en-GB" altLang="en-US" sz="1300">
                <a:latin typeface="Calibri" panose="020F0502020204030204" pitchFamily="34" charset="0"/>
                <a:ea typeface="ＭＳ Ｐゴシック" panose="020B0600070205080204" pitchFamily="34" charset="-128"/>
              </a:rPr>
              <a:t> 712-717.</a:t>
            </a:r>
          </a:p>
          <a:p>
            <a:pPr>
              <a:lnSpc>
                <a:spcPct val="90000"/>
              </a:lnSpc>
            </a:pPr>
            <a:endParaRPr lang="en-GB" altLang="en-US" sz="1300" b="1">
              <a:latin typeface="Calibri" panose="020F0502020204030204" pitchFamily="34" charset="0"/>
              <a:ea typeface="ＭＳ Ｐゴシック" panose="020B0600070205080204" pitchFamily="34" charset="-128"/>
            </a:endParaRPr>
          </a:p>
          <a:p>
            <a:pPr>
              <a:lnSpc>
                <a:spcPct val="90000"/>
              </a:lnSpc>
            </a:pPr>
            <a:r>
              <a:rPr lang="en-GB" altLang="en-US" sz="1300">
                <a:latin typeface="Calibri" panose="020F0502020204030204" pitchFamily="34" charset="0"/>
                <a:ea typeface="ＭＳ Ｐゴシック" panose="020B0600070205080204" pitchFamily="34" charset="-128"/>
              </a:rPr>
              <a:t>Kaptoge S, Benevolenskaya LI, Bhalla AK, Cannata JB, Boonen S, Falch JA, Felsenburg D, Finn JD, Nuti R, Hoszowski K, Lorenc R, Miazgowski T, Jajic I, Lyritis G, Masaryk P, Naves-Diaz M, Poor G, Reid DM, Scheidt-Nave C, Stepan JJ, Todd CJ, Weber K, Woolf AD, Roy DK, Lunt M, Pye SR, O’Neill TW, Silman AJ, Reeve J. Low BMD is less predictive than risk of falling for future limb fractures in women across Europe: Results from the European Prospective Osteoporosis Study (EPOS). </a:t>
            </a:r>
            <a:r>
              <a:rPr lang="en-GB" altLang="en-US" sz="1300" i="1">
                <a:latin typeface="Calibri" panose="020F0502020204030204" pitchFamily="34" charset="0"/>
                <a:ea typeface="ＭＳ Ｐゴシック" panose="020B0600070205080204" pitchFamily="34" charset="-128"/>
              </a:rPr>
              <a:t>Bone.</a:t>
            </a:r>
            <a:r>
              <a:rPr lang="en-GB" altLang="en-US" sz="1300">
                <a:latin typeface="Calibri" panose="020F0502020204030204" pitchFamily="34" charset="0"/>
                <a:ea typeface="ＭＳ Ｐゴシック" panose="020B0600070205080204" pitchFamily="34" charset="-128"/>
              </a:rPr>
              <a:t> 2005. </a:t>
            </a:r>
            <a:r>
              <a:rPr lang="en-GB" altLang="en-US" sz="1300" b="1">
                <a:latin typeface="Calibri" panose="020F0502020204030204" pitchFamily="34" charset="0"/>
                <a:ea typeface="ＭＳ Ｐゴシック" panose="020B0600070205080204" pitchFamily="34" charset="-128"/>
              </a:rPr>
              <a:t>36(3)</a:t>
            </a:r>
            <a:r>
              <a:rPr lang="en-GB" altLang="en-US" sz="1300">
                <a:latin typeface="Calibri" panose="020F0502020204030204" pitchFamily="34" charset="0"/>
                <a:ea typeface="ＭＳ Ｐゴシック" panose="020B0600070205080204" pitchFamily="34" charset="-128"/>
              </a:rPr>
              <a:t> 387-398.</a:t>
            </a:r>
          </a:p>
          <a:p>
            <a:pPr>
              <a:lnSpc>
                <a:spcPct val="90000"/>
              </a:lnSpc>
            </a:pPr>
            <a:endParaRPr lang="en-GB" altLang="en-US" sz="1300">
              <a:latin typeface="Calibri" panose="020F0502020204030204" pitchFamily="34" charset="0"/>
              <a:ea typeface="ＭＳ Ｐゴシック" panose="020B0600070205080204" pitchFamily="34" charset="-128"/>
            </a:endParaRPr>
          </a:p>
          <a:p>
            <a:pPr>
              <a:lnSpc>
                <a:spcPct val="90000"/>
              </a:lnSpc>
            </a:pPr>
            <a:r>
              <a:rPr lang="en-GB" altLang="en-US" sz="1300" b="1">
                <a:latin typeface="Calibri" panose="020F0502020204030204" pitchFamily="34" charset="0"/>
                <a:ea typeface="ＭＳ Ｐゴシック" panose="020B0600070205080204" pitchFamily="34" charset="-128"/>
              </a:rPr>
              <a:t>So fall prevention worth doing </a:t>
            </a:r>
          </a:p>
          <a:p>
            <a:pPr>
              <a:lnSpc>
                <a:spcPct val="90000"/>
              </a:lnSpc>
            </a:pPr>
            <a:endParaRPr lang="en-GB" altLang="en-US" sz="1300">
              <a:latin typeface="Calibri" panose="020F0502020204030204" pitchFamily="34" charset="0"/>
              <a:ea typeface="ＭＳ Ｐゴシック" panose="020B0600070205080204" pitchFamily="34" charset="-128"/>
            </a:endParaRPr>
          </a:p>
          <a:p>
            <a:pPr>
              <a:lnSpc>
                <a:spcPct val="90000"/>
              </a:lnSpc>
            </a:pPr>
            <a:r>
              <a:rPr lang="en-GB" altLang="en-US" sz="1300" b="1">
                <a:latin typeface="Calibri" panose="020F0502020204030204" pitchFamily="34" charset="0"/>
                <a:ea typeface="ＭＳ Ｐゴシック" panose="020B0600070205080204" pitchFamily="34" charset="-128"/>
              </a:rPr>
              <a:t>ON RIGHT</a:t>
            </a:r>
          </a:p>
          <a:p>
            <a:pPr>
              <a:lnSpc>
                <a:spcPct val="90000"/>
              </a:lnSpc>
            </a:pPr>
            <a:r>
              <a:rPr lang="en-GB" altLang="en-US" sz="1300" b="1">
                <a:latin typeface="Calibri" panose="020F0502020204030204" pitchFamily="34" charset="0"/>
                <a:ea typeface="ＭＳ Ｐゴシック" panose="020B0600070205080204" pitchFamily="34" charset="-128"/>
              </a:rPr>
              <a:t>Basic epidemiology of falls  (Talk them through the numbers)</a:t>
            </a:r>
          </a:p>
          <a:p>
            <a:pPr>
              <a:lnSpc>
                <a:spcPct val="90000"/>
              </a:lnSpc>
            </a:pPr>
            <a:endParaRPr lang="en-GB" altLang="en-US">
              <a:ea typeface="ＭＳ Ｐゴシック" panose="020B0600070205080204" pitchFamily="34" charset="-128"/>
            </a:endParaRPr>
          </a:p>
        </p:txBody>
      </p:sp>
      <p:sp>
        <p:nvSpPr>
          <p:cNvPr id="18435" name="Slide Number Placeholder 3">
            <a:extLst>
              <a:ext uri="{FF2B5EF4-FFF2-40B4-BE49-F238E27FC236}">
                <a16:creationId xmlns="" xmlns:a16="http://schemas.microsoft.com/office/drawing/2014/main" id="{DCCEEE96-DFC3-564D-A4FA-80E6555FF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a:spcBef>
                <a:spcPct val="0"/>
              </a:spcBef>
            </a:pPr>
            <a:fld id="{CB73D77C-59D3-8D41-B738-2EE426158CAA}" type="slidenum">
              <a:rPr lang="en-GB" altLang="en-US" sz="1300" smtClean="0"/>
              <a:pPr>
                <a:spcBef>
                  <a:spcPct val="0"/>
                </a:spcBef>
              </a:pPr>
              <a:t>4</a:t>
            </a:fld>
            <a:endParaRPr lang="en-GB" altLang="en-US" sz="1300"/>
          </a:p>
        </p:txBody>
      </p:sp>
    </p:spTree>
    <p:extLst>
      <p:ext uri="{BB962C8B-B14F-4D97-AF65-F5344CB8AC3E}">
        <p14:creationId xmlns:p14="http://schemas.microsoft.com/office/powerpoint/2010/main" val="395016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FUNDAMENTAL considerations for effective exercise prescription. </a:t>
            </a:r>
          </a:p>
          <a:p>
            <a:endParaRPr lang="en-GB" dirty="0"/>
          </a:p>
          <a:p>
            <a:r>
              <a:rPr lang="en-GB" dirty="0"/>
              <a:t>Might be worth turning Specificity, Overload and progression into a table just to make it visually different. </a:t>
            </a:r>
          </a:p>
        </p:txBody>
      </p:sp>
      <p:sp>
        <p:nvSpPr>
          <p:cNvPr id="4" name="Slide Number Placeholder 3"/>
          <p:cNvSpPr>
            <a:spLocks noGrp="1"/>
          </p:cNvSpPr>
          <p:nvPr>
            <p:ph type="sldNum" sz="quarter" idx="5"/>
          </p:nvPr>
        </p:nvSpPr>
        <p:spPr/>
        <p:txBody>
          <a:bodyPr/>
          <a:lstStyle/>
          <a:p>
            <a:fld id="{8DC7973B-5171-4744-8237-1616CA669032}" type="slidenum">
              <a:rPr lang="en-GB" smtClean="0"/>
              <a:t>19</a:t>
            </a:fld>
            <a:endParaRPr lang="en-GB"/>
          </a:p>
        </p:txBody>
      </p:sp>
    </p:spTree>
    <p:extLst>
      <p:ext uri="{BB962C8B-B14F-4D97-AF65-F5344CB8AC3E}">
        <p14:creationId xmlns:p14="http://schemas.microsoft.com/office/powerpoint/2010/main" val="110561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0EEC42-DD23-5341-A814-2AF98A27B4DF}" type="slidenum">
              <a:rPr lang="en-US" smtClean="0"/>
              <a:t>24</a:t>
            </a:fld>
            <a:endParaRPr lang="en-US"/>
          </a:p>
        </p:txBody>
      </p:sp>
    </p:spTree>
    <p:extLst>
      <p:ext uri="{BB962C8B-B14F-4D97-AF65-F5344CB8AC3E}">
        <p14:creationId xmlns:p14="http://schemas.microsoft.com/office/powerpoint/2010/main" val="407415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 I won’t spend much time at all on these, more just raising awareness they exist. This slide I will just say the algorithm includes referral to falls prevention exercise if gait speed lower than 0.8m/s and /</a:t>
            </a:r>
            <a:r>
              <a:rPr lang="en-US" dirty="0" err="1"/>
              <a:t>ot</a:t>
            </a:r>
            <a:r>
              <a:rPr lang="en-US" dirty="0"/>
              <a:t> TUG &gt;15 secs IRRESPECTIVE OF WHETHER THEY ARE FALLERS/FEARFUL </a:t>
            </a:r>
            <a:r>
              <a:rPr lang="en-US" dirty="0" err="1"/>
              <a:t>etc</a:t>
            </a:r>
            <a:r>
              <a:rPr lang="en-US" dirty="0"/>
              <a:t>!! So exercise referral should be the cornerstone of MDT Treatment</a:t>
            </a:r>
          </a:p>
        </p:txBody>
      </p:sp>
      <p:sp>
        <p:nvSpPr>
          <p:cNvPr id="4" name="Slide Number Placeholder 3"/>
          <p:cNvSpPr>
            <a:spLocks noGrp="1"/>
          </p:cNvSpPr>
          <p:nvPr>
            <p:ph type="sldNum" sz="quarter" idx="5"/>
          </p:nvPr>
        </p:nvSpPr>
        <p:spPr/>
        <p:txBody>
          <a:bodyPr/>
          <a:lstStyle/>
          <a:p>
            <a:fld id="{B3709488-77C9-D54A-AEDE-7D678D7B2BA8}" type="slidenum">
              <a:rPr lang="en-US" smtClean="0"/>
              <a:t>25</a:t>
            </a:fld>
            <a:endParaRPr lang="en-US"/>
          </a:p>
        </p:txBody>
      </p:sp>
    </p:spTree>
    <p:extLst>
      <p:ext uri="{BB962C8B-B14F-4D97-AF65-F5344CB8AC3E}">
        <p14:creationId xmlns:p14="http://schemas.microsoft.com/office/powerpoint/2010/main" val="316978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 I won’t spend much time at all on these, more just raising awareness they exist. This slide I will just say the algorithm includes referral to falls prevention exercise if gait speed lower than 0.8m/s and /</a:t>
            </a:r>
            <a:r>
              <a:rPr lang="en-US" dirty="0" err="1"/>
              <a:t>ot</a:t>
            </a:r>
            <a:r>
              <a:rPr lang="en-US" dirty="0"/>
              <a:t> TUG &gt;15 secs IRRESPECTIVE OF WHETHER THEY ARE FALLERS/FEARFUL </a:t>
            </a:r>
            <a:r>
              <a:rPr lang="en-US" dirty="0" err="1"/>
              <a:t>etc</a:t>
            </a:r>
            <a:r>
              <a:rPr lang="en-US" dirty="0"/>
              <a:t>!! So exercise referral should be the cornerstone of MDT Treatment</a:t>
            </a:r>
          </a:p>
        </p:txBody>
      </p:sp>
      <p:sp>
        <p:nvSpPr>
          <p:cNvPr id="4" name="Slide Number Placeholder 3"/>
          <p:cNvSpPr>
            <a:spLocks noGrp="1"/>
          </p:cNvSpPr>
          <p:nvPr>
            <p:ph type="sldNum" sz="quarter" idx="5"/>
          </p:nvPr>
        </p:nvSpPr>
        <p:spPr/>
        <p:txBody>
          <a:bodyPr/>
          <a:lstStyle/>
          <a:p>
            <a:fld id="{B3709488-77C9-D54A-AEDE-7D678D7B2BA8}" type="slidenum">
              <a:rPr lang="en-US" smtClean="0"/>
              <a:t>28</a:t>
            </a:fld>
            <a:endParaRPr lang="en-US"/>
          </a:p>
        </p:txBody>
      </p:sp>
    </p:spTree>
    <p:extLst>
      <p:ext uri="{BB962C8B-B14F-4D97-AF65-F5344CB8AC3E}">
        <p14:creationId xmlns:p14="http://schemas.microsoft.com/office/powerpoint/2010/main" val="66098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xfrm>
            <a:off x="1625600" y="2637831"/>
            <a:ext cx="8940800" cy="2498527"/>
          </a:xfrm>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148061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xfrm>
            <a:off x="1625600" y="2637831"/>
            <a:ext cx="8940800" cy="2498527"/>
          </a:xfrm>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2890847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Seated exercise programs run by volunteers trained for a few hours in a few exercises will NOT be able to adapt, tailor or progress exercise 0 importance of suitably trained ex professionals in the pathway – and revolving door – if they don’t get enough dose with therapy they will end up back there very soon! </a:t>
            </a:r>
          </a:p>
        </p:txBody>
      </p:sp>
      <p:sp>
        <p:nvSpPr>
          <p:cNvPr id="4" name="Slide Number Placeholder 3"/>
          <p:cNvSpPr>
            <a:spLocks noGrp="1"/>
          </p:cNvSpPr>
          <p:nvPr>
            <p:ph type="sldNum" sz="quarter" idx="5"/>
          </p:nvPr>
        </p:nvSpPr>
        <p:spPr/>
        <p:txBody>
          <a:bodyPr/>
          <a:lstStyle/>
          <a:p>
            <a:fld id="{B3709488-77C9-D54A-AEDE-7D678D7B2BA8}" type="slidenum">
              <a:rPr lang="en-US" smtClean="0"/>
              <a:t>43</a:t>
            </a:fld>
            <a:endParaRPr lang="en-US"/>
          </a:p>
        </p:txBody>
      </p:sp>
    </p:spTree>
    <p:extLst>
      <p:ext uri="{BB962C8B-B14F-4D97-AF65-F5344CB8AC3E}">
        <p14:creationId xmlns:p14="http://schemas.microsoft.com/office/powerpoint/2010/main" val="228845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a:latin typeface="Arial" pitchFamily="34" charset="0"/>
                <a:cs typeface="Arial" pitchFamily="34" charset="0"/>
              </a:rPr>
              <a:t>Added in assessment box: </a:t>
            </a:r>
            <a:r>
              <a:rPr lang="en-US">
                <a:solidFill>
                  <a:srgbClr val="FF0000"/>
                </a:solidFill>
                <a:latin typeface="Arial" pitchFamily="34" charset="0"/>
                <a:cs typeface="Arial" pitchFamily="34" charset="0"/>
              </a:rPr>
              <a:t>* undertaken by an appropriate person</a:t>
            </a:r>
          </a:p>
          <a:p>
            <a:r>
              <a:rPr lang="en-US">
                <a:solidFill>
                  <a:srgbClr val="FF0000"/>
                </a:solidFill>
                <a:latin typeface="Arial" pitchFamily="34" charset="0"/>
                <a:cs typeface="Arial" pitchFamily="34" charset="0"/>
              </a:rPr>
              <a:t>AGREE but changed font so can see easier ;)</a:t>
            </a:r>
          </a:p>
        </p:txBody>
      </p:sp>
      <p:sp>
        <p:nvSpPr>
          <p:cNvPr id="78852" name="Slide Number Placeholder 3"/>
          <p:cNvSpPr>
            <a:spLocks noGrp="1"/>
          </p:cNvSpPr>
          <p:nvPr>
            <p:ph type="sldNum" sz="quarter" idx="5"/>
          </p:nvPr>
        </p:nvSpPr>
        <p:spPr>
          <a:noFill/>
        </p:spPr>
        <p:txBody>
          <a:bodyPr/>
          <a:lstStyle/>
          <a:p>
            <a:fld id="{B308A1D0-3466-45EB-B485-19A459FCD3C3}" type="slidenum">
              <a:rPr lang="en-GB"/>
              <a:pPr/>
              <a:t>45</a:t>
            </a:fld>
            <a:endParaRPr lang="en-GB"/>
          </a:p>
        </p:txBody>
      </p:sp>
    </p:spTree>
    <p:extLst>
      <p:ext uri="{BB962C8B-B14F-4D97-AF65-F5344CB8AC3E}">
        <p14:creationId xmlns:p14="http://schemas.microsoft.com/office/powerpoint/2010/main" val="3745527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81451-82E5-890B-962E-1933C85A6EC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 xmlns:a16="http://schemas.microsoft.com/office/drawing/2014/main" id="{CB9BA8AA-7AF1-E163-4A80-7286F297C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 xmlns:a16="http://schemas.microsoft.com/office/drawing/2014/main" id="{27F165B4-FE0E-3D00-9254-F39DFF9FB9B9}"/>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3937C736-0925-3BAE-802B-890C7C420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1E5B09-3C66-5B5C-8D52-5EE62107348F}"/>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4170535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067F3F-D929-07E3-30A9-29CAD0687D1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17734557-2012-800F-8318-16FC20E424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C669039-7E67-E9D3-4634-A10154FB3306}"/>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C5698B2D-A999-242A-F163-02B7CE7DA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8D497CA-7CCE-06A6-4867-4F33F1E09923}"/>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134010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1A0EE48-5608-CC6A-311A-1688D9CBDBE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685ED232-4E42-04CC-B4CF-7232311A92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5EF368F-6888-0B2D-6151-ACCC656D6997}"/>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E8446F20-4D3E-EE69-41B7-0F3F7EB43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2D96BC-F51C-6C7D-2B68-2EB1411F9E13}"/>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909356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5235" y="908050"/>
            <a:ext cx="11319933" cy="1296988"/>
          </a:xfrm>
        </p:spPr>
        <p:txBody>
          <a:bodyPr/>
          <a:lstStyle/>
          <a:p>
            <a:r>
              <a:rPr lang="en-US"/>
              <a:t>Click to edit Master title style</a:t>
            </a:r>
            <a:endParaRPr lang="en-GB"/>
          </a:p>
        </p:txBody>
      </p:sp>
      <p:sp>
        <p:nvSpPr>
          <p:cNvPr id="3" name="Table Placeholder 2"/>
          <p:cNvSpPr>
            <a:spLocks noGrp="1"/>
          </p:cNvSpPr>
          <p:nvPr>
            <p:ph type="tbl" idx="1"/>
          </p:nvPr>
        </p:nvSpPr>
        <p:spPr>
          <a:xfrm>
            <a:off x="440268" y="2708278"/>
            <a:ext cx="11319933" cy="3457575"/>
          </a:xfrm>
        </p:spPr>
        <p:txBody>
          <a:bodyPr/>
          <a:lstStyle/>
          <a:p>
            <a:pPr lvl="0"/>
            <a:endParaRPr lang="en-GB" noProof="0"/>
          </a:p>
        </p:txBody>
      </p:sp>
      <p:sp>
        <p:nvSpPr>
          <p:cNvPr id="4" name="Rectangle 6"/>
          <p:cNvSpPr>
            <a:spLocks noGrp="1" noChangeArrowheads="1"/>
          </p:cNvSpPr>
          <p:nvPr>
            <p:ph type="sldNum" sz="quarter" idx="10"/>
          </p:nvPr>
        </p:nvSpPr>
        <p:spPr>
          <a:xfrm>
            <a:off x="10416117" y="6337300"/>
            <a:ext cx="1344083" cy="476250"/>
          </a:xfrm>
          <a:prstGeom prst="rect">
            <a:avLst/>
          </a:prstGeom>
          <a:ln/>
        </p:spPr>
        <p:txBody>
          <a:bodyPr/>
          <a:lstStyle>
            <a:lvl1pPr>
              <a:defRPr/>
            </a:lvl1pPr>
          </a:lstStyle>
          <a:p>
            <a:pPr>
              <a:defRPr/>
            </a:pPr>
            <a:fld id="{502D4642-AEF6-49E2-A881-C495782B9B16}" type="slidenum">
              <a:rPr lang="en-US"/>
              <a:pPr>
                <a:defRPr/>
              </a:pPr>
              <a:t>‹#›</a:t>
            </a:fld>
            <a:endParaRPr lang="en-US"/>
          </a:p>
        </p:txBody>
      </p:sp>
    </p:spTree>
    <p:extLst>
      <p:ext uri="{BB962C8B-B14F-4D97-AF65-F5344CB8AC3E}">
        <p14:creationId xmlns:p14="http://schemas.microsoft.com/office/powerpoint/2010/main" val="4086575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22400" y="420840"/>
            <a:ext cx="11318400" cy="500761"/>
          </a:xfrm>
          <a:prstGeom prst="rect">
            <a:avLst/>
          </a:prstGeom>
        </p:spPr>
        <p:txBody>
          <a:bodyPr vert="horz" lIns="0" tIns="0" rIns="0" bIns="0" rtlCol="0" anchor="ctr">
            <a:noAutofit/>
          </a:bodyPr>
          <a:lstStyle>
            <a:lvl1pPr>
              <a:defRPr sz="4267">
                <a:solidFill>
                  <a:srgbClr val="008D80"/>
                </a:solidFill>
              </a:defRPr>
            </a:lvl1pPr>
          </a:lstStyle>
          <a:p>
            <a:r>
              <a:rPr lang="en-US" dirty="0"/>
              <a:t>Click to edit Master title style</a:t>
            </a:r>
          </a:p>
        </p:txBody>
      </p:sp>
      <p:sp>
        <p:nvSpPr>
          <p:cNvPr id="8" name="Content Placeholder 7"/>
          <p:cNvSpPr>
            <a:spLocks noGrp="1"/>
          </p:cNvSpPr>
          <p:nvPr>
            <p:ph sz="quarter" idx="12" hasCustomPrompt="1"/>
          </p:nvPr>
        </p:nvSpPr>
        <p:spPr>
          <a:xfrm>
            <a:off x="422401" y="1689100"/>
            <a:ext cx="6067300" cy="4521200"/>
          </a:xfrm>
        </p:spPr>
        <p:txBody>
          <a:bodyPr>
            <a:noAutofit/>
          </a:bodyPr>
          <a:lstStyle>
            <a:lvl1pPr>
              <a:buClr>
                <a:srgbClr val="008D80"/>
              </a:buClr>
              <a:defRPr>
                <a:latin typeface="Calibri Light" panose="020F0302020204030204" pitchFamily="34" charset="0"/>
                <a:cs typeface="Calibri Light" panose="020F0302020204030204" pitchFamily="34" charset="0"/>
              </a:defRPr>
            </a:lvl1pPr>
            <a:lvl2pPr>
              <a:buClr>
                <a:srgbClr val="008D80"/>
              </a:buClr>
              <a:defRPr>
                <a:latin typeface="Calibri Light" panose="020F0302020204030204" pitchFamily="34" charset="0"/>
                <a:cs typeface="Calibri Light" panose="020F0302020204030204" pitchFamily="34" charset="0"/>
              </a:defRPr>
            </a:lvl2pPr>
            <a:lvl3pPr>
              <a:buClr>
                <a:srgbClr val="008D80"/>
              </a:buClr>
              <a:defRPr>
                <a:latin typeface="Calibri Light" panose="020F0302020204030204" pitchFamily="34" charset="0"/>
                <a:cs typeface="Calibri Light" panose="020F0302020204030204" pitchFamily="34" charset="0"/>
              </a:defRPr>
            </a:lvl3pPr>
            <a:lvl4pPr>
              <a:buClr>
                <a:srgbClr val="008D80"/>
              </a:buClr>
              <a:defRPr>
                <a:latin typeface="Calibri Light" panose="020F0302020204030204" pitchFamily="34" charset="0"/>
                <a:cs typeface="Calibri Light" panose="020F0302020204030204" pitchFamily="34" charset="0"/>
              </a:defRPr>
            </a:lvl4pPr>
            <a:lvl5pPr>
              <a:buClr>
                <a:srgbClr val="008D80"/>
              </a:buCl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436800" y="1152000"/>
            <a:ext cx="11318400" cy="0"/>
          </a:xfrm>
          <a:prstGeom prst="line">
            <a:avLst/>
          </a:prstGeom>
          <a:ln w="12700">
            <a:solidFill>
              <a:srgbClr val="004380"/>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5"/>
          <p:cNvSpPr>
            <a:spLocks noGrp="1"/>
          </p:cNvSpPr>
          <p:nvPr>
            <p:ph type="pic" sz="quarter" idx="11"/>
          </p:nvPr>
        </p:nvSpPr>
        <p:spPr>
          <a:xfrm>
            <a:off x="7157421" y="1689100"/>
            <a:ext cx="4288716" cy="4521200"/>
          </a:xfrm>
        </p:spPr>
        <p:txBody>
          <a:bodyPr anchor="ctr">
            <a:normAutofit/>
          </a:bodyPr>
          <a:lstStyle>
            <a:lvl1pPr marL="0" indent="0" algn="ctr">
              <a:buNone/>
              <a:defRPr sz="2133"/>
            </a:lvl1pPr>
          </a:lstStyle>
          <a:p>
            <a:endParaRPr lang="en-GB" dirty="0"/>
          </a:p>
        </p:txBody>
      </p:sp>
    </p:spTree>
    <p:extLst>
      <p:ext uri="{BB962C8B-B14F-4D97-AF65-F5344CB8AC3E}">
        <p14:creationId xmlns:p14="http://schemas.microsoft.com/office/powerpoint/2010/main" val="39945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9577-1FE1-A1E7-4C5F-2D5EABB712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9D3A023D-91F8-9F47-5AFA-9FDBA5197EE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9769426E-206A-9734-D161-ABE1E25178CC}"/>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7E6415A2-CF67-41E5-01E8-57ECF52C0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D8BB80-2954-58DD-F3CD-830F91927006}"/>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86834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5C3BC3-A88A-9213-D279-39B72567DE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08A6DFFA-00CA-DC1D-74DE-D1D97DCA45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A1565A92-8176-4157-532E-AE25C17F7821}"/>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B964039F-9A3D-47AD-8D86-6BB206D19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564A49-5586-3EC5-7817-81C9DEB7B905}"/>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276795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84BD75-3E95-E52B-5ABE-98357188BB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141F3135-AB0E-9B52-9CE6-C8D3DFCDBE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44EFFF80-4AA1-CFC5-03FF-6B58674D77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B3F826E4-1741-1371-78A8-BE792660D8AD}"/>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6" name="Footer Placeholder 5">
            <a:extLst>
              <a:ext uri="{FF2B5EF4-FFF2-40B4-BE49-F238E27FC236}">
                <a16:creationId xmlns="" xmlns:a16="http://schemas.microsoft.com/office/drawing/2014/main" id="{CC597A47-8DBA-ED9B-2871-C8370CBB02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1E6539E-A88D-0882-AC7C-503C22AC03DF}"/>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168820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439BF-4757-54E8-4CBB-93545538572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6B263F51-91FE-034A-DE4B-5B2576E45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92DDE1CB-7EBC-58C4-874B-E09B264C3AA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6EA2A6AB-04B2-95C1-246C-A171A20F8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5BD95E84-ED71-6304-9ABB-AA932F3808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F60B65C4-FAD9-0304-58C2-FE65E3433BCB}"/>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8" name="Footer Placeholder 7">
            <a:extLst>
              <a:ext uri="{FF2B5EF4-FFF2-40B4-BE49-F238E27FC236}">
                <a16:creationId xmlns="" xmlns:a16="http://schemas.microsoft.com/office/drawing/2014/main" id="{3E615C10-5AB6-8586-CB9A-114C3EBE9A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0B2B444-0AE5-80DB-DDF2-70248AF92E27}"/>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304457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1D7EF9-2398-7D5B-5B99-0236E5A5F4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A8FFCDFF-023E-5EFC-BF89-5C2409025880}"/>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4" name="Footer Placeholder 3">
            <a:extLst>
              <a:ext uri="{FF2B5EF4-FFF2-40B4-BE49-F238E27FC236}">
                <a16:creationId xmlns="" xmlns:a16="http://schemas.microsoft.com/office/drawing/2014/main" id="{A1F4DC98-3F06-4BA0-F060-6CB7781335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BF5EC28-84FD-09D2-2B89-5B8702413F20}"/>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3294914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7D56AE2-57F8-0B9B-2775-AFDE81D068E0}"/>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3" name="Footer Placeholder 2">
            <a:extLst>
              <a:ext uri="{FF2B5EF4-FFF2-40B4-BE49-F238E27FC236}">
                <a16:creationId xmlns="" xmlns:a16="http://schemas.microsoft.com/office/drawing/2014/main" id="{B18CBDE8-2357-5B23-21FE-E3E476BFFF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BB58A605-ADCC-EBD7-D8A7-D8116B5A2F0F}"/>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2523252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AE54A0-5C10-4DD1-9104-22785A1FE6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F8F86929-B468-B685-5093-E464A92E6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F5918EA4-7570-3A94-C89A-856DC2160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E0B1C7A5-3337-9F4C-0B4F-EC8721A29435}"/>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6" name="Footer Placeholder 5">
            <a:extLst>
              <a:ext uri="{FF2B5EF4-FFF2-40B4-BE49-F238E27FC236}">
                <a16:creationId xmlns="" xmlns:a16="http://schemas.microsoft.com/office/drawing/2014/main" id="{BA20A345-FD35-D39D-023E-C0BA6F76D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AF16D91-B442-67E9-F97C-CA88F70B7212}"/>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2678752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C8A3A-48FD-0CB4-68E3-28471AF45C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D2267786-FB9F-B3D0-2BD7-823BC51D0A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9BF5296-708D-84F1-1309-2C63C69C3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5090C7A0-A385-F1B9-6405-1DBFF63DCBD6}"/>
              </a:ext>
            </a:extLst>
          </p:cNvPr>
          <p:cNvSpPr>
            <a:spLocks noGrp="1"/>
          </p:cNvSpPr>
          <p:nvPr>
            <p:ph type="dt" sz="half" idx="10"/>
          </p:nvPr>
        </p:nvSpPr>
        <p:spPr/>
        <p:txBody>
          <a:bodyPr/>
          <a:lstStyle/>
          <a:p>
            <a:fld id="{7016A52A-0D1D-5141-B542-00EA8D51B2E0}" type="datetimeFigureOut">
              <a:rPr lang="en-US" smtClean="0"/>
              <a:t>11/3/2023</a:t>
            </a:fld>
            <a:endParaRPr lang="en-US"/>
          </a:p>
        </p:txBody>
      </p:sp>
      <p:sp>
        <p:nvSpPr>
          <p:cNvPr id="6" name="Footer Placeholder 5">
            <a:extLst>
              <a:ext uri="{FF2B5EF4-FFF2-40B4-BE49-F238E27FC236}">
                <a16:creationId xmlns="" xmlns:a16="http://schemas.microsoft.com/office/drawing/2014/main" id="{2A8BE3AF-A6FE-270A-57FC-69D88E3DF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9A4D82-D6BC-2CD4-CBF4-BA7F43DA2D44}"/>
              </a:ext>
            </a:extLst>
          </p:cNvPr>
          <p:cNvSpPr>
            <a:spLocks noGrp="1"/>
          </p:cNvSpPr>
          <p:nvPr>
            <p:ph type="sldNum" sz="quarter" idx="12"/>
          </p:nvPr>
        </p:nvSpPr>
        <p:spPr/>
        <p:txBody>
          <a:bodyPr/>
          <a:lstStyle/>
          <a:p>
            <a:fld id="{5DD0C309-6459-BE41-AEF0-82EC4F354B74}" type="slidenum">
              <a:rPr lang="en-US" smtClean="0"/>
              <a:t>‹#›</a:t>
            </a:fld>
            <a:endParaRPr lang="en-US"/>
          </a:p>
        </p:txBody>
      </p:sp>
    </p:spTree>
    <p:extLst>
      <p:ext uri="{BB962C8B-B14F-4D97-AF65-F5344CB8AC3E}">
        <p14:creationId xmlns:p14="http://schemas.microsoft.com/office/powerpoint/2010/main" val="112584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450EE34-D862-7226-0F8A-04C9CA6933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9996CFB9-C044-7DE6-0391-66270DCEB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8EC442D2-93B8-C4EA-F024-C296C3F8BB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16A52A-0D1D-5141-B542-00EA8D51B2E0}" type="datetimeFigureOut">
              <a:rPr lang="en-US" smtClean="0"/>
              <a:t>11/3/2023</a:t>
            </a:fld>
            <a:endParaRPr lang="en-US"/>
          </a:p>
        </p:txBody>
      </p:sp>
      <p:sp>
        <p:nvSpPr>
          <p:cNvPr id="5" name="Footer Placeholder 4">
            <a:extLst>
              <a:ext uri="{FF2B5EF4-FFF2-40B4-BE49-F238E27FC236}">
                <a16:creationId xmlns="" xmlns:a16="http://schemas.microsoft.com/office/drawing/2014/main" id="{7832B463-C5D8-A65D-4FB1-7432ED285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8BB01C1-7B9C-4655-D678-65798D170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0C309-6459-BE41-AEF0-82EC4F354B74}" type="slidenum">
              <a:rPr lang="en-US" smtClean="0"/>
              <a:t>‹#›</a:t>
            </a:fld>
            <a:endParaRPr lang="en-US"/>
          </a:p>
        </p:txBody>
      </p:sp>
    </p:spTree>
    <p:extLst>
      <p:ext uri="{BB962C8B-B14F-4D97-AF65-F5344CB8AC3E}">
        <p14:creationId xmlns:p14="http://schemas.microsoft.com/office/powerpoint/2010/main" val="827073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bit.ly/36nGGbL" TargetMode="External"/><Relationship Id="rId2" Type="http://schemas.openxmlformats.org/officeDocument/2006/relationships/image" Target="../media/image22.tiff"/><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5.tiff"/><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atesheadopa.org.uk/news/sroi/" TargetMode="External"/><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tif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hyperlink" Target="https://bit.ly/36nGGbL"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jpe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4.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toy person in front of two lines of white figures">
            <a:extLst>
              <a:ext uri="{FF2B5EF4-FFF2-40B4-BE49-F238E27FC236}">
                <a16:creationId xmlns="" xmlns:a16="http://schemas.microsoft.com/office/drawing/2014/main" id="{4FBA49A3-B5CF-7EE6-8627-379C6CB409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6935" y="-10"/>
            <a:ext cx="8668512" cy="6857990"/>
          </a:xfrm>
          <a:prstGeom prst="rect">
            <a:avLst/>
          </a:prstGeom>
        </p:spPr>
      </p:pic>
      <p:sp>
        <p:nvSpPr>
          <p:cNvPr id="11" name="Rectangle 10">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6D22C1C-27F8-A7FB-A2A2-34B819CF3FCC}"/>
              </a:ext>
            </a:extLst>
          </p:cNvPr>
          <p:cNvSpPr>
            <a:spLocks noGrp="1"/>
          </p:cNvSpPr>
          <p:nvPr>
            <p:ph type="ctrTitle"/>
          </p:nvPr>
        </p:nvSpPr>
        <p:spPr>
          <a:xfrm>
            <a:off x="477980" y="932378"/>
            <a:ext cx="5080990" cy="3204134"/>
          </a:xfrm>
        </p:spPr>
        <p:txBody>
          <a:bodyPr anchor="b">
            <a:normAutofit/>
          </a:bodyPr>
          <a:lstStyle/>
          <a:p>
            <a:pPr algn="l"/>
            <a:r>
              <a:rPr lang="en-US" sz="4400" b="1" dirty="0"/>
              <a:t>Upstream approaches to prevent frailty and/or falls</a:t>
            </a:r>
            <a:br>
              <a:rPr lang="en-US" sz="4400" b="1" dirty="0"/>
            </a:br>
            <a:endParaRPr lang="en-US" sz="4400" b="1" dirty="0"/>
          </a:p>
        </p:txBody>
      </p:sp>
      <p:sp>
        <p:nvSpPr>
          <p:cNvPr id="3" name="Subtitle 2">
            <a:extLst>
              <a:ext uri="{FF2B5EF4-FFF2-40B4-BE49-F238E27FC236}">
                <a16:creationId xmlns="" xmlns:a16="http://schemas.microsoft.com/office/drawing/2014/main" id="{3D89C0E4-04DD-3295-34BA-EFA41DDC959B}"/>
              </a:ext>
            </a:extLst>
          </p:cNvPr>
          <p:cNvSpPr>
            <a:spLocks noGrp="1"/>
          </p:cNvSpPr>
          <p:nvPr>
            <p:ph type="subTitle" idx="1"/>
          </p:nvPr>
        </p:nvSpPr>
        <p:spPr>
          <a:xfrm>
            <a:off x="477980" y="4872922"/>
            <a:ext cx="6743091" cy="1733349"/>
          </a:xfrm>
        </p:spPr>
        <p:txBody>
          <a:bodyPr>
            <a:normAutofit/>
          </a:bodyPr>
          <a:lstStyle/>
          <a:p>
            <a:pPr algn="l"/>
            <a:r>
              <a:rPr lang="en-US" sz="2800" b="1" dirty="0"/>
              <a:t>Dawn Skelton</a:t>
            </a:r>
          </a:p>
          <a:p>
            <a:pPr algn="l"/>
            <a:r>
              <a:rPr lang="en-US" sz="2000" dirty="0"/>
              <a:t>Professor of Ageing and Health: Glasgow Caledonian University</a:t>
            </a:r>
          </a:p>
          <a:p>
            <a:pPr algn="l"/>
            <a:r>
              <a:rPr lang="en-US" sz="2000" dirty="0"/>
              <a:t>Director: Later Life Training </a:t>
            </a:r>
          </a:p>
        </p:txBody>
      </p:sp>
      <p:sp>
        <p:nvSpPr>
          <p:cNvPr id="13" name="Rectangle 12">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95486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28" y="150187"/>
            <a:ext cx="11222172" cy="861422"/>
          </a:xfrm>
        </p:spPr>
        <p:txBody>
          <a:bodyPr>
            <a:normAutofit fontScale="90000"/>
          </a:bodyPr>
          <a:lstStyle/>
          <a:p>
            <a:pPr algn="l"/>
            <a:r>
              <a:rPr lang="en-US" dirty="0"/>
              <a:t>PA participation drops and reserves of fitness are lost</a:t>
            </a:r>
          </a:p>
        </p:txBody>
      </p:sp>
      <p:sp>
        <p:nvSpPr>
          <p:cNvPr id="3" name="TextBox 2">
            <a:extLst>
              <a:ext uri="{FF2B5EF4-FFF2-40B4-BE49-F238E27FC236}">
                <a16:creationId xmlns="" xmlns:a16="http://schemas.microsoft.com/office/drawing/2014/main" id="{EE2DBEBB-0E7B-DA4F-B517-4F1DA6478AC8}"/>
              </a:ext>
            </a:extLst>
          </p:cNvPr>
          <p:cNvSpPr txBox="1"/>
          <p:nvPr/>
        </p:nvSpPr>
        <p:spPr>
          <a:xfrm>
            <a:off x="7927383" y="6430990"/>
            <a:ext cx="3553417" cy="369332"/>
          </a:xfrm>
          <a:prstGeom prst="rect">
            <a:avLst/>
          </a:prstGeom>
          <a:noFill/>
        </p:spPr>
        <p:txBody>
          <a:bodyPr wrap="square" rtlCol="0">
            <a:spAutoFit/>
          </a:bodyPr>
          <a:lstStyle/>
          <a:p>
            <a:pPr algn="r"/>
            <a:r>
              <a:rPr lang="en-US" i="1" dirty="0">
                <a:solidFill>
                  <a:schemeClr val="tx1">
                    <a:lumMod val="85000"/>
                    <a:lumOff val="15000"/>
                  </a:schemeClr>
                </a:solidFill>
              </a:rPr>
              <a:t>Strain et al. BMC Public Health 2016</a:t>
            </a:r>
          </a:p>
        </p:txBody>
      </p:sp>
      <p:pic>
        <p:nvPicPr>
          <p:cNvPr id="9" name="Content Placeholder 8" descr="A screenshot of a cell phone&#10;&#10;Description automatically generated">
            <a:extLst>
              <a:ext uri="{FF2B5EF4-FFF2-40B4-BE49-F238E27FC236}">
                <a16:creationId xmlns="" xmlns:a16="http://schemas.microsoft.com/office/drawing/2014/main" id="{21D81A3B-B06C-EE4E-A81B-882B853532B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7657" y="1125421"/>
            <a:ext cx="10067203" cy="5144750"/>
          </a:xfrm>
          <a:ln w="28575">
            <a:solidFill>
              <a:srgbClr val="0070C0"/>
            </a:solidFill>
          </a:ln>
        </p:spPr>
      </p:pic>
      <p:cxnSp>
        <p:nvCxnSpPr>
          <p:cNvPr id="5" name="Straight Connector 4">
            <a:extLst>
              <a:ext uri="{FF2B5EF4-FFF2-40B4-BE49-F238E27FC236}">
                <a16:creationId xmlns="" xmlns:a16="http://schemas.microsoft.com/office/drawing/2014/main" id="{EA25C79B-1780-062E-3D1F-61B45F24ABEF}"/>
              </a:ext>
            </a:extLst>
          </p:cNvPr>
          <p:cNvCxnSpPr/>
          <p:nvPr/>
        </p:nvCxnSpPr>
        <p:spPr>
          <a:xfrm>
            <a:off x="5370286" y="3429000"/>
            <a:ext cx="506548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32D8F580-F6BC-A6EA-F6E8-3A29BD367855}"/>
              </a:ext>
            </a:extLst>
          </p:cNvPr>
          <p:cNvSpPr txBox="1"/>
          <p:nvPr/>
        </p:nvSpPr>
        <p:spPr>
          <a:xfrm>
            <a:off x="10842171" y="3244334"/>
            <a:ext cx="1139372" cy="523220"/>
          </a:xfrm>
          <a:prstGeom prst="rect">
            <a:avLst/>
          </a:prstGeom>
          <a:noFill/>
        </p:spPr>
        <p:txBody>
          <a:bodyPr wrap="square" rtlCol="0">
            <a:spAutoFit/>
          </a:bodyPr>
          <a:lstStyle/>
          <a:p>
            <a:r>
              <a:rPr lang="en-US" sz="2800" dirty="0">
                <a:solidFill>
                  <a:srgbClr val="FF0000"/>
                </a:solidFill>
              </a:rPr>
              <a:t>&lt; 25%</a:t>
            </a:r>
          </a:p>
        </p:txBody>
      </p:sp>
      <p:cxnSp>
        <p:nvCxnSpPr>
          <p:cNvPr id="8" name="Straight Connector 7">
            <a:extLst>
              <a:ext uri="{FF2B5EF4-FFF2-40B4-BE49-F238E27FC236}">
                <a16:creationId xmlns="" xmlns:a16="http://schemas.microsoft.com/office/drawing/2014/main" id="{1CBE39D1-521A-BB51-F198-5E8C602304F1}"/>
              </a:ext>
            </a:extLst>
          </p:cNvPr>
          <p:cNvCxnSpPr>
            <a:cxnSpLocks/>
          </p:cNvCxnSpPr>
          <p:nvPr/>
        </p:nvCxnSpPr>
        <p:spPr>
          <a:xfrm>
            <a:off x="7779657" y="4002314"/>
            <a:ext cx="2663374"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A0B1A00F-E623-C595-1EC4-00E7EFBEE7DB}"/>
              </a:ext>
            </a:extLst>
          </p:cNvPr>
          <p:cNvSpPr txBox="1"/>
          <p:nvPr/>
        </p:nvSpPr>
        <p:spPr>
          <a:xfrm>
            <a:off x="10863944" y="3774105"/>
            <a:ext cx="1139372" cy="523220"/>
          </a:xfrm>
          <a:prstGeom prst="rect">
            <a:avLst/>
          </a:prstGeom>
          <a:noFill/>
        </p:spPr>
        <p:txBody>
          <a:bodyPr wrap="square" rtlCol="0">
            <a:spAutoFit/>
          </a:bodyPr>
          <a:lstStyle/>
          <a:p>
            <a:r>
              <a:rPr lang="en-US" sz="2800" dirty="0">
                <a:solidFill>
                  <a:srgbClr val="FF0000"/>
                </a:solidFill>
              </a:rPr>
              <a:t>&lt; 15%</a:t>
            </a:r>
          </a:p>
        </p:txBody>
      </p:sp>
    </p:spTree>
    <p:extLst>
      <p:ext uri="{BB962C8B-B14F-4D97-AF65-F5344CB8AC3E}">
        <p14:creationId xmlns:p14="http://schemas.microsoft.com/office/powerpoint/2010/main" val="3429725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822" y="379819"/>
            <a:ext cx="10395807" cy="426357"/>
          </a:xfrm>
        </p:spPr>
        <p:txBody>
          <a:bodyPr>
            <a:noAutofit/>
          </a:bodyPr>
          <a:lstStyle/>
          <a:p>
            <a:r>
              <a:rPr lang="en-US" dirty="0">
                <a:latin typeface="Avenir Book" panose="02000503020000020003" pitchFamily="2" charset="0"/>
              </a:rPr>
              <a:t>Physical</a:t>
            </a:r>
            <a:r>
              <a:rPr lang="en-US" sz="5400" b="1" dirty="0">
                <a:solidFill>
                  <a:srgbClr val="7030A0"/>
                </a:solidFill>
                <a:latin typeface="Calibri" charset="0"/>
              </a:rPr>
              <a:t> </a:t>
            </a:r>
            <a:r>
              <a:rPr lang="en-US" dirty="0"/>
              <a:t>Activity at 65 predicts falls at 90</a:t>
            </a:r>
          </a:p>
        </p:txBody>
      </p:sp>
      <p:graphicFrame>
        <p:nvGraphicFramePr>
          <p:cNvPr id="7" name="Content Placeholder 2">
            <a:extLst>
              <a:ext uri="{FF2B5EF4-FFF2-40B4-BE49-F238E27FC236}">
                <a16:creationId xmlns="" xmlns:a16="http://schemas.microsoft.com/office/drawing/2014/main" id="{EF4C7E00-E328-62E5-13DF-A518589CEE65}"/>
              </a:ext>
            </a:extLst>
          </p:cNvPr>
          <p:cNvGraphicFramePr>
            <a:graphicFrameLocks noGrp="1"/>
          </p:cNvGraphicFramePr>
          <p:nvPr>
            <p:ph idx="1"/>
          </p:nvPr>
        </p:nvGraphicFramePr>
        <p:xfrm>
          <a:off x="228651" y="1610000"/>
          <a:ext cx="8189636" cy="4737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9060492" y="6185793"/>
            <a:ext cx="2902858" cy="584775"/>
          </a:xfrm>
          <a:prstGeom prst="rect">
            <a:avLst/>
          </a:prstGeom>
          <a:noFill/>
        </p:spPr>
        <p:txBody>
          <a:bodyPr wrap="square" rtlCol="0">
            <a:spAutoFit/>
          </a:bodyPr>
          <a:lstStyle/>
          <a:p>
            <a:pPr algn="r"/>
            <a:r>
              <a:rPr lang="en-US" sz="1600" i="1" dirty="0">
                <a:latin typeface="Avenir Book" panose="02000503020000020003" pitchFamily="2" charset="0"/>
              </a:rPr>
              <a:t>Paganini-Hill et al. Age Ageing 2017</a:t>
            </a:r>
          </a:p>
        </p:txBody>
      </p:sp>
      <p:sp>
        <p:nvSpPr>
          <p:cNvPr id="5" name="TextBox 4"/>
          <p:cNvSpPr txBox="1"/>
          <p:nvPr/>
        </p:nvSpPr>
        <p:spPr>
          <a:xfrm>
            <a:off x="8650513" y="1722237"/>
            <a:ext cx="3312836" cy="1938992"/>
          </a:xfrm>
          <a:prstGeom prst="rec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000" dirty="0"/>
              <a:t>PHYSICAL ACTIVITY =</a:t>
            </a:r>
          </a:p>
          <a:p>
            <a:pPr algn="ctr"/>
            <a:r>
              <a:rPr lang="en-US" sz="3000" dirty="0"/>
              <a:t>PRIMARY PREVENTION</a:t>
            </a:r>
          </a:p>
        </p:txBody>
      </p:sp>
    </p:spTree>
    <p:extLst>
      <p:ext uri="{BB962C8B-B14F-4D97-AF65-F5344CB8AC3E}">
        <p14:creationId xmlns:p14="http://schemas.microsoft.com/office/powerpoint/2010/main" val="278191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C231443-AD0D-2C31-4586-C707FA231E7A}"/>
              </a:ext>
            </a:extLst>
          </p:cNvPr>
          <p:cNvSpPr>
            <a:spLocks noGrp="1"/>
          </p:cNvSpPr>
          <p:nvPr>
            <p:ph idx="1"/>
          </p:nvPr>
        </p:nvSpPr>
        <p:spPr>
          <a:xfrm>
            <a:off x="252185" y="2894465"/>
            <a:ext cx="5500914" cy="3767592"/>
          </a:xfrm>
        </p:spPr>
        <p:txBody>
          <a:bodyPr>
            <a:normAutofit/>
          </a:bodyPr>
          <a:lstStyle/>
          <a:p>
            <a:r>
              <a:rPr lang="en-GB" sz="2400" b="0" i="0" dirty="0">
                <a:solidFill>
                  <a:srgbClr val="333333"/>
                </a:solidFill>
                <a:effectLst/>
                <a:latin typeface="Avenir Book" panose="02000503020000020003" pitchFamily="2" charset="0"/>
              </a:rPr>
              <a:t>state-wide North Carolina emergency department visit data</a:t>
            </a:r>
          </a:p>
          <a:p>
            <a:r>
              <a:rPr lang="en-GB" sz="2400" b="0" i="0" dirty="0">
                <a:solidFill>
                  <a:srgbClr val="333333"/>
                </a:solidFill>
                <a:effectLst/>
                <a:latin typeface="Avenir Book" panose="02000503020000020003" pitchFamily="2" charset="0"/>
              </a:rPr>
              <a:t>incidence rates of fall-related emergency department visits began to increase in early middle age, particularly for women</a:t>
            </a:r>
            <a:endParaRPr lang="en-US" sz="2400" dirty="0">
              <a:latin typeface="Avenir Book" panose="02000503020000020003" pitchFamily="2" charset="0"/>
            </a:endParaRPr>
          </a:p>
        </p:txBody>
      </p:sp>
      <p:pic>
        <p:nvPicPr>
          <p:cNvPr id="4" name="Picture 3">
            <a:extLst>
              <a:ext uri="{FF2B5EF4-FFF2-40B4-BE49-F238E27FC236}">
                <a16:creationId xmlns="" xmlns:a16="http://schemas.microsoft.com/office/drawing/2014/main" id="{3A959D19-58CB-EF54-3B59-A262380276D8}"/>
              </a:ext>
            </a:extLst>
          </p:cNvPr>
          <p:cNvPicPr>
            <a:picLocks noChangeAspect="1"/>
          </p:cNvPicPr>
          <p:nvPr/>
        </p:nvPicPr>
        <p:blipFill>
          <a:blip r:embed="rId2"/>
          <a:stretch>
            <a:fillRect/>
          </a:stretch>
        </p:blipFill>
        <p:spPr>
          <a:xfrm>
            <a:off x="252185" y="325437"/>
            <a:ext cx="9590488" cy="1500188"/>
          </a:xfrm>
          <a:prstGeom prst="rect">
            <a:avLst/>
          </a:prstGeom>
        </p:spPr>
      </p:pic>
      <p:pic>
        <p:nvPicPr>
          <p:cNvPr id="5" name="Picture 4">
            <a:extLst>
              <a:ext uri="{FF2B5EF4-FFF2-40B4-BE49-F238E27FC236}">
                <a16:creationId xmlns="" xmlns:a16="http://schemas.microsoft.com/office/drawing/2014/main" id="{2AA41FFE-D5CD-E22B-7BAE-7B65FC4FA7B2}"/>
              </a:ext>
            </a:extLst>
          </p:cNvPr>
          <p:cNvPicPr>
            <a:picLocks noChangeAspect="1"/>
          </p:cNvPicPr>
          <p:nvPr/>
        </p:nvPicPr>
        <p:blipFill>
          <a:blip r:embed="rId3"/>
          <a:stretch>
            <a:fillRect/>
          </a:stretch>
        </p:blipFill>
        <p:spPr>
          <a:xfrm>
            <a:off x="9611558" y="582381"/>
            <a:ext cx="2580442" cy="1159329"/>
          </a:xfrm>
          <a:prstGeom prst="rect">
            <a:avLst/>
          </a:prstGeom>
        </p:spPr>
      </p:pic>
      <p:pic>
        <p:nvPicPr>
          <p:cNvPr id="6" name="Picture 5">
            <a:extLst>
              <a:ext uri="{FF2B5EF4-FFF2-40B4-BE49-F238E27FC236}">
                <a16:creationId xmlns="" xmlns:a16="http://schemas.microsoft.com/office/drawing/2014/main" id="{0262DF63-DFC2-A624-B684-EB6FA5AFCB5A}"/>
              </a:ext>
            </a:extLst>
          </p:cNvPr>
          <p:cNvPicPr>
            <a:picLocks noChangeAspect="1"/>
          </p:cNvPicPr>
          <p:nvPr/>
        </p:nvPicPr>
        <p:blipFill>
          <a:blip r:embed="rId4"/>
          <a:stretch>
            <a:fillRect/>
          </a:stretch>
        </p:blipFill>
        <p:spPr>
          <a:xfrm>
            <a:off x="5458013" y="2172266"/>
            <a:ext cx="6733988" cy="4685733"/>
          </a:xfrm>
          <a:prstGeom prst="rect">
            <a:avLst/>
          </a:prstGeom>
        </p:spPr>
      </p:pic>
      <p:sp>
        <p:nvSpPr>
          <p:cNvPr id="7" name="TextBox 6">
            <a:extLst>
              <a:ext uri="{FF2B5EF4-FFF2-40B4-BE49-F238E27FC236}">
                <a16:creationId xmlns="" xmlns:a16="http://schemas.microsoft.com/office/drawing/2014/main" id="{3B8673B7-943B-856F-38B1-F6931AD5822F}"/>
              </a:ext>
            </a:extLst>
          </p:cNvPr>
          <p:cNvSpPr txBox="1"/>
          <p:nvPr/>
        </p:nvSpPr>
        <p:spPr>
          <a:xfrm>
            <a:off x="11257643" y="582381"/>
            <a:ext cx="1364343" cy="338554"/>
          </a:xfrm>
          <a:prstGeom prst="rect">
            <a:avLst/>
          </a:prstGeom>
          <a:noFill/>
        </p:spPr>
        <p:txBody>
          <a:bodyPr wrap="square" rtlCol="0">
            <a:spAutoFit/>
          </a:bodyPr>
          <a:lstStyle/>
          <a:p>
            <a:r>
              <a:rPr lang="en-US" sz="1600" i="1" dirty="0">
                <a:latin typeface="Avenir Book" panose="02000503020000020003" pitchFamily="2" charset="0"/>
              </a:rPr>
              <a:t>2019</a:t>
            </a:r>
          </a:p>
        </p:txBody>
      </p:sp>
      <p:cxnSp>
        <p:nvCxnSpPr>
          <p:cNvPr id="9" name="Straight Connector 8">
            <a:extLst>
              <a:ext uri="{FF2B5EF4-FFF2-40B4-BE49-F238E27FC236}">
                <a16:creationId xmlns="" xmlns:a16="http://schemas.microsoft.com/office/drawing/2014/main" id="{D7E122BE-6E18-B46E-682F-625361994D72}"/>
              </a:ext>
            </a:extLst>
          </p:cNvPr>
          <p:cNvCxnSpPr/>
          <p:nvPr/>
        </p:nvCxnSpPr>
        <p:spPr>
          <a:xfrm>
            <a:off x="8331203" y="4949369"/>
            <a:ext cx="0" cy="12760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731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A95DE50-6EC3-DD94-B3D9-D28E221F8F79}"/>
              </a:ext>
            </a:extLst>
          </p:cNvPr>
          <p:cNvPicPr>
            <a:picLocks noChangeAspect="1"/>
          </p:cNvPicPr>
          <p:nvPr/>
        </p:nvPicPr>
        <p:blipFill>
          <a:blip r:embed="rId2"/>
          <a:stretch>
            <a:fillRect/>
          </a:stretch>
        </p:blipFill>
        <p:spPr>
          <a:xfrm>
            <a:off x="156937" y="365124"/>
            <a:ext cx="6175926" cy="2095687"/>
          </a:xfrm>
          <a:prstGeom prst="rect">
            <a:avLst/>
          </a:prstGeom>
        </p:spPr>
      </p:pic>
      <p:sp>
        <p:nvSpPr>
          <p:cNvPr id="2" name="Title 1">
            <a:extLst>
              <a:ext uri="{FF2B5EF4-FFF2-40B4-BE49-F238E27FC236}">
                <a16:creationId xmlns="" xmlns:a16="http://schemas.microsoft.com/office/drawing/2014/main" id="{E2617EFA-F66B-F467-306E-FF528CBCE59D}"/>
              </a:ext>
            </a:extLst>
          </p:cNvPr>
          <p:cNvSpPr>
            <a:spLocks noGrp="1"/>
          </p:cNvSpPr>
          <p:nvPr>
            <p:ph type="title"/>
          </p:nvPr>
        </p:nvSpPr>
        <p:spPr>
          <a:xfrm>
            <a:off x="7342094" y="540543"/>
            <a:ext cx="4406153" cy="1325563"/>
          </a:xfrm>
        </p:spPr>
        <p:txBody>
          <a:bodyPr/>
          <a:lstStyle/>
          <a:p>
            <a:pPr algn="r"/>
            <a:r>
              <a:rPr lang="en-US" dirty="0"/>
              <a:t>Prevalence of falls  age 40-64</a:t>
            </a:r>
          </a:p>
        </p:txBody>
      </p:sp>
      <p:sp>
        <p:nvSpPr>
          <p:cNvPr id="3" name="Content Placeholder 2">
            <a:extLst>
              <a:ext uri="{FF2B5EF4-FFF2-40B4-BE49-F238E27FC236}">
                <a16:creationId xmlns="" xmlns:a16="http://schemas.microsoft.com/office/drawing/2014/main" id="{59A4A6EC-2778-9152-59A5-C642313D0A00}"/>
              </a:ext>
            </a:extLst>
          </p:cNvPr>
          <p:cNvSpPr>
            <a:spLocks noGrp="1"/>
          </p:cNvSpPr>
          <p:nvPr>
            <p:ph idx="1"/>
          </p:nvPr>
        </p:nvSpPr>
        <p:spPr>
          <a:xfrm>
            <a:off x="515469" y="2971800"/>
            <a:ext cx="11385177" cy="3886200"/>
          </a:xfrm>
        </p:spPr>
        <p:txBody>
          <a:bodyPr>
            <a:normAutofit/>
          </a:bodyPr>
          <a:lstStyle/>
          <a:p>
            <a:r>
              <a:rPr lang="en-GB" sz="2400" dirty="0">
                <a:solidFill>
                  <a:schemeClr val="tx1">
                    <a:lumMod val="75000"/>
                    <a:lumOff val="25000"/>
                  </a:schemeClr>
                </a:solidFill>
                <a:latin typeface="Avenir Book" panose="02000503020000020003" pitchFamily="2" charset="0"/>
              </a:rPr>
              <a:t>Data</a:t>
            </a:r>
            <a:r>
              <a:rPr lang="en-GB" sz="3600" b="0" i="0" dirty="0">
                <a:solidFill>
                  <a:srgbClr val="212121"/>
                </a:solidFill>
                <a:effectLst/>
                <a:latin typeface="Avenir Book" panose="02000503020000020003" pitchFamily="2" charset="0"/>
              </a:rPr>
              <a:t> </a:t>
            </a:r>
            <a:r>
              <a:rPr lang="en-GB" sz="2400" dirty="0">
                <a:solidFill>
                  <a:schemeClr val="tx1">
                    <a:lumMod val="75000"/>
                    <a:lumOff val="25000"/>
                  </a:schemeClr>
                </a:solidFill>
                <a:latin typeface="Avenir Book" panose="02000503020000020003" pitchFamily="2" charset="0"/>
              </a:rPr>
              <a:t>from 4 population-based cohort studies (Australia, Ireland, Netherlands, UK; n=19,207)</a:t>
            </a:r>
          </a:p>
          <a:p>
            <a:r>
              <a:rPr lang="en-GB" sz="2400" dirty="0">
                <a:solidFill>
                  <a:schemeClr val="tx1">
                    <a:lumMod val="75000"/>
                    <a:lumOff val="25000"/>
                  </a:schemeClr>
                </a:solidFill>
                <a:latin typeface="Avenir Book" panose="02000503020000020003" pitchFamily="2" charset="0"/>
              </a:rPr>
              <a:t>Women</a:t>
            </a:r>
          </a:p>
          <a:p>
            <a:pPr lvl="1"/>
            <a:r>
              <a:rPr lang="en-GB" dirty="0">
                <a:solidFill>
                  <a:schemeClr val="tx1">
                    <a:lumMod val="75000"/>
                    <a:lumOff val="25000"/>
                  </a:schemeClr>
                </a:solidFill>
                <a:latin typeface="Avenir Book" panose="02000503020000020003" pitchFamily="2" charset="0"/>
              </a:rPr>
              <a:t>8.7% in 40-44yrs to 29.9%yrs in 60-64yrs </a:t>
            </a:r>
          </a:p>
          <a:p>
            <a:r>
              <a:rPr lang="en-GB" sz="2400" dirty="0">
                <a:solidFill>
                  <a:schemeClr val="tx1">
                    <a:lumMod val="75000"/>
                    <a:lumOff val="25000"/>
                  </a:schemeClr>
                </a:solidFill>
                <a:latin typeface="Avenir Book" panose="02000503020000020003" pitchFamily="2" charset="0"/>
              </a:rPr>
              <a:t>Men</a:t>
            </a:r>
          </a:p>
          <a:p>
            <a:pPr lvl="1"/>
            <a:r>
              <a:rPr lang="en-GB" dirty="0">
                <a:solidFill>
                  <a:schemeClr val="tx1">
                    <a:lumMod val="75000"/>
                    <a:lumOff val="25000"/>
                  </a:schemeClr>
                </a:solidFill>
                <a:latin typeface="Avenir Book" panose="02000503020000020003" pitchFamily="2" charset="0"/>
              </a:rPr>
              <a:t>14.7% in 45-49yrs to 15.7% in 60-64yrs </a:t>
            </a:r>
          </a:p>
          <a:p>
            <a:r>
              <a:rPr lang="en-GB" sz="2400" dirty="0">
                <a:solidFill>
                  <a:schemeClr val="tx1">
                    <a:lumMod val="75000"/>
                    <a:lumOff val="25000"/>
                  </a:schemeClr>
                </a:solidFill>
                <a:latin typeface="Avenir Book" panose="02000503020000020003" pitchFamily="2" charset="0"/>
              </a:rPr>
              <a:t>Middle-age may be a critical life stage for preventive interventions</a:t>
            </a:r>
            <a:endParaRPr lang="en-US" sz="2400" dirty="0">
              <a:solidFill>
                <a:schemeClr val="tx1">
                  <a:lumMod val="75000"/>
                  <a:lumOff val="25000"/>
                </a:schemeClr>
              </a:solidFill>
              <a:latin typeface="Avenir Book" panose="02000503020000020003" pitchFamily="2" charset="0"/>
            </a:endParaRPr>
          </a:p>
        </p:txBody>
      </p:sp>
    </p:spTree>
    <p:extLst>
      <p:ext uri="{BB962C8B-B14F-4D97-AF65-F5344CB8AC3E}">
        <p14:creationId xmlns:p14="http://schemas.microsoft.com/office/powerpoint/2010/main" val="372855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6D6CDC-740C-7008-0ACF-68983DBC4092}"/>
              </a:ext>
            </a:extLst>
          </p:cNvPr>
          <p:cNvSpPr>
            <a:spLocks noGrp="1"/>
          </p:cNvSpPr>
          <p:nvPr>
            <p:ph type="title"/>
          </p:nvPr>
        </p:nvSpPr>
        <p:spPr>
          <a:xfrm>
            <a:off x="203200" y="18255"/>
            <a:ext cx="11557000" cy="807245"/>
          </a:xfrm>
        </p:spPr>
        <p:txBody>
          <a:bodyPr/>
          <a:lstStyle/>
          <a:p>
            <a:r>
              <a:rPr lang="en-US" sz="4800" dirty="0"/>
              <a:t>Effect of pandemic on activity behaviour</a:t>
            </a:r>
          </a:p>
        </p:txBody>
      </p:sp>
      <p:sp>
        <p:nvSpPr>
          <p:cNvPr id="4" name="TextBox 1">
            <a:extLst>
              <a:ext uri="{FF2B5EF4-FFF2-40B4-BE49-F238E27FC236}">
                <a16:creationId xmlns="" xmlns:a16="http://schemas.microsoft.com/office/drawing/2014/main" id="{C144D260-5017-EBBA-7134-DFA8D3225CC1}"/>
              </a:ext>
            </a:extLst>
          </p:cNvPr>
          <p:cNvSpPr txBox="1">
            <a:spLocks noChangeArrowheads="1"/>
          </p:cNvSpPr>
          <p:nvPr/>
        </p:nvSpPr>
        <p:spPr bwMode="auto">
          <a:xfrm>
            <a:off x="9005455" y="6015546"/>
            <a:ext cx="31865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i="1" dirty="0">
                <a:solidFill>
                  <a:schemeClr val="bg1">
                    <a:lumMod val="65000"/>
                  </a:schemeClr>
                </a:solidFill>
                <a:latin typeface="+mn-lt"/>
                <a:ea typeface="+mn-ea"/>
              </a:rPr>
              <a:t>Elliot et al. BMC Public Health 2022</a:t>
            </a:r>
          </a:p>
        </p:txBody>
      </p:sp>
      <p:pic>
        <p:nvPicPr>
          <p:cNvPr id="3" name="Picture 2">
            <a:extLst>
              <a:ext uri="{FF2B5EF4-FFF2-40B4-BE49-F238E27FC236}">
                <a16:creationId xmlns="" xmlns:a16="http://schemas.microsoft.com/office/drawing/2014/main" id="{598699AE-A4A8-488F-E850-9AF7F33F32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1395" y="1420437"/>
            <a:ext cx="5797733" cy="4521601"/>
          </a:xfrm>
          <a:prstGeom prst="rect">
            <a:avLst/>
          </a:prstGeom>
        </p:spPr>
      </p:pic>
      <p:sp>
        <p:nvSpPr>
          <p:cNvPr id="9" name="TextBox 8">
            <a:extLst>
              <a:ext uri="{FF2B5EF4-FFF2-40B4-BE49-F238E27FC236}">
                <a16:creationId xmlns="" xmlns:a16="http://schemas.microsoft.com/office/drawing/2014/main" id="{4EDF752F-8A26-634D-3727-F4BADF31E7D7}"/>
              </a:ext>
            </a:extLst>
          </p:cNvPr>
          <p:cNvSpPr txBox="1"/>
          <p:nvPr/>
        </p:nvSpPr>
        <p:spPr>
          <a:xfrm>
            <a:off x="7180150" y="3429000"/>
            <a:ext cx="2093355" cy="954107"/>
          </a:xfrm>
          <a:prstGeom prst="rect">
            <a:avLst/>
          </a:prstGeom>
          <a:noFill/>
        </p:spPr>
        <p:txBody>
          <a:bodyPr wrap="square">
            <a:spAutoFit/>
          </a:bodyPr>
          <a:lstStyle/>
          <a:p>
            <a:r>
              <a:rPr lang="en-GB" sz="1400" dirty="0">
                <a:solidFill>
                  <a:srgbClr val="333333"/>
                </a:solidFill>
              </a:rPr>
              <a:t>43% to 33% irrespective of health condition, age, deprivation or pre-pandemic activity levels</a:t>
            </a:r>
            <a:endParaRPr lang="en-US" sz="1400" dirty="0"/>
          </a:p>
        </p:txBody>
      </p:sp>
      <p:sp>
        <p:nvSpPr>
          <p:cNvPr id="10" name="Content Placeholder 2">
            <a:extLst>
              <a:ext uri="{FF2B5EF4-FFF2-40B4-BE49-F238E27FC236}">
                <a16:creationId xmlns="" xmlns:a16="http://schemas.microsoft.com/office/drawing/2014/main" id="{E0AAB8CA-079A-56AD-B357-494E04CED764}"/>
              </a:ext>
            </a:extLst>
          </p:cNvPr>
          <p:cNvSpPr>
            <a:spLocks noGrp="1" noChangeArrowheads="1"/>
          </p:cNvSpPr>
          <p:nvPr>
            <p:ph idx="1"/>
          </p:nvPr>
        </p:nvSpPr>
        <p:spPr>
          <a:xfrm>
            <a:off x="171555" y="1683152"/>
            <a:ext cx="3597418" cy="4045735"/>
          </a:xfrm>
        </p:spPr>
        <p:txBody>
          <a:bodyPr>
            <a:normAutofit/>
          </a:bodyPr>
          <a:lstStyle/>
          <a:p>
            <a:r>
              <a:rPr lang="en-US" altLang="en-US" sz="2000" dirty="0">
                <a:latin typeface="Avenir Book" panose="02000503020000020003" pitchFamily="2" charset="0"/>
                <a:ea typeface="ＭＳ Ｐゴシック" panose="020B0600070205080204" pitchFamily="34" charset="-128"/>
              </a:rPr>
              <a:t>March 2020 ‘Stay at home order’ issued by Governments</a:t>
            </a:r>
          </a:p>
          <a:p>
            <a:r>
              <a:rPr lang="en-US" altLang="en-US" sz="2000" dirty="0">
                <a:latin typeface="Avenir Book" panose="02000503020000020003" pitchFamily="2" charset="0"/>
                <a:ea typeface="ＭＳ Ｐゴシック" panose="020B0600070205080204" pitchFamily="34" charset="-128"/>
              </a:rPr>
              <a:t>Ongoing social restrictions for &gt;18 months </a:t>
            </a:r>
          </a:p>
          <a:p>
            <a:r>
              <a:rPr lang="en-US" altLang="en-US" sz="2000" dirty="0">
                <a:latin typeface="Avenir Book" panose="02000503020000020003" pitchFamily="2" charset="0"/>
                <a:ea typeface="ＭＳ Ｐゴシック" panose="020B0600070205080204" pitchFamily="34" charset="-128"/>
              </a:rPr>
              <a:t>Activity restriction (particularly incidental and leisure activity) </a:t>
            </a:r>
          </a:p>
          <a:p>
            <a:r>
              <a:rPr lang="en-US" altLang="en-US" sz="2000" dirty="0">
                <a:latin typeface="Avenir Book" panose="02000503020000020003" pitchFamily="2" charset="0"/>
                <a:ea typeface="ＭＳ Ｐゴシック" panose="020B0600070205080204" pitchFamily="34" charset="-128"/>
              </a:rPr>
              <a:t>Deconditioning</a:t>
            </a:r>
          </a:p>
          <a:p>
            <a:r>
              <a:rPr lang="en-US" altLang="en-US" sz="2000" dirty="0">
                <a:latin typeface="Avenir Book" panose="02000503020000020003" pitchFamily="2" charset="0"/>
                <a:ea typeface="ＭＳ Ｐゴシック" panose="020B0600070205080204" pitchFamily="34" charset="-128"/>
              </a:rPr>
              <a:t>Increased frailty (reduced access to rehab)</a:t>
            </a:r>
          </a:p>
          <a:p>
            <a:r>
              <a:rPr lang="en-US" altLang="en-US" sz="2000" dirty="0">
                <a:latin typeface="Avenir Book" panose="02000503020000020003" pitchFamily="2" charset="0"/>
                <a:ea typeface="ＭＳ Ｐゴシック" panose="020B0600070205080204" pitchFamily="34" charset="-128"/>
              </a:rPr>
              <a:t>Rehabilitation pandemic</a:t>
            </a:r>
          </a:p>
        </p:txBody>
      </p:sp>
      <p:pic>
        <p:nvPicPr>
          <p:cNvPr id="11" name="Picture 10" descr="Coronavirus: A new type of vaccine using RNA could help defeat COVID-19">
            <a:extLst>
              <a:ext uri="{FF2B5EF4-FFF2-40B4-BE49-F238E27FC236}">
                <a16:creationId xmlns="" xmlns:a16="http://schemas.microsoft.com/office/drawing/2014/main" id="{79547ECB-2140-036B-BA1D-027235CDC41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44685" y="97667"/>
            <a:ext cx="1467205" cy="1473755"/>
          </a:xfrm>
          <a:prstGeom prst="rect">
            <a:avLst/>
          </a:prstGeom>
          <a:noFill/>
          <a:extLst>
            <a:ext uri="{909E8E84-426E-40DD-AFC4-6F175D3DCCD1}">
              <a14:hiddenFill xmlns:a14="http://schemas.microsoft.com/office/drawing/2010/main">
                <a:solidFill>
                  <a:srgbClr val="FFFFFF"/>
                </a:solidFill>
              </a14:hiddenFill>
            </a:ext>
          </a:extLst>
        </p:spPr>
      </p:pic>
      <p:sp>
        <p:nvSpPr>
          <p:cNvPr id="12" name="Up Arrow 11">
            <a:extLst>
              <a:ext uri="{FF2B5EF4-FFF2-40B4-BE49-F238E27FC236}">
                <a16:creationId xmlns="" xmlns:a16="http://schemas.microsoft.com/office/drawing/2014/main" id="{C6B7DFDC-D1D6-E56C-23F1-F9B5E79CF8F6}"/>
              </a:ext>
            </a:extLst>
          </p:cNvPr>
          <p:cNvSpPr/>
          <p:nvPr/>
        </p:nvSpPr>
        <p:spPr>
          <a:xfrm>
            <a:off x="3800618" y="1383731"/>
            <a:ext cx="1533381" cy="4345156"/>
          </a:xfrm>
          <a:prstGeom prst="up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Stop Sign Icon With Hand In Circle - For Stock Royalty Free SVG, Cliparts,  Vectors, And Stock Illustration. Image 102549374.">
            <a:extLst>
              <a:ext uri="{FF2B5EF4-FFF2-40B4-BE49-F238E27FC236}">
                <a16:creationId xmlns="" xmlns:a16="http://schemas.microsoft.com/office/drawing/2014/main" id="{256B4A97-C646-765B-0D50-80B996BE67B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6827" y="2246756"/>
            <a:ext cx="954108" cy="954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832AB09-F1ED-BE4B-1AC9-9B9761E85A0F}"/>
              </a:ext>
            </a:extLst>
          </p:cNvPr>
          <p:cNvSpPr txBox="1"/>
          <p:nvPr/>
        </p:nvSpPr>
        <p:spPr>
          <a:xfrm rot="16200000" flipV="1">
            <a:off x="2585093" y="3662312"/>
            <a:ext cx="4045734" cy="584775"/>
          </a:xfrm>
          <a:prstGeom prst="rect">
            <a:avLst/>
          </a:prstGeom>
          <a:noFill/>
        </p:spPr>
        <p:txBody>
          <a:bodyPr wrap="square">
            <a:spAutoFit/>
          </a:bodyPr>
          <a:lstStyle/>
          <a:p>
            <a:r>
              <a:rPr lang="en-US" altLang="en-US" sz="3200" dirty="0">
                <a:solidFill>
                  <a:schemeClr val="bg1"/>
                </a:solidFill>
                <a:latin typeface="Calibri" panose="020F0502020204030204" pitchFamily="34" charset="0"/>
                <a:ea typeface="ＭＳ Ｐゴシック" panose="020B0600070205080204" pitchFamily="34" charset="-128"/>
              </a:rPr>
              <a:t>sedentary behaviour</a:t>
            </a:r>
            <a:endParaRPr lang="en-US" sz="3200" dirty="0">
              <a:solidFill>
                <a:schemeClr val="bg1"/>
              </a:solidFill>
            </a:endParaRPr>
          </a:p>
        </p:txBody>
      </p:sp>
      <p:pic>
        <p:nvPicPr>
          <p:cNvPr id="15" name="Picture 4" descr="Coronavirus Safety Signage Reduce Social Distances Sign | Displaypro">
            <a:extLst>
              <a:ext uri="{FF2B5EF4-FFF2-40B4-BE49-F238E27FC236}">
                <a16:creationId xmlns="" xmlns:a16="http://schemas.microsoft.com/office/drawing/2014/main" id="{7FBF7399-3DEA-58D7-D27E-F318B57EDEE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34417" y="3404180"/>
            <a:ext cx="978928" cy="9789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
            <a:extLst>
              <a:ext uri="{FF2B5EF4-FFF2-40B4-BE49-F238E27FC236}">
                <a16:creationId xmlns="" xmlns:a16="http://schemas.microsoft.com/office/drawing/2014/main" id="{0FA53655-7510-0C53-8E92-C74025150217}"/>
              </a:ext>
            </a:extLst>
          </p:cNvPr>
          <p:cNvSpPr txBox="1">
            <a:spLocks noChangeArrowheads="1"/>
          </p:cNvSpPr>
          <p:nvPr/>
        </p:nvSpPr>
        <p:spPr bwMode="auto">
          <a:xfrm>
            <a:off x="5333999" y="6228774"/>
            <a:ext cx="6654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i="1" dirty="0">
                <a:solidFill>
                  <a:schemeClr val="bg1">
                    <a:lumMod val="65000"/>
                  </a:schemeClr>
                </a:solidFill>
                <a:latin typeface="+mn-lt"/>
                <a:ea typeface="+mn-ea"/>
              </a:rPr>
              <a:t>De</a:t>
            </a:r>
            <a:r>
              <a:rPr lang="en-US" altLang="en-US" sz="1400" i="1"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 </a:t>
            </a:r>
            <a:r>
              <a:rPr lang="en-US" altLang="en-US" sz="1400" i="1" dirty="0" err="1">
                <a:solidFill>
                  <a:schemeClr val="bg1">
                    <a:lumMod val="65000"/>
                  </a:schemeClr>
                </a:solidFill>
                <a:latin typeface="+mn-lt"/>
                <a:ea typeface="+mn-ea"/>
              </a:rPr>
              <a:t>Biase</a:t>
            </a:r>
            <a:r>
              <a:rPr lang="en-US" altLang="en-US" sz="1400" i="1" dirty="0">
                <a:solidFill>
                  <a:schemeClr val="bg1">
                    <a:lumMod val="65000"/>
                  </a:schemeClr>
                </a:solidFill>
                <a:latin typeface="+mn-lt"/>
                <a:ea typeface="+mn-ea"/>
              </a:rPr>
              <a:t>, Cook, Skelton, Witham, Ten Hove. Age Ageing 2020; Public Health England, Covid impact on falls, 2021;  Christensen et al. PLOS One 2022; Hoffman et al. JAGS 2022</a:t>
            </a:r>
          </a:p>
        </p:txBody>
      </p:sp>
      <p:pic>
        <p:nvPicPr>
          <p:cNvPr id="5" name="Picture 4">
            <a:extLst>
              <a:ext uri="{FF2B5EF4-FFF2-40B4-BE49-F238E27FC236}">
                <a16:creationId xmlns="" xmlns:a16="http://schemas.microsoft.com/office/drawing/2014/main" id="{8484727D-5D5E-9557-874E-BBAD0C7E87AA}"/>
              </a:ext>
            </a:extLst>
          </p:cNvPr>
          <p:cNvPicPr>
            <a:picLocks noChangeAspect="1"/>
          </p:cNvPicPr>
          <p:nvPr/>
        </p:nvPicPr>
        <p:blipFill>
          <a:blip r:embed="rId6"/>
          <a:stretch>
            <a:fillRect/>
          </a:stretch>
        </p:blipFill>
        <p:spPr>
          <a:xfrm>
            <a:off x="60250" y="759709"/>
            <a:ext cx="4840098" cy="529938"/>
          </a:xfrm>
          <a:prstGeom prst="rect">
            <a:avLst/>
          </a:prstGeom>
        </p:spPr>
      </p:pic>
      <p:sp>
        <p:nvSpPr>
          <p:cNvPr id="7" name="TextBox 6">
            <a:extLst>
              <a:ext uri="{FF2B5EF4-FFF2-40B4-BE49-F238E27FC236}">
                <a16:creationId xmlns="" xmlns:a16="http://schemas.microsoft.com/office/drawing/2014/main" id="{9FCF1B37-1DB6-BB99-3B09-152A3B246048}"/>
              </a:ext>
            </a:extLst>
          </p:cNvPr>
          <p:cNvSpPr txBox="1"/>
          <p:nvPr/>
        </p:nvSpPr>
        <p:spPr>
          <a:xfrm>
            <a:off x="0" y="6492829"/>
            <a:ext cx="2643883" cy="338554"/>
          </a:xfrm>
          <a:prstGeom prst="rect">
            <a:avLst/>
          </a:prstGeom>
          <a:noFill/>
        </p:spPr>
        <p:txBody>
          <a:bodyPr wrap="square" rtlCol="0">
            <a:spAutoFit/>
          </a:bodyPr>
          <a:lstStyle/>
          <a:p>
            <a:r>
              <a:rPr lang="en-US" sz="1600" dirty="0">
                <a:solidFill>
                  <a:schemeClr val="bg1">
                    <a:lumMod val="65000"/>
                  </a:schemeClr>
                </a:solidFill>
              </a:rPr>
              <a:t>@</a:t>
            </a:r>
            <a:r>
              <a:rPr lang="en-US" sz="1600" dirty="0" err="1">
                <a:solidFill>
                  <a:schemeClr val="bg1">
                    <a:lumMod val="65000"/>
                  </a:schemeClr>
                </a:solidFill>
              </a:rPr>
              <a:t>GCUReach</a:t>
            </a:r>
            <a:r>
              <a:rPr lang="en-US" sz="1600" dirty="0">
                <a:solidFill>
                  <a:schemeClr val="bg1">
                    <a:lumMod val="65000"/>
                  </a:schemeClr>
                </a:solidFill>
              </a:rPr>
              <a:t> @</a:t>
            </a:r>
            <a:r>
              <a:rPr lang="en-US" sz="1600" dirty="0" err="1">
                <a:solidFill>
                  <a:schemeClr val="bg1">
                    <a:lumMod val="65000"/>
                  </a:schemeClr>
                </a:solidFill>
              </a:rPr>
              <a:t>LaterLifeTrain</a:t>
            </a:r>
            <a:endParaRPr lang="en-US" sz="1600" dirty="0">
              <a:solidFill>
                <a:schemeClr val="bg1">
                  <a:lumMod val="65000"/>
                </a:schemeClr>
              </a:solidFill>
            </a:endParaRPr>
          </a:p>
        </p:txBody>
      </p:sp>
    </p:spTree>
    <p:extLst>
      <p:ext uri="{BB962C8B-B14F-4D97-AF65-F5344CB8AC3E}">
        <p14:creationId xmlns:p14="http://schemas.microsoft.com/office/powerpoint/2010/main" val="156358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a:spLocks noGrp="1"/>
          </p:cNvSpPr>
          <p:nvPr>
            <p:ph type="title"/>
          </p:nvPr>
        </p:nvSpPr>
        <p:spPr>
          <a:xfrm>
            <a:off x="398047" y="368931"/>
            <a:ext cx="11070052" cy="500761"/>
          </a:xfrm>
        </p:spPr>
        <p:txBody>
          <a:bodyPr/>
          <a:lstStyle/>
          <a:p>
            <a:r>
              <a:rPr lang="en-GB" sz="4400" dirty="0">
                <a:solidFill>
                  <a:schemeClr val="tx1"/>
                </a:solidFill>
              </a:rPr>
              <a:t>Covid-19 and impact on falls</a:t>
            </a:r>
          </a:p>
        </p:txBody>
      </p:sp>
      <p:sp>
        <p:nvSpPr>
          <p:cNvPr id="3" name="Title 8"/>
          <p:cNvSpPr txBox="1">
            <a:spLocks/>
          </p:cNvSpPr>
          <p:nvPr/>
        </p:nvSpPr>
        <p:spPr>
          <a:xfrm>
            <a:off x="1688673" y="1236388"/>
            <a:ext cx="8488800" cy="375571"/>
          </a:xfrm>
          <a:prstGeom prst="rect">
            <a:avLst/>
          </a:prstGeom>
        </p:spPr>
        <p:txBody>
          <a:bodyPr vert="horz" lIns="0" tIns="0" rIns="0" bIns="0" rtlCol="0" anchor="ctr">
            <a:noAutofit/>
          </a:bodyPr>
          <a:lstStyle>
            <a:lvl1pPr algn="l" defTabSz="457200" rtl="0" eaLnBrk="1" latinLnBrk="0" hangingPunct="1">
              <a:spcBef>
                <a:spcPct val="0"/>
              </a:spcBef>
              <a:buNone/>
              <a:defRPr sz="3200" b="0" u="none" kern="1200">
                <a:solidFill>
                  <a:schemeClr val="tx1"/>
                </a:solidFill>
                <a:uFill>
                  <a:solidFill>
                    <a:srgbClr val="00A2E5"/>
                  </a:solidFill>
                </a:uFill>
                <a:latin typeface="+mj-lt"/>
                <a:ea typeface="+mj-ea"/>
                <a:cs typeface="+mj-cs"/>
              </a:defRPr>
            </a:lvl1pPr>
          </a:lstStyle>
          <a:p>
            <a:pPr algn="ctr" defTabSz="457178">
              <a:defRPr/>
            </a:pPr>
            <a:endParaRPr lang="en-GB" b="1" dirty="0">
              <a:solidFill>
                <a:srgbClr val="565456"/>
              </a:solidFill>
              <a:latin typeface="Calibri"/>
            </a:endParaRPr>
          </a:p>
        </p:txBody>
      </p:sp>
      <p:sp>
        <p:nvSpPr>
          <p:cNvPr id="4" name="Oval 3"/>
          <p:cNvSpPr/>
          <p:nvPr/>
        </p:nvSpPr>
        <p:spPr>
          <a:xfrm>
            <a:off x="2864707" y="2442600"/>
            <a:ext cx="738231" cy="6537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GB">
              <a:solidFill>
                <a:prstClr val="white"/>
              </a:solidFill>
              <a:latin typeface="Calibri"/>
            </a:endParaRPr>
          </a:p>
        </p:txBody>
      </p:sp>
      <p:sp>
        <p:nvSpPr>
          <p:cNvPr id="6" name="TextBox 5">
            <a:extLst>
              <a:ext uri="{FF2B5EF4-FFF2-40B4-BE49-F238E27FC236}">
                <a16:creationId xmlns="" xmlns:a16="http://schemas.microsoft.com/office/drawing/2014/main" id="{484A6E6F-B9F8-A84A-88DB-DADEB7AEF560}"/>
              </a:ext>
            </a:extLst>
          </p:cNvPr>
          <p:cNvSpPr txBox="1"/>
          <p:nvPr/>
        </p:nvSpPr>
        <p:spPr>
          <a:xfrm>
            <a:off x="9424827" y="648019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a:t>
            </a:r>
            <a:r>
              <a:rPr lang="en-US" sz="1600" dirty="0" err="1">
                <a:solidFill>
                  <a:schemeClr val="bg1">
                    <a:lumMod val="50000"/>
                  </a:schemeClr>
                </a:solidFill>
              </a:rPr>
              <a:t>LaterLifeTrain</a:t>
            </a:r>
            <a:endParaRPr lang="en-US" sz="1600" dirty="0">
              <a:solidFill>
                <a:schemeClr val="bg1">
                  <a:lumMod val="50000"/>
                </a:schemeClr>
              </a:solidFill>
            </a:endParaRPr>
          </a:p>
        </p:txBody>
      </p:sp>
      <p:pic>
        <p:nvPicPr>
          <p:cNvPr id="11" name="Picture 10">
            <a:extLst>
              <a:ext uri="{FF2B5EF4-FFF2-40B4-BE49-F238E27FC236}">
                <a16:creationId xmlns="" xmlns:a16="http://schemas.microsoft.com/office/drawing/2014/main" id="{A43EAFB5-6E3D-3949-B76A-226AE3DA3A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85298" y="162212"/>
            <a:ext cx="978381" cy="909203"/>
          </a:xfrm>
          <a:prstGeom prst="rect">
            <a:avLst/>
          </a:prstGeom>
        </p:spPr>
      </p:pic>
      <p:sp>
        <p:nvSpPr>
          <p:cNvPr id="13" name="Rectangle 12">
            <a:extLst>
              <a:ext uri="{FF2B5EF4-FFF2-40B4-BE49-F238E27FC236}">
                <a16:creationId xmlns="" xmlns:a16="http://schemas.microsoft.com/office/drawing/2014/main" id="{904F8B8B-50AC-A748-BABC-0B3A3C021EED}"/>
              </a:ext>
            </a:extLst>
          </p:cNvPr>
          <p:cNvSpPr/>
          <p:nvPr/>
        </p:nvSpPr>
        <p:spPr>
          <a:xfrm>
            <a:off x="123290" y="6423695"/>
            <a:ext cx="3589316" cy="369332"/>
          </a:xfrm>
          <a:prstGeom prst="rect">
            <a:avLst/>
          </a:prstGeom>
        </p:spPr>
        <p:txBody>
          <a:bodyPr wrap="none">
            <a:spAutoFit/>
          </a:bodyPr>
          <a:lstStyle/>
          <a:p>
            <a:r>
              <a:rPr lang="en-US" i="1" dirty="0">
                <a:solidFill>
                  <a:schemeClr val="bg1">
                    <a:lumMod val="65000"/>
                  </a:schemeClr>
                </a:solidFill>
              </a:rPr>
              <a:t>PHE, 2021</a:t>
            </a:r>
            <a:r>
              <a:rPr lang="en-US" dirty="0">
                <a:solidFill>
                  <a:schemeClr val="bg1">
                    <a:lumMod val="65000"/>
                  </a:schemeClr>
                </a:solidFill>
              </a:rPr>
              <a:t>. </a:t>
            </a:r>
            <a:r>
              <a:rPr lang="en-US" dirty="0">
                <a:hlinkClick r:id="rId3"/>
              </a:rPr>
              <a:t>https://bit.ly/36nGGbL</a:t>
            </a:r>
            <a:r>
              <a:rPr lang="en-US" dirty="0"/>
              <a:t>) </a:t>
            </a:r>
          </a:p>
        </p:txBody>
      </p:sp>
      <p:pic>
        <p:nvPicPr>
          <p:cNvPr id="5" name="Picture 4">
            <a:extLst>
              <a:ext uri="{FF2B5EF4-FFF2-40B4-BE49-F238E27FC236}">
                <a16:creationId xmlns="" xmlns:a16="http://schemas.microsoft.com/office/drawing/2014/main" id="{940A0320-63FF-E035-F26A-1C5E86CFC927}"/>
              </a:ext>
            </a:extLst>
          </p:cNvPr>
          <p:cNvPicPr>
            <a:picLocks noChangeAspect="1"/>
          </p:cNvPicPr>
          <p:nvPr/>
        </p:nvPicPr>
        <p:blipFill>
          <a:blip r:embed="rId4"/>
          <a:stretch>
            <a:fillRect/>
          </a:stretch>
        </p:blipFill>
        <p:spPr>
          <a:xfrm>
            <a:off x="294253" y="983745"/>
            <a:ext cx="3092127" cy="338554"/>
          </a:xfrm>
          <a:prstGeom prst="rect">
            <a:avLst/>
          </a:prstGeom>
        </p:spPr>
      </p:pic>
      <p:sp>
        <p:nvSpPr>
          <p:cNvPr id="8" name="TextBox 7">
            <a:extLst>
              <a:ext uri="{FF2B5EF4-FFF2-40B4-BE49-F238E27FC236}">
                <a16:creationId xmlns="" xmlns:a16="http://schemas.microsoft.com/office/drawing/2014/main" id="{C01CA5CF-D09C-36E9-47FE-0B0B417F7C47}"/>
              </a:ext>
            </a:extLst>
          </p:cNvPr>
          <p:cNvSpPr txBox="1"/>
          <p:nvPr/>
        </p:nvSpPr>
        <p:spPr>
          <a:xfrm>
            <a:off x="9424827" y="6280138"/>
            <a:ext cx="2850709" cy="307777"/>
          </a:xfrm>
          <a:prstGeom prst="rect">
            <a:avLst/>
          </a:prstGeom>
          <a:noFill/>
        </p:spPr>
        <p:txBody>
          <a:bodyPr wrap="square" rtlCol="0">
            <a:spAutoFit/>
          </a:bodyPr>
          <a:lstStyle/>
          <a:p>
            <a:r>
              <a:rPr lang="en-US" sz="1400" i="1" dirty="0">
                <a:solidFill>
                  <a:schemeClr val="bg1">
                    <a:lumMod val="65000"/>
                  </a:schemeClr>
                </a:solidFill>
              </a:rPr>
              <a:t>Dunstan et al. Nature Reviews 2021</a:t>
            </a:r>
          </a:p>
        </p:txBody>
      </p:sp>
      <p:sp>
        <p:nvSpPr>
          <p:cNvPr id="9" name="TextBox 8">
            <a:extLst>
              <a:ext uri="{FF2B5EF4-FFF2-40B4-BE49-F238E27FC236}">
                <a16:creationId xmlns="" xmlns:a16="http://schemas.microsoft.com/office/drawing/2014/main" id="{0EF21949-A80F-7354-A19C-5A2FC0CE6469}"/>
              </a:ext>
            </a:extLst>
          </p:cNvPr>
          <p:cNvSpPr txBox="1"/>
          <p:nvPr/>
        </p:nvSpPr>
        <p:spPr>
          <a:xfrm>
            <a:off x="373596" y="1336119"/>
            <a:ext cx="11444808" cy="4924425"/>
          </a:xfrm>
          <a:prstGeom prst="rect">
            <a:avLst/>
          </a:prstGeom>
          <a:noFill/>
        </p:spPr>
        <p:txBody>
          <a:bodyPr wrap="square" rtlCol="0">
            <a:spAutoFit/>
          </a:bodyPr>
          <a:lstStyle/>
          <a:p>
            <a:r>
              <a:rPr lang="en-US" sz="2400" dirty="0">
                <a:latin typeface="Avenir Book" panose="02000503020000020003" pitchFamily="2" charset="0"/>
              </a:rPr>
              <a:t>Modelling on the ↓strength and balance activity in first lockdown (3 months) period in England </a:t>
            </a:r>
            <a:r>
              <a:rPr lang="en-US" sz="2400" dirty="0">
                <a:solidFill>
                  <a:srgbClr val="008D80"/>
                </a:solidFill>
                <a:latin typeface="Avenir Book" panose="02000503020000020003" pitchFamily="2" charset="0"/>
              </a:rPr>
              <a:t>predicted &gt;250,000 more falls in 110,000 people, costing £211 million over next 2.5 years</a:t>
            </a:r>
          </a:p>
          <a:p>
            <a:endParaRPr lang="en-US" dirty="0">
              <a:solidFill>
                <a:srgbClr val="008D80"/>
              </a:solidFill>
              <a:latin typeface="Avenir Book" panose="02000503020000020003" pitchFamily="2" charset="0"/>
            </a:endParaRPr>
          </a:p>
          <a:p>
            <a:r>
              <a:rPr lang="en-US" sz="2400" dirty="0">
                <a:latin typeface="Avenir Book" panose="02000503020000020003" pitchFamily="2" charset="0"/>
              </a:rPr>
              <a:t>In those who had Covid-19</a:t>
            </a:r>
          </a:p>
          <a:p>
            <a:pPr marL="342900" indent="-342900">
              <a:buFont typeface="Arial" panose="020B0604020202020204" pitchFamily="34" charset="0"/>
              <a:buChar char="•"/>
            </a:pPr>
            <a:r>
              <a:rPr lang="en-US" sz="2400" dirty="0">
                <a:latin typeface="Avenir Book" panose="02000503020000020003" pitchFamily="2" charset="0"/>
              </a:rPr>
              <a:t>2.3x more likely to have trouble getting out of a chair </a:t>
            </a:r>
          </a:p>
          <a:p>
            <a:pPr marL="342900" indent="-342900">
              <a:buFont typeface="Arial" panose="020B0604020202020204" pitchFamily="34" charset="0"/>
              <a:buChar char="•"/>
            </a:pPr>
            <a:r>
              <a:rPr lang="en-US" sz="2400" dirty="0">
                <a:latin typeface="Avenir Book" panose="02000503020000020003" pitchFamily="2" charset="0"/>
              </a:rPr>
              <a:t>2x more likely to have reduced both household and recreational activity</a:t>
            </a:r>
          </a:p>
          <a:p>
            <a:endParaRPr lang="en-US" sz="1600" dirty="0">
              <a:latin typeface="Avenir Book" panose="02000503020000020003" pitchFamily="2" charset="0"/>
            </a:endParaRPr>
          </a:p>
          <a:p>
            <a:r>
              <a:rPr lang="en-US" sz="2400" dirty="0">
                <a:latin typeface="Avenir Book" panose="02000503020000020003" pitchFamily="2" charset="0"/>
              </a:rPr>
              <a:t>Many community activities, clubs etc. are more poorly attended now and less </a:t>
            </a:r>
          </a:p>
          <a:p>
            <a:r>
              <a:rPr lang="en-US" sz="2400" dirty="0">
                <a:latin typeface="Avenir Book" panose="02000503020000020003" pitchFamily="2" charset="0"/>
              </a:rPr>
              <a:t>older volunteers</a:t>
            </a:r>
          </a:p>
          <a:p>
            <a:endParaRPr lang="en-US" sz="2400" dirty="0">
              <a:latin typeface="Avenir Book" panose="02000503020000020003" pitchFamily="2" charset="0"/>
            </a:endParaRPr>
          </a:p>
          <a:p>
            <a:endParaRPr lang="en-US" sz="1600" dirty="0">
              <a:latin typeface="Avenir Book" panose="02000503020000020003" pitchFamily="2" charset="0"/>
            </a:endParaRPr>
          </a:p>
          <a:p>
            <a:r>
              <a:rPr lang="en-US" sz="2400" dirty="0">
                <a:solidFill>
                  <a:schemeClr val="accent2">
                    <a:lumMod val="75000"/>
                  </a:schemeClr>
                </a:solidFill>
                <a:latin typeface="Avenir Book" panose="02000503020000020003" pitchFamily="2" charset="0"/>
              </a:rPr>
              <a:t>Did you notice a change in your older participants after restrictions eased? </a:t>
            </a:r>
          </a:p>
          <a:p>
            <a:endParaRPr lang="en-US" sz="2400" dirty="0">
              <a:latin typeface="Avenir Book" panose="02000503020000020003" pitchFamily="2" charset="0"/>
            </a:endParaRPr>
          </a:p>
        </p:txBody>
      </p:sp>
    </p:spTree>
    <p:extLst>
      <p:ext uri="{BB962C8B-B14F-4D97-AF65-F5344CB8AC3E}">
        <p14:creationId xmlns:p14="http://schemas.microsoft.com/office/powerpoint/2010/main" val="161210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B290F4-F772-078B-56E6-CDB9B2F9CBCE}"/>
              </a:ext>
            </a:extLst>
          </p:cNvPr>
          <p:cNvSpPr>
            <a:spLocks noGrp="1"/>
          </p:cNvSpPr>
          <p:nvPr>
            <p:ph type="title"/>
          </p:nvPr>
        </p:nvSpPr>
        <p:spPr>
          <a:xfrm>
            <a:off x="6289158" y="803325"/>
            <a:ext cx="5259707" cy="1325563"/>
          </a:xfrm>
        </p:spPr>
        <p:txBody>
          <a:bodyPr>
            <a:normAutofit fontScale="90000"/>
          </a:bodyPr>
          <a:lstStyle/>
          <a:p>
            <a:r>
              <a:rPr lang="en-US" dirty="0">
                <a:latin typeface="Avenir Book" panose="02000503020000020003" pitchFamily="2" charset="0"/>
              </a:rPr>
              <a:t>We all need to deliver the right messages</a:t>
            </a:r>
            <a:endParaRPr lang="en-US" dirty="0"/>
          </a:p>
        </p:txBody>
      </p:sp>
      <p:sp>
        <p:nvSpPr>
          <p:cNvPr id="9" name="Freeform: Shape 8">
            <a:extLst>
              <a:ext uri="{FF2B5EF4-FFF2-40B4-BE49-F238E27FC236}">
                <a16:creationId xmlns="" xmlns:a16="http://schemas.microsoft.com/office/drawing/2014/main" id="{357DD0D3-F869-46D0-944C-6EC60E19E3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 xmlns:a16="http://schemas.microsoft.com/office/drawing/2014/main" id="{48602A39-3CD0-2D46-A7BD-37948D782F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 xmlns:a16="http://schemas.microsoft.com/office/drawing/2014/main" id="{23DF4446-BEDE-84D2-B212-AEE54D9FD2E1}"/>
              </a:ext>
            </a:extLst>
          </p:cNvPr>
          <p:cNvSpPr txBox="1"/>
          <p:nvPr/>
        </p:nvSpPr>
        <p:spPr>
          <a:xfrm>
            <a:off x="5863722" y="5100568"/>
            <a:ext cx="6096000" cy="1384995"/>
          </a:xfrm>
          <a:prstGeom prst="rect">
            <a:avLst/>
          </a:prstGeom>
          <a:noFill/>
        </p:spPr>
        <p:txBody>
          <a:bodyPr wrap="square">
            <a:spAutoFit/>
          </a:bodyPr>
          <a:lstStyle/>
          <a:p>
            <a:pPr lvl="1"/>
            <a:r>
              <a:rPr lang="en-US" sz="2800" dirty="0">
                <a:solidFill>
                  <a:srgbClr val="FFFF00"/>
                </a:solidFill>
                <a:latin typeface="Avenir Book" panose="02000503020000020003" pitchFamily="2" charset="0"/>
              </a:rPr>
              <a:t>What is strength/balance? </a:t>
            </a:r>
          </a:p>
          <a:p>
            <a:pPr lvl="1"/>
            <a:r>
              <a:rPr lang="en-US" sz="2800" dirty="0">
                <a:solidFill>
                  <a:srgbClr val="FFFF00"/>
                </a:solidFill>
                <a:latin typeface="Avenir Book" panose="02000503020000020003" pitchFamily="2" charset="0"/>
              </a:rPr>
              <a:t>What isn’t! </a:t>
            </a:r>
          </a:p>
          <a:p>
            <a:pPr lvl="1"/>
            <a:r>
              <a:rPr lang="en-US" sz="2800" dirty="0">
                <a:solidFill>
                  <a:srgbClr val="FFFF00"/>
                </a:solidFill>
                <a:latin typeface="Avenir Book" panose="02000503020000020003" pitchFamily="2" charset="0"/>
              </a:rPr>
              <a:t>What are the guidelines? </a:t>
            </a:r>
          </a:p>
        </p:txBody>
      </p:sp>
    </p:spTree>
    <p:extLst>
      <p:ext uri="{BB962C8B-B14F-4D97-AF65-F5344CB8AC3E}">
        <p14:creationId xmlns:p14="http://schemas.microsoft.com/office/powerpoint/2010/main" val="312401531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84C322-9FE4-EC48-AB72-D5F2A98EA275}"/>
              </a:ext>
            </a:extLst>
          </p:cNvPr>
          <p:cNvSpPr>
            <a:spLocks noGrp="1"/>
          </p:cNvSpPr>
          <p:nvPr>
            <p:ph type="title"/>
          </p:nvPr>
        </p:nvSpPr>
        <p:spPr>
          <a:xfrm>
            <a:off x="232228" y="737015"/>
            <a:ext cx="5967687" cy="994172"/>
          </a:xfrm>
        </p:spPr>
        <p:txBody>
          <a:bodyPr>
            <a:noAutofit/>
          </a:bodyPr>
          <a:lstStyle/>
          <a:p>
            <a:r>
              <a:rPr lang="en-US" dirty="0">
                <a:solidFill>
                  <a:schemeClr val="tx1">
                    <a:lumMod val="85000"/>
                    <a:lumOff val="15000"/>
                  </a:schemeClr>
                </a:solidFill>
              </a:rPr>
              <a:t>Not all physical activity improve strength &amp; balance?</a:t>
            </a:r>
          </a:p>
        </p:txBody>
      </p:sp>
      <p:sp>
        <p:nvSpPr>
          <p:cNvPr id="3" name="Content Placeholder 2">
            <a:extLst>
              <a:ext uri="{FF2B5EF4-FFF2-40B4-BE49-F238E27FC236}">
                <a16:creationId xmlns="" xmlns:a16="http://schemas.microsoft.com/office/drawing/2014/main" id="{ABC69BC5-EDD7-A04B-8BEC-5EAC7AB34A8C}"/>
              </a:ext>
            </a:extLst>
          </p:cNvPr>
          <p:cNvSpPr>
            <a:spLocks noGrp="1"/>
          </p:cNvSpPr>
          <p:nvPr>
            <p:ph idx="1"/>
          </p:nvPr>
        </p:nvSpPr>
        <p:spPr>
          <a:xfrm>
            <a:off x="266958" y="2708515"/>
            <a:ext cx="5078145" cy="2555279"/>
          </a:xfrm>
        </p:spPr>
        <p:txBody>
          <a:bodyPr>
            <a:normAutofit/>
          </a:bodyPr>
          <a:lstStyle/>
          <a:p>
            <a:r>
              <a:rPr lang="en-US" sz="1950" dirty="0">
                <a:latin typeface="Avenir Book" panose="02000503020000020003" pitchFamily="2" charset="0"/>
                <a:cs typeface="Corbel"/>
              </a:rPr>
              <a:t>N</a:t>
            </a:r>
            <a:r>
              <a:rPr lang="en-US" sz="1950" u="sng" dirty="0">
                <a:latin typeface="Avenir Book" panose="02000503020000020003" pitchFamily="2" charset="0"/>
                <a:cs typeface="Corbel"/>
              </a:rPr>
              <a:t>ot</a:t>
            </a:r>
            <a:r>
              <a:rPr lang="en-US" sz="1950" dirty="0">
                <a:latin typeface="Avenir Book" panose="02000503020000020003" pitchFamily="2" charset="0"/>
                <a:cs typeface="Corbel"/>
              </a:rPr>
              <a:t> all physical activity impacts on the right components of fitness</a:t>
            </a:r>
          </a:p>
          <a:p>
            <a:r>
              <a:rPr lang="en-US" sz="1950" dirty="0">
                <a:latin typeface="Avenir Book" panose="02000503020000020003" pitchFamily="2" charset="0"/>
                <a:cs typeface="Corbel"/>
              </a:rPr>
              <a:t>Many work on strength and balance </a:t>
            </a:r>
          </a:p>
          <a:p>
            <a:r>
              <a:rPr lang="en-US" sz="1950" dirty="0">
                <a:latin typeface="Avenir Book" panose="02000503020000020003" pitchFamily="2" charset="0"/>
                <a:cs typeface="Corbel"/>
              </a:rPr>
              <a:t>Not all have evidence of effect</a:t>
            </a:r>
          </a:p>
        </p:txBody>
      </p:sp>
      <p:pic>
        <p:nvPicPr>
          <p:cNvPr id="7" name="Picture 6">
            <a:extLst>
              <a:ext uri="{FF2B5EF4-FFF2-40B4-BE49-F238E27FC236}">
                <a16:creationId xmlns="" xmlns:a16="http://schemas.microsoft.com/office/drawing/2014/main" id="{F32E5083-D3D9-9E4E-A245-86A0337F24AF}"/>
              </a:ext>
            </a:extLst>
          </p:cNvPr>
          <p:cNvPicPr>
            <a:picLocks noChangeAspect="1"/>
          </p:cNvPicPr>
          <p:nvPr/>
        </p:nvPicPr>
        <p:blipFill>
          <a:blip r:embed="rId2"/>
          <a:stretch>
            <a:fillRect/>
          </a:stretch>
        </p:blipFill>
        <p:spPr>
          <a:xfrm>
            <a:off x="6199915" y="120166"/>
            <a:ext cx="5725127" cy="6617668"/>
          </a:xfrm>
          <a:prstGeom prst="rect">
            <a:avLst/>
          </a:prstGeom>
        </p:spPr>
      </p:pic>
      <p:sp>
        <p:nvSpPr>
          <p:cNvPr id="9" name="Rectangle 8">
            <a:extLst>
              <a:ext uri="{FF2B5EF4-FFF2-40B4-BE49-F238E27FC236}">
                <a16:creationId xmlns="" xmlns:a16="http://schemas.microsoft.com/office/drawing/2014/main" id="{B223694B-F2A8-EE4A-B4DC-2C3A8A58CB9C}"/>
              </a:ext>
            </a:extLst>
          </p:cNvPr>
          <p:cNvSpPr/>
          <p:nvPr/>
        </p:nvSpPr>
        <p:spPr>
          <a:xfrm>
            <a:off x="0" y="6241123"/>
            <a:ext cx="5725127" cy="584775"/>
          </a:xfrm>
          <a:prstGeom prst="rect">
            <a:avLst/>
          </a:prstGeom>
          <a:noFill/>
        </p:spPr>
        <p:txBody>
          <a:bodyPr wrap="square" rtlCol="0">
            <a:spAutoFit/>
          </a:bodyPr>
          <a:lstStyle/>
          <a:p>
            <a:r>
              <a:rPr lang="en-US" sz="1600" i="1" dirty="0">
                <a:latin typeface="Avenir Book" panose="02000503020000020003" pitchFamily="2" charset="0"/>
                <a:ea typeface="MS PGothic" panose="020B0600070205080204" pitchFamily="34" charset="-128"/>
              </a:rPr>
              <a:t>UK Chief Medical Officers' Physical Activity Guidelines 2019; Foster et al, JFSF, 2019; Skelton &amp; </a:t>
            </a:r>
            <a:r>
              <a:rPr lang="en-US" sz="1600" i="1" dirty="0" err="1">
                <a:latin typeface="Avenir Book" panose="02000503020000020003" pitchFamily="2" charset="0"/>
                <a:ea typeface="MS PGothic" panose="020B0600070205080204" pitchFamily="34" charset="-128"/>
              </a:rPr>
              <a:t>Mavroeidi</a:t>
            </a:r>
            <a:r>
              <a:rPr lang="en-US" sz="1600" i="1" dirty="0">
                <a:latin typeface="Avenir Book" panose="02000503020000020003" pitchFamily="2" charset="0"/>
                <a:ea typeface="MS PGothic" panose="020B0600070205080204" pitchFamily="34" charset="-128"/>
              </a:rPr>
              <a:t>, JFSF 2019 </a:t>
            </a:r>
          </a:p>
        </p:txBody>
      </p:sp>
    </p:spTree>
    <p:extLst>
      <p:ext uri="{BB962C8B-B14F-4D97-AF65-F5344CB8AC3E}">
        <p14:creationId xmlns:p14="http://schemas.microsoft.com/office/powerpoint/2010/main" val="184829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66475-1A16-F952-A558-6966246F18DE}"/>
              </a:ext>
            </a:extLst>
          </p:cNvPr>
          <p:cNvSpPr>
            <a:spLocks noGrp="1"/>
          </p:cNvSpPr>
          <p:nvPr>
            <p:ph type="title"/>
          </p:nvPr>
        </p:nvSpPr>
        <p:spPr>
          <a:xfrm>
            <a:off x="286657" y="-104258"/>
            <a:ext cx="10515600" cy="1325563"/>
          </a:xfrm>
        </p:spPr>
        <p:txBody>
          <a:bodyPr>
            <a:normAutofit/>
          </a:bodyPr>
          <a:lstStyle/>
          <a:p>
            <a:r>
              <a:rPr lang="en-US" dirty="0"/>
              <a:t>What are strengthening activities?</a:t>
            </a:r>
          </a:p>
        </p:txBody>
      </p:sp>
      <p:sp>
        <p:nvSpPr>
          <p:cNvPr id="3" name="Content Placeholder 2">
            <a:extLst>
              <a:ext uri="{FF2B5EF4-FFF2-40B4-BE49-F238E27FC236}">
                <a16:creationId xmlns="" xmlns:a16="http://schemas.microsoft.com/office/drawing/2014/main" id="{B49E9775-34E1-44A2-E514-258A76C203E1}"/>
              </a:ext>
            </a:extLst>
          </p:cNvPr>
          <p:cNvSpPr>
            <a:spLocks noGrp="1"/>
          </p:cNvSpPr>
          <p:nvPr>
            <p:ph idx="1"/>
          </p:nvPr>
        </p:nvSpPr>
        <p:spPr>
          <a:xfrm>
            <a:off x="286656" y="1690688"/>
            <a:ext cx="5490029" cy="4351338"/>
          </a:xfrm>
        </p:spPr>
        <p:txBody>
          <a:bodyPr>
            <a:normAutofit/>
          </a:bodyPr>
          <a:lstStyle/>
          <a:p>
            <a:r>
              <a:rPr lang="en-US" dirty="0">
                <a:solidFill>
                  <a:srgbClr val="0070C0"/>
                </a:solidFill>
                <a:latin typeface="Avenir Book" panose="02000503020000020003" pitchFamily="2" charset="0"/>
              </a:rPr>
              <a:t>A lot of people just go for a walk and don’t do anything else </a:t>
            </a:r>
          </a:p>
          <a:p>
            <a:pPr lvl="1"/>
            <a:r>
              <a:rPr lang="en-US" dirty="0">
                <a:latin typeface="Avenir Book" panose="02000503020000020003" pitchFamily="2" charset="0"/>
              </a:rPr>
              <a:t>walking, yoga and </a:t>
            </a:r>
            <a:r>
              <a:rPr lang="en-US" dirty="0" err="1">
                <a:latin typeface="Avenir Book" panose="02000503020000020003" pitchFamily="2" charset="0"/>
              </a:rPr>
              <a:t>pilates</a:t>
            </a:r>
            <a:r>
              <a:rPr lang="en-US" dirty="0">
                <a:latin typeface="Avenir Book" panose="02000503020000020003" pitchFamily="2" charset="0"/>
              </a:rPr>
              <a:t> most commonly quoted for strengthening activities</a:t>
            </a:r>
          </a:p>
          <a:p>
            <a:r>
              <a:rPr lang="en-US" dirty="0">
                <a:latin typeface="Avenir Book" panose="02000503020000020003" pitchFamily="2" charset="0"/>
              </a:rPr>
              <a:t>Messaging and Communication should be based on evidence</a:t>
            </a:r>
          </a:p>
          <a:p>
            <a:pPr lvl="1"/>
            <a:r>
              <a:rPr lang="en-US" dirty="0">
                <a:latin typeface="Avenir Book" panose="02000503020000020003" pitchFamily="2" charset="0"/>
              </a:rPr>
              <a:t>Physical Activity Messaging Framework (PAMF) and Checklist (PAMC)</a:t>
            </a:r>
          </a:p>
          <a:p>
            <a:endParaRPr lang="en-US" sz="2000" i="1" dirty="0">
              <a:latin typeface="Avenir Book" panose="02000503020000020003" pitchFamily="2" charset="0"/>
            </a:endParaRPr>
          </a:p>
          <a:p>
            <a:endParaRPr lang="en-US" dirty="0">
              <a:latin typeface="Avenir Book" panose="02000503020000020003" pitchFamily="2" charset="0"/>
            </a:endParaRPr>
          </a:p>
        </p:txBody>
      </p:sp>
      <p:sp>
        <p:nvSpPr>
          <p:cNvPr id="5" name="TextBox 4">
            <a:extLst>
              <a:ext uri="{FF2B5EF4-FFF2-40B4-BE49-F238E27FC236}">
                <a16:creationId xmlns="" xmlns:a16="http://schemas.microsoft.com/office/drawing/2014/main" id="{01C1953D-A650-7F6F-FD9F-8184123B7AAF}"/>
              </a:ext>
            </a:extLst>
          </p:cNvPr>
          <p:cNvSpPr txBox="1"/>
          <p:nvPr/>
        </p:nvSpPr>
        <p:spPr>
          <a:xfrm>
            <a:off x="522514" y="6308209"/>
            <a:ext cx="6096000" cy="369332"/>
          </a:xfrm>
          <a:prstGeom prst="rect">
            <a:avLst/>
          </a:prstGeom>
          <a:noFill/>
        </p:spPr>
        <p:txBody>
          <a:bodyPr wrap="square">
            <a:spAutoFit/>
          </a:bodyPr>
          <a:lstStyle/>
          <a:p>
            <a:r>
              <a:rPr lang="en-US" sz="1800" i="1" dirty="0" err="1"/>
              <a:t>Gluchowski</a:t>
            </a:r>
            <a:r>
              <a:rPr lang="en-US" sz="1800" i="1" dirty="0"/>
              <a:t> et al. IJERPH 2022; Williamson C et al. IJBNPA 2021</a:t>
            </a:r>
            <a:endParaRPr lang="en-US" dirty="0"/>
          </a:p>
        </p:txBody>
      </p:sp>
      <p:pic>
        <p:nvPicPr>
          <p:cNvPr id="6" name="Picture 2">
            <a:extLst>
              <a:ext uri="{FF2B5EF4-FFF2-40B4-BE49-F238E27FC236}">
                <a16:creationId xmlns="" xmlns:a16="http://schemas.microsoft.com/office/drawing/2014/main" id="{8B1FF6EE-73E8-28D5-AEE2-B5143B5FF50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01197" y="1118252"/>
            <a:ext cx="6154719" cy="492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26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9FA9B19-1EED-4052-8D5B-ED8035265E87}"/>
              </a:ext>
            </a:extLst>
          </p:cNvPr>
          <p:cNvSpPr>
            <a:spLocks noGrp="1"/>
          </p:cNvSpPr>
          <p:nvPr>
            <p:ph idx="1"/>
          </p:nvPr>
        </p:nvSpPr>
        <p:spPr>
          <a:xfrm>
            <a:off x="435429" y="1770743"/>
            <a:ext cx="7606260" cy="4271866"/>
          </a:xfrm>
        </p:spPr>
        <p:txBody>
          <a:bodyPr>
            <a:normAutofit/>
          </a:bodyPr>
          <a:lstStyle/>
          <a:p>
            <a:pPr>
              <a:lnSpc>
                <a:spcPct val="100000"/>
              </a:lnSpc>
            </a:pPr>
            <a:r>
              <a:rPr lang="en-GB" sz="2000" b="1" dirty="0">
                <a:latin typeface="Avenir Book" panose="02000503020000020003" pitchFamily="2" charset="0"/>
              </a:rPr>
              <a:t>SPECIFICITY</a:t>
            </a:r>
            <a:r>
              <a:rPr lang="en-GB" sz="2000" dirty="0">
                <a:latin typeface="Avenir Book" panose="02000503020000020003" pitchFamily="2" charset="0"/>
              </a:rPr>
              <a:t>: responses to exercise training are specific to the stimulus induced by the exercise task</a:t>
            </a:r>
            <a:endParaRPr lang="en-GB" sz="1200" dirty="0">
              <a:latin typeface="Avenir Book" panose="02000503020000020003" pitchFamily="2" charset="0"/>
            </a:endParaRPr>
          </a:p>
          <a:p>
            <a:pPr>
              <a:lnSpc>
                <a:spcPct val="100000"/>
              </a:lnSpc>
            </a:pPr>
            <a:r>
              <a:rPr lang="en-GB" sz="2000" b="1" dirty="0">
                <a:latin typeface="Avenir Book" panose="02000503020000020003" pitchFamily="2" charset="0"/>
              </a:rPr>
              <a:t>OVERLOAD</a:t>
            </a:r>
            <a:r>
              <a:rPr lang="en-GB" sz="2000" dirty="0">
                <a:latin typeface="Avenir Book" panose="02000503020000020003" pitchFamily="2" charset="0"/>
              </a:rPr>
              <a:t>: A greater than habitual stress or load on the body is needed to induce adaptation</a:t>
            </a:r>
            <a:endParaRPr lang="en-GB" sz="1200" dirty="0">
              <a:latin typeface="Avenir Book" panose="02000503020000020003" pitchFamily="2" charset="0"/>
            </a:endParaRPr>
          </a:p>
          <a:p>
            <a:pPr>
              <a:lnSpc>
                <a:spcPct val="100000"/>
              </a:lnSpc>
            </a:pPr>
            <a:r>
              <a:rPr lang="en-GB" sz="2000" b="1" dirty="0">
                <a:latin typeface="Avenir Book" panose="02000503020000020003" pitchFamily="2" charset="0"/>
              </a:rPr>
              <a:t>PROGRESSION</a:t>
            </a:r>
            <a:r>
              <a:rPr lang="en-GB" sz="2000" dirty="0">
                <a:latin typeface="Avenir Book" panose="02000503020000020003" pitchFamily="2" charset="0"/>
              </a:rPr>
              <a:t>: A gradual and systematic increase in stress placed on the body is necessary to induce continual training adaptation over a period of time</a:t>
            </a:r>
          </a:p>
          <a:p>
            <a:pPr>
              <a:lnSpc>
                <a:spcPct val="100000"/>
              </a:lnSpc>
            </a:pPr>
            <a:endParaRPr lang="en-GB" sz="2000" dirty="0">
              <a:latin typeface="Avenir Book" panose="02000503020000020003" pitchFamily="2" charset="0"/>
            </a:endParaRPr>
          </a:p>
          <a:p>
            <a:pPr>
              <a:lnSpc>
                <a:spcPct val="100000"/>
              </a:lnSpc>
            </a:pPr>
            <a:r>
              <a:rPr lang="en-GB" sz="2000" dirty="0">
                <a:latin typeface="Avenir Book" panose="02000503020000020003" pitchFamily="2" charset="0"/>
              </a:rPr>
              <a:t>You need to feel the muscles warm, tense, even shaky to know you are having a training response on those muscles</a:t>
            </a:r>
          </a:p>
          <a:p>
            <a:pPr>
              <a:lnSpc>
                <a:spcPct val="100000"/>
              </a:lnSpc>
            </a:pPr>
            <a:r>
              <a:rPr lang="en-GB" sz="2000" dirty="0">
                <a:latin typeface="Avenir Book" panose="02000503020000020003" pitchFamily="2" charset="0"/>
              </a:rPr>
              <a:t>10 reps won’t do it!</a:t>
            </a:r>
          </a:p>
        </p:txBody>
      </p:sp>
      <p:pic>
        <p:nvPicPr>
          <p:cNvPr id="7" name="Picture 6">
            <a:extLst>
              <a:ext uri="{FF2B5EF4-FFF2-40B4-BE49-F238E27FC236}">
                <a16:creationId xmlns="" xmlns:a16="http://schemas.microsoft.com/office/drawing/2014/main" id="{1E1097EB-9E65-E512-A733-50CFB3406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4235" y="2062997"/>
            <a:ext cx="3117674" cy="4493549"/>
          </a:xfrm>
          <a:prstGeom prst="rect">
            <a:avLst/>
          </a:prstGeom>
        </p:spPr>
      </p:pic>
      <p:sp>
        <p:nvSpPr>
          <p:cNvPr id="8" name="TextBox 7">
            <a:extLst>
              <a:ext uri="{FF2B5EF4-FFF2-40B4-BE49-F238E27FC236}">
                <a16:creationId xmlns="" xmlns:a16="http://schemas.microsoft.com/office/drawing/2014/main" id="{0218C2AB-1DB9-271C-7E95-CEFFEDCEEEA9}"/>
              </a:ext>
            </a:extLst>
          </p:cNvPr>
          <p:cNvSpPr txBox="1"/>
          <p:nvPr/>
        </p:nvSpPr>
        <p:spPr>
          <a:xfrm>
            <a:off x="4194629" y="6149363"/>
            <a:ext cx="4243333" cy="369332"/>
          </a:xfrm>
          <a:prstGeom prst="rect">
            <a:avLst/>
          </a:prstGeom>
          <a:solidFill>
            <a:schemeClr val="accent2"/>
          </a:solidFill>
        </p:spPr>
        <p:txBody>
          <a:bodyPr wrap="square" rtlCol="0">
            <a:spAutoFit/>
          </a:bodyPr>
          <a:lstStyle/>
          <a:p>
            <a:pPr algn="ctr"/>
            <a:r>
              <a:rPr lang="en-US" b="1" dirty="0">
                <a:solidFill>
                  <a:schemeClr val="bg1"/>
                </a:solidFill>
              </a:rPr>
              <a:t>EFFECTS STOP WHEN DISCONTINUE</a:t>
            </a:r>
          </a:p>
        </p:txBody>
      </p:sp>
      <p:sp>
        <p:nvSpPr>
          <p:cNvPr id="4" name="TextBox 3">
            <a:extLst>
              <a:ext uri="{FF2B5EF4-FFF2-40B4-BE49-F238E27FC236}">
                <a16:creationId xmlns="" xmlns:a16="http://schemas.microsoft.com/office/drawing/2014/main" id="{C78F5BD0-FC42-8632-21C5-23851BA25586}"/>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5" name="Picture 4">
            <a:extLst>
              <a:ext uri="{FF2B5EF4-FFF2-40B4-BE49-F238E27FC236}">
                <a16:creationId xmlns="" xmlns:a16="http://schemas.microsoft.com/office/drawing/2014/main" id="{ED024342-079D-1937-C0CE-F18C168BB345}"/>
              </a:ext>
            </a:extLst>
          </p:cNvPr>
          <p:cNvPicPr>
            <a:picLocks noChangeAspect="1"/>
          </p:cNvPicPr>
          <p:nvPr/>
        </p:nvPicPr>
        <p:blipFill>
          <a:blip r:embed="rId4"/>
          <a:stretch>
            <a:fillRect/>
          </a:stretch>
        </p:blipFill>
        <p:spPr>
          <a:xfrm>
            <a:off x="294253" y="983745"/>
            <a:ext cx="3092127" cy="338554"/>
          </a:xfrm>
          <a:prstGeom prst="rect">
            <a:avLst/>
          </a:prstGeom>
        </p:spPr>
      </p:pic>
      <p:sp>
        <p:nvSpPr>
          <p:cNvPr id="6" name="Title 1">
            <a:extLst>
              <a:ext uri="{FF2B5EF4-FFF2-40B4-BE49-F238E27FC236}">
                <a16:creationId xmlns="" xmlns:a16="http://schemas.microsoft.com/office/drawing/2014/main" id="{8EDC240E-D8B1-7C3E-338E-2B7112290F4B}"/>
              </a:ext>
            </a:extLst>
          </p:cNvPr>
          <p:cNvSpPr txBox="1">
            <a:spLocks/>
          </p:cNvSpPr>
          <p:nvPr/>
        </p:nvSpPr>
        <p:spPr>
          <a:xfrm>
            <a:off x="240092" y="182335"/>
            <a:ext cx="11319933" cy="1296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‘strengthening’ activity?</a:t>
            </a:r>
          </a:p>
        </p:txBody>
      </p:sp>
      <p:pic>
        <p:nvPicPr>
          <p:cNvPr id="9" name="Picture 8">
            <a:extLst>
              <a:ext uri="{FF2B5EF4-FFF2-40B4-BE49-F238E27FC236}">
                <a16:creationId xmlns="" xmlns:a16="http://schemas.microsoft.com/office/drawing/2014/main" id="{212614C6-46FC-CF59-AD82-DB762029B611}"/>
              </a:ext>
            </a:extLst>
          </p:cNvPr>
          <p:cNvPicPr>
            <a:picLocks noChangeAspect="1"/>
          </p:cNvPicPr>
          <p:nvPr/>
        </p:nvPicPr>
        <p:blipFill>
          <a:blip r:embed="rId5"/>
          <a:stretch>
            <a:fillRect/>
          </a:stretch>
        </p:blipFill>
        <p:spPr>
          <a:xfrm>
            <a:off x="10091643" y="153899"/>
            <a:ext cx="1860265" cy="1901604"/>
          </a:xfrm>
          <a:prstGeom prst="rect">
            <a:avLst/>
          </a:prstGeom>
        </p:spPr>
      </p:pic>
    </p:spTree>
    <p:extLst>
      <p:ext uri="{BB962C8B-B14F-4D97-AF65-F5344CB8AC3E}">
        <p14:creationId xmlns:p14="http://schemas.microsoft.com/office/powerpoint/2010/main" val="517449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787F7D-C360-3A30-2321-D574B7A9269E}"/>
              </a:ext>
            </a:extLst>
          </p:cNvPr>
          <p:cNvSpPr>
            <a:spLocks noGrp="1"/>
          </p:cNvSpPr>
          <p:nvPr>
            <p:ph type="title"/>
          </p:nvPr>
        </p:nvSpPr>
        <p:spPr>
          <a:xfrm>
            <a:off x="484909" y="325370"/>
            <a:ext cx="4987635" cy="844368"/>
          </a:xfrm>
        </p:spPr>
        <p:txBody>
          <a:bodyPr vert="horz" lIns="91440" tIns="45720" rIns="91440" bIns="45720" rtlCol="0" anchor="b">
            <a:normAutofit/>
          </a:bodyPr>
          <a:lstStyle/>
          <a:p>
            <a:r>
              <a:rPr lang="en-US" sz="4800" dirty="0"/>
              <a:t>What I will cover:</a:t>
            </a:r>
          </a:p>
        </p:txBody>
      </p:sp>
      <p:sp>
        <p:nvSpPr>
          <p:cNvPr id="5" name="Content Placeholder 2">
            <a:extLst>
              <a:ext uri="{FF2B5EF4-FFF2-40B4-BE49-F238E27FC236}">
                <a16:creationId xmlns="" xmlns:a16="http://schemas.microsoft.com/office/drawing/2014/main" id="{96E396C5-9824-AD17-69EE-E7CAE0E73579}"/>
              </a:ext>
            </a:extLst>
          </p:cNvPr>
          <p:cNvSpPr>
            <a:spLocks noGrp="1"/>
          </p:cNvSpPr>
          <p:nvPr>
            <p:ph idx="1"/>
          </p:nvPr>
        </p:nvSpPr>
        <p:spPr>
          <a:xfrm>
            <a:off x="222820" y="1603985"/>
            <a:ext cx="5873179" cy="4832332"/>
          </a:xfrm>
        </p:spPr>
        <p:txBody>
          <a:bodyPr vert="horz" lIns="91440" tIns="45720" rIns="91440" bIns="45720" rtlCol="0">
            <a:normAutofit lnSpcReduction="10000"/>
          </a:bodyPr>
          <a:lstStyle/>
          <a:p>
            <a:pPr>
              <a:lnSpc>
                <a:spcPct val="110000"/>
              </a:lnSpc>
            </a:pPr>
            <a:r>
              <a:rPr lang="en-US" sz="2400" dirty="0">
                <a:latin typeface="Avenir Book" panose="02000503020000020003" pitchFamily="2" charset="0"/>
              </a:rPr>
              <a:t>Falls and frailty</a:t>
            </a:r>
          </a:p>
          <a:p>
            <a:pPr>
              <a:lnSpc>
                <a:spcPct val="110000"/>
              </a:lnSpc>
            </a:pPr>
            <a:r>
              <a:rPr lang="en-US" sz="2400" dirty="0">
                <a:latin typeface="Avenir Book" panose="02000503020000020003" pitchFamily="2" charset="0"/>
              </a:rPr>
              <a:t>Risk factors for falls and frailty</a:t>
            </a:r>
          </a:p>
          <a:p>
            <a:pPr>
              <a:lnSpc>
                <a:spcPct val="110000"/>
              </a:lnSpc>
            </a:pPr>
            <a:r>
              <a:rPr lang="en-US" sz="2400" dirty="0">
                <a:latin typeface="Avenir Book" panose="02000503020000020003" pitchFamily="2" charset="0"/>
              </a:rPr>
              <a:t>Effect of Covid-19 social restrictions</a:t>
            </a:r>
          </a:p>
          <a:p>
            <a:pPr>
              <a:lnSpc>
                <a:spcPct val="110000"/>
              </a:lnSpc>
            </a:pPr>
            <a:r>
              <a:rPr lang="en-US" sz="2400" dirty="0">
                <a:latin typeface="Avenir Book" panose="02000503020000020003" pitchFamily="2" charset="0"/>
              </a:rPr>
              <a:t>Preventing frailty or that first injurious fall</a:t>
            </a:r>
          </a:p>
          <a:p>
            <a:pPr>
              <a:lnSpc>
                <a:spcPct val="110000"/>
              </a:lnSpc>
            </a:pPr>
            <a:r>
              <a:rPr lang="en-US" sz="2400" dirty="0">
                <a:latin typeface="Avenir Book" panose="02000503020000020003" pitchFamily="2" charset="0"/>
              </a:rPr>
              <a:t>Right programme, right person, right time - difference between a strength and balance programme and effective falls prevention</a:t>
            </a:r>
          </a:p>
          <a:p>
            <a:pPr>
              <a:lnSpc>
                <a:spcPct val="110000"/>
              </a:lnSpc>
            </a:pPr>
            <a:r>
              <a:rPr lang="en-US" sz="2400" dirty="0">
                <a:latin typeface="Avenir Book" panose="02000503020000020003" pitchFamily="2" charset="0"/>
              </a:rPr>
              <a:t>Delivering the right messages and knowing scope of practice</a:t>
            </a:r>
          </a:p>
        </p:txBody>
      </p:sp>
      <p:pic>
        <p:nvPicPr>
          <p:cNvPr id="4" name="Picture 2" descr="Elderly woman uses a walking frame in old age home - Stock Image -  M340/0194 - Science Photo Library">
            <a:extLst>
              <a:ext uri="{FF2B5EF4-FFF2-40B4-BE49-F238E27FC236}">
                <a16:creationId xmlns="" xmlns:a16="http://schemas.microsoft.com/office/drawing/2014/main" id="{BF59BC9A-2751-920C-443D-939B107096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6D0F74D-FB8E-6080-F53C-AE7501A9997A}"/>
              </a:ext>
            </a:extLst>
          </p:cNvPr>
          <p:cNvSpPr txBox="1"/>
          <p:nvPr/>
        </p:nvSpPr>
        <p:spPr>
          <a:xfrm>
            <a:off x="53341" y="6436316"/>
            <a:ext cx="2643883" cy="338554"/>
          </a:xfrm>
          <a:prstGeom prst="rect">
            <a:avLst/>
          </a:prstGeom>
          <a:noFill/>
        </p:spPr>
        <p:txBody>
          <a:bodyPr wrap="square" rtlCol="0">
            <a:spAutoFit/>
          </a:bodyPr>
          <a:lstStyle/>
          <a:p>
            <a:r>
              <a:rPr lang="en-US" sz="1600" dirty="0">
                <a:solidFill>
                  <a:schemeClr val="bg1">
                    <a:lumMod val="65000"/>
                  </a:schemeClr>
                </a:solidFill>
              </a:rPr>
              <a:t>@</a:t>
            </a:r>
            <a:r>
              <a:rPr lang="en-US" sz="1600" dirty="0" err="1">
                <a:solidFill>
                  <a:schemeClr val="bg1">
                    <a:lumMod val="65000"/>
                  </a:schemeClr>
                </a:solidFill>
              </a:rPr>
              <a:t>GCUReach</a:t>
            </a:r>
            <a:r>
              <a:rPr lang="en-US" sz="1600" dirty="0">
                <a:solidFill>
                  <a:schemeClr val="bg1">
                    <a:lumMod val="65000"/>
                  </a:schemeClr>
                </a:solidFill>
              </a:rPr>
              <a:t> @</a:t>
            </a:r>
            <a:r>
              <a:rPr lang="en-US" sz="1600" dirty="0" err="1">
                <a:solidFill>
                  <a:schemeClr val="bg1">
                    <a:lumMod val="65000"/>
                  </a:schemeClr>
                </a:solidFill>
              </a:rPr>
              <a:t>LaterLifeTrain</a:t>
            </a:r>
            <a:endParaRPr lang="en-US" sz="1600" dirty="0">
              <a:solidFill>
                <a:schemeClr val="bg1">
                  <a:lumMod val="65000"/>
                </a:schemeClr>
              </a:solidFill>
            </a:endParaRPr>
          </a:p>
        </p:txBody>
      </p:sp>
      <p:pic>
        <p:nvPicPr>
          <p:cNvPr id="3" name="Picture 2">
            <a:extLst>
              <a:ext uri="{FF2B5EF4-FFF2-40B4-BE49-F238E27FC236}">
                <a16:creationId xmlns="" xmlns:a16="http://schemas.microsoft.com/office/drawing/2014/main" id="{7FF76B18-DC85-2F73-279A-42A99F7873CE}"/>
              </a:ext>
            </a:extLst>
          </p:cNvPr>
          <p:cNvPicPr>
            <a:picLocks noChangeAspect="1"/>
          </p:cNvPicPr>
          <p:nvPr/>
        </p:nvPicPr>
        <p:blipFill>
          <a:blip r:embed="rId3"/>
          <a:stretch>
            <a:fillRect/>
          </a:stretch>
        </p:blipFill>
        <p:spPr>
          <a:xfrm>
            <a:off x="277175" y="1074046"/>
            <a:ext cx="4840098" cy="529938"/>
          </a:xfrm>
          <a:prstGeom prst="rect">
            <a:avLst/>
          </a:prstGeom>
        </p:spPr>
      </p:pic>
    </p:spTree>
    <p:extLst>
      <p:ext uri="{BB962C8B-B14F-4D97-AF65-F5344CB8AC3E}">
        <p14:creationId xmlns:p14="http://schemas.microsoft.com/office/powerpoint/2010/main" val="1212785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7D50A5-C5E6-3408-22EB-9B43FAD8EAEF}"/>
              </a:ext>
            </a:extLst>
          </p:cNvPr>
          <p:cNvSpPr>
            <a:spLocks noGrp="1"/>
          </p:cNvSpPr>
          <p:nvPr>
            <p:ph type="title"/>
          </p:nvPr>
        </p:nvSpPr>
        <p:spPr>
          <a:xfrm>
            <a:off x="240092" y="182335"/>
            <a:ext cx="11319933" cy="1296988"/>
          </a:xfrm>
        </p:spPr>
        <p:txBody>
          <a:bodyPr>
            <a:normAutofit/>
          </a:bodyPr>
          <a:lstStyle/>
          <a:p>
            <a:r>
              <a:rPr lang="en-US" dirty="0"/>
              <a:t>What is ‘balance-challenging’ activity?</a:t>
            </a:r>
          </a:p>
        </p:txBody>
      </p:sp>
      <p:sp>
        <p:nvSpPr>
          <p:cNvPr id="4" name="TextBox 3">
            <a:extLst>
              <a:ext uri="{FF2B5EF4-FFF2-40B4-BE49-F238E27FC236}">
                <a16:creationId xmlns="" xmlns:a16="http://schemas.microsoft.com/office/drawing/2014/main" id="{A3C12CA8-F0DF-2F00-3950-B3D09EE3B423}"/>
              </a:ext>
            </a:extLst>
          </p:cNvPr>
          <p:cNvSpPr txBox="1"/>
          <p:nvPr/>
        </p:nvSpPr>
        <p:spPr>
          <a:xfrm>
            <a:off x="294253" y="1630994"/>
            <a:ext cx="9291426" cy="4170372"/>
          </a:xfrm>
          <a:prstGeom prst="rect">
            <a:avLst/>
          </a:prstGeom>
          <a:noFill/>
        </p:spPr>
        <p:txBody>
          <a:bodyPr wrap="square" rtlCol="0">
            <a:spAutoFit/>
          </a:bodyPr>
          <a:lstStyle/>
          <a:p>
            <a:pPr marL="285750" indent="-285750">
              <a:spcBef>
                <a:spcPts val="300"/>
              </a:spcBef>
              <a:buFont typeface="Arial" panose="020B0604020202020204" pitchFamily="34" charset="0"/>
              <a:buChar char="•"/>
            </a:pPr>
            <a:r>
              <a:rPr lang="en-US" sz="2000" dirty="0">
                <a:latin typeface="Avenir Book" panose="02000503020000020003" pitchFamily="2" charset="0"/>
              </a:rPr>
              <a:t>Reduced Base of Support (BOS)</a:t>
            </a:r>
          </a:p>
          <a:p>
            <a:pPr marL="285750" indent="-285750">
              <a:spcBef>
                <a:spcPts val="300"/>
              </a:spcBef>
              <a:buFont typeface="Arial" panose="020B0604020202020204" pitchFamily="34" charset="0"/>
              <a:buChar char="•"/>
            </a:pPr>
            <a:r>
              <a:rPr lang="en-US" sz="2000" dirty="0">
                <a:latin typeface="Avenir Book" panose="02000503020000020003" pitchFamily="2" charset="0"/>
              </a:rPr>
              <a:t>Moving Centre of Mass (COM)</a:t>
            </a:r>
          </a:p>
          <a:p>
            <a:pPr marL="285750" indent="-285750">
              <a:spcBef>
                <a:spcPts val="300"/>
              </a:spcBef>
              <a:buFont typeface="Arial" panose="020B0604020202020204" pitchFamily="34" charset="0"/>
              <a:buChar char="•"/>
            </a:pPr>
            <a:r>
              <a:rPr lang="en-US" sz="2000" dirty="0">
                <a:latin typeface="Avenir Book" panose="02000503020000020003" pitchFamily="2" charset="0"/>
              </a:rPr>
              <a:t>Reduced arm support</a:t>
            </a:r>
          </a:p>
          <a:p>
            <a:pPr marL="285750" indent="-285750">
              <a:spcBef>
                <a:spcPts val="300"/>
              </a:spcBef>
              <a:buFont typeface="Arial" panose="020B0604020202020204" pitchFamily="34" charset="0"/>
              <a:buChar char="•"/>
            </a:pPr>
            <a:endParaRPr lang="en-US" sz="2000" dirty="0">
              <a:latin typeface="Avenir Book" panose="02000503020000020003" pitchFamily="2" charset="0"/>
            </a:endParaRPr>
          </a:p>
          <a:p>
            <a:pPr marL="285750" indent="-285750">
              <a:spcBef>
                <a:spcPts val="300"/>
              </a:spcBef>
              <a:buFont typeface="Arial" panose="020B0604020202020204" pitchFamily="34" charset="0"/>
              <a:buChar char="•"/>
            </a:pPr>
            <a:r>
              <a:rPr lang="en-US" sz="2000" dirty="0">
                <a:latin typeface="Avenir Book" panose="02000503020000020003" pitchFamily="2" charset="0"/>
              </a:rPr>
              <a:t>Functional stability limits </a:t>
            </a:r>
          </a:p>
          <a:p>
            <a:pPr marL="285750" indent="-285750">
              <a:spcBef>
                <a:spcPts val="300"/>
              </a:spcBef>
              <a:buFont typeface="Arial" panose="020B0604020202020204" pitchFamily="34" charset="0"/>
              <a:buChar char="•"/>
            </a:pPr>
            <a:r>
              <a:rPr lang="en-US" sz="2000" dirty="0">
                <a:latin typeface="Avenir Book" panose="02000503020000020003" pitchFamily="2" charset="0"/>
              </a:rPr>
              <a:t>Dynamic stability </a:t>
            </a:r>
          </a:p>
          <a:p>
            <a:pPr marL="285750" indent="-285750">
              <a:spcBef>
                <a:spcPts val="300"/>
              </a:spcBef>
              <a:buFont typeface="Arial" panose="020B0604020202020204" pitchFamily="34" charset="0"/>
              <a:buChar char="•"/>
            </a:pPr>
            <a:r>
              <a:rPr lang="en-US" sz="2000" dirty="0">
                <a:latin typeface="Avenir Book" panose="02000503020000020003" pitchFamily="2" charset="0"/>
              </a:rPr>
              <a:t>Anticipatory control </a:t>
            </a:r>
          </a:p>
          <a:p>
            <a:pPr marL="285750" indent="-285750">
              <a:spcBef>
                <a:spcPts val="300"/>
              </a:spcBef>
              <a:buFont typeface="Arial" panose="020B0604020202020204" pitchFamily="34" charset="0"/>
              <a:buChar char="•"/>
            </a:pPr>
            <a:r>
              <a:rPr lang="en-US" sz="2000" dirty="0">
                <a:latin typeface="Avenir Book" panose="02000503020000020003" pitchFamily="2" charset="0"/>
              </a:rPr>
              <a:t>Reactive control </a:t>
            </a:r>
          </a:p>
          <a:p>
            <a:pPr marL="285750" indent="-285750">
              <a:spcBef>
                <a:spcPts val="300"/>
              </a:spcBef>
              <a:buFont typeface="Arial" panose="020B0604020202020204" pitchFamily="34" charset="0"/>
              <a:buChar char="•"/>
            </a:pPr>
            <a:endParaRPr lang="en-US" sz="2000" dirty="0">
              <a:latin typeface="Avenir Book" panose="02000503020000020003" pitchFamily="2" charset="0"/>
            </a:endParaRPr>
          </a:p>
          <a:p>
            <a:pPr marL="285750" indent="-285750">
              <a:spcBef>
                <a:spcPts val="300"/>
              </a:spcBef>
              <a:buFont typeface="Arial" panose="020B0604020202020204" pitchFamily="34" charset="0"/>
              <a:buChar char="•"/>
            </a:pPr>
            <a:r>
              <a:rPr lang="en-US" sz="2000" dirty="0">
                <a:latin typeface="Avenir Book" panose="02000503020000020003" pitchFamily="2" charset="0"/>
              </a:rPr>
              <a:t>You need to feel wobbly for the nervous system to practice and train</a:t>
            </a:r>
          </a:p>
          <a:p>
            <a:pPr marL="285750" indent="-285750">
              <a:spcBef>
                <a:spcPts val="300"/>
              </a:spcBef>
              <a:buFont typeface="Arial" panose="020B0604020202020204" pitchFamily="34" charset="0"/>
              <a:buChar char="•"/>
            </a:pPr>
            <a:r>
              <a:rPr lang="en-US" sz="2000" dirty="0">
                <a:latin typeface="Avenir Book" panose="02000503020000020003" pitchFamily="2" charset="0"/>
              </a:rPr>
              <a:t>Integrating information from muscles, eyes, vestibular system, joints and then moving the body in the right way to keep you upright</a:t>
            </a:r>
          </a:p>
        </p:txBody>
      </p:sp>
      <p:sp>
        <p:nvSpPr>
          <p:cNvPr id="5" name="TextBox 4">
            <a:extLst>
              <a:ext uri="{FF2B5EF4-FFF2-40B4-BE49-F238E27FC236}">
                <a16:creationId xmlns="" xmlns:a16="http://schemas.microsoft.com/office/drawing/2014/main" id="{EA68DC15-58F2-A160-EA4B-F04F34744608}"/>
              </a:ext>
            </a:extLst>
          </p:cNvPr>
          <p:cNvSpPr txBox="1"/>
          <p:nvPr/>
        </p:nvSpPr>
        <p:spPr>
          <a:xfrm>
            <a:off x="1582057" y="6488668"/>
            <a:ext cx="10493829" cy="338554"/>
          </a:xfrm>
          <a:prstGeom prst="rect">
            <a:avLst/>
          </a:prstGeom>
          <a:noFill/>
        </p:spPr>
        <p:txBody>
          <a:bodyPr wrap="square" rtlCol="0">
            <a:spAutoFit/>
          </a:bodyPr>
          <a:lstStyle/>
          <a:p>
            <a:pPr algn="r"/>
            <a:r>
              <a:rPr lang="en-US" sz="1600" i="1" dirty="0">
                <a:solidFill>
                  <a:schemeClr val="bg1">
                    <a:lumMod val="50000"/>
                  </a:schemeClr>
                </a:solidFill>
              </a:rPr>
              <a:t>Sherrington et al. 2017; Sibley et al. 2015, 2021</a:t>
            </a:r>
          </a:p>
        </p:txBody>
      </p:sp>
      <p:pic>
        <p:nvPicPr>
          <p:cNvPr id="6" name="Picture 5">
            <a:extLst>
              <a:ext uri="{FF2B5EF4-FFF2-40B4-BE49-F238E27FC236}">
                <a16:creationId xmlns="" xmlns:a16="http://schemas.microsoft.com/office/drawing/2014/main" id="{34A5D255-6445-96F6-274A-8F361145C378}"/>
              </a:ext>
            </a:extLst>
          </p:cNvPr>
          <p:cNvPicPr>
            <a:picLocks noChangeAspect="1"/>
          </p:cNvPicPr>
          <p:nvPr/>
        </p:nvPicPr>
        <p:blipFill>
          <a:blip r:embed="rId2"/>
          <a:stretch>
            <a:fillRect/>
          </a:stretch>
        </p:blipFill>
        <p:spPr>
          <a:xfrm>
            <a:off x="9085943" y="182334"/>
            <a:ext cx="2989943" cy="1685241"/>
          </a:xfrm>
          <a:prstGeom prst="rect">
            <a:avLst/>
          </a:prstGeom>
        </p:spPr>
      </p:pic>
      <p:sp>
        <p:nvSpPr>
          <p:cNvPr id="3" name="TextBox 2">
            <a:extLst>
              <a:ext uri="{FF2B5EF4-FFF2-40B4-BE49-F238E27FC236}">
                <a16:creationId xmlns="" xmlns:a16="http://schemas.microsoft.com/office/drawing/2014/main" id="{2C75422A-12CB-360D-3603-227A5BEBA33B}"/>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7" name="Picture 6">
            <a:extLst>
              <a:ext uri="{FF2B5EF4-FFF2-40B4-BE49-F238E27FC236}">
                <a16:creationId xmlns="" xmlns:a16="http://schemas.microsoft.com/office/drawing/2014/main" id="{DC18B1A9-E078-B2F5-C526-9FC43CC4142C}"/>
              </a:ext>
            </a:extLst>
          </p:cNvPr>
          <p:cNvPicPr>
            <a:picLocks noChangeAspect="1"/>
          </p:cNvPicPr>
          <p:nvPr/>
        </p:nvPicPr>
        <p:blipFill>
          <a:blip r:embed="rId3"/>
          <a:stretch>
            <a:fillRect/>
          </a:stretch>
        </p:blipFill>
        <p:spPr>
          <a:xfrm>
            <a:off x="294253" y="983745"/>
            <a:ext cx="3092127" cy="338554"/>
          </a:xfrm>
          <a:prstGeom prst="rect">
            <a:avLst/>
          </a:prstGeom>
        </p:spPr>
      </p:pic>
      <p:pic>
        <p:nvPicPr>
          <p:cNvPr id="8" name="Content Placeholder 4">
            <a:extLst>
              <a:ext uri="{FF2B5EF4-FFF2-40B4-BE49-F238E27FC236}">
                <a16:creationId xmlns="" xmlns:a16="http://schemas.microsoft.com/office/drawing/2014/main" id="{0DA4F6F5-84DC-F82B-F544-6D2921A0E02B}"/>
              </a:ext>
            </a:extLst>
          </p:cNvPr>
          <p:cNvPicPr>
            <a:picLocks noChangeAspect="1"/>
          </p:cNvPicPr>
          <p:nvPr/>
        </p:nvPicPr>
        <p:blipFill>
          <a:blip r:embed="rId4" cstate="screen">
            <a:extLst>
              <a:ext uri="{28A0092B-C50C-407E-A947-70E740481C1C}">
                <a14:useLocalDpi xmlns:a14="http://schemas.microsoft.com/office/drawing/2010/main"/>
              </a:ext>
            </a:extLst>
          </a:blip>
          <a:srcRect l="-17767" r="-17767"/>
          <a:stretch>
            <a:fillRect/>
          </a:stretch>
        </p:blipFill>
        <p:spPr>
          <a:xfrm>
            <a:off x="9317925" y="2158754"/>
            <a:ext cx="2847576" cy="3268743"/>
          </a:xfrm>
          <a:prstGeom prst="rect">
            <a:avLst/>
          </a:prstGeom>
        </p:spPr>
      </p:pic>
      <p:sp>
        <p:nvSpPr>
          <p:cNvPr id="9" name="TextBox 8">
            <a:extLst>
              <a:ext uri="{FF2B5EF4-FFF2-40B4-BE49-F238E27FC236}">
                <a16:creationId xmlns="" xmlns:a16="http://schemas.microsoft.com/office/drawing/2014/main" id="{9DD9BD59-F7B9-9FF5-3986-11B8C36D91C6}"/>
              </a:ext>
            </a:extLst>
          </p:cNvPr>
          <p:cNvSpPr txBox="1"/>
          <p:nvPr/>
        </p:nvSpPr>
        <p:spPr>
          <a:xfrm>
            <a:off x="9501883" y="5634917"/>
            <a:ext cx="2479660" cy="646331"/>
          </a:xfrm>
          <a:prstGeom prst="rect">
            <a:avLst/>
          </a:prstGeom>
          <a:solidFill>
            <a:schemeClr val="accent2"/>
          </a:solidFill>
        </p:spPr>
        <p:txBody>
          <a:bodyPr wrap="square" rtlCol="0">
            <a:spAutoFit/>
          </a:bodyPr>
          <a:lstStyle/>
          <a:p>
            <a:pPr algn="ctr"/>
            <a:r>
              <a:rPr lang="en-US" b="1" dirty="0">
                <a:solidFill>
                  <a:schemeClr val="bg1"/>
                </a:solidFill>
              </a:rPr>
              <a:t>EFFECTS STOP WHEN DISCONTINUE</a:t>
            </a:r>
          </a:p>
        </p:txBody>
      </p:sp>
    </p:spTree>
    <p:extLst>
      <p:ext uri="{BB962C8B-B14F-4D97-AF65-F5344CB8AC3E}">
        <p14:creationId xmlns:p14="http://schemas.microsoft.com/office/powerpoint/2010/main" val="1450619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CEA5F2C-0EA5-B618-D984-D18EBDD5AB79}"/>
              </a:ext>
            </a:extLst>
          </p:cNvPr>
          <p:cNvSpPr>
            <a:spLocks noGrp="1"/>
          </p:cNvSpPr>
          <p:nvPr>
            <p:ph type="title"/>
          </p:nvPr>
        </p:nvSpPr>
        <p:spPr>
          <a:xfrm>
            <a:off x="177264" y="238549"/>
            <a:ext cx="11610536" cy="794183"/>
          </a:xfrm>
        </p:spPr>
        <p:txBody>
          <a:bodyPr/>
          <a:lstStyle/>
          <a:p>
            <a:r>
              <a:rPr lang="en-US" dirty="0">
                <a:solidFill>
                  <a:srgbClr val="0070C0"/>
                </a:solidFill>
              </a:rPr>
              <a:t>Communicating for success</a:t>
            </a:r>
          </a:p>
        </p:txBody>
      </p:sp>
      <p:sp>
        <p:nvSpPr>
          <p:cNvPr id="10" name="Slide Number Placeholder 9">
            <a:extLst>
              <a:ext uri="{FF2B5EF4-FFF2-40B4-BE49-F238E27FC236}">
                <a16:creationId xmlns="" xmlns:a16="http://schemas.microsoft.com/office/drawing/2014/main" id="{73B2DEC0-2DAC-F47F-F08B-750C5094541B}"/>
              </a:ext>
            </a:extLst>
          </p:cNvPr>
          <p:cNvSpPr>
            <a:spLocks noGrp="1"/>
          </p:cNvSpPr>
          <p:nvPr>
            <p:ph type="sldNum" sz="quarter" idx="12"/>
          </p:nvPr>
        </p:nvSpPr>
        <p:spPr/>
        <p:txBody>
          <a:bodyPr/>
          <a:lstStyle/>
          <a:p>
            <a:fld id="{A9625122-92F7-364E-829D-4D705D39687C}" type="slidenum">
              <a:rPr lang="en-US" smtClean="0"/>
              <a:t>21</a:t>
            </a:fld>
            <a:endParaRPr lang="en-US"/>
          </a:p>
        </p:txBody>
      </p:sp>
      <p:graphicFrame>
        <p:nvGraphicFramePr>
          <p:cNvPr id="11" name="Table 11">
            <a:extLst>
              <a:ext uri="{FF2B5EF4-FFF2-40B4-BE49-F238E27FC236}">
                <a16:creationId xmlns="" xmlns:a16="http://schemas.microsoft.com/office/drawing/2014/main" id="{CE7C888A-43C5-7B2D-EB25-EAA1AE8CED05}"/>
              </a:ext>
            </a:extLst>
          </p:cNvPr>
          <p:cNvGraphicFramePr>
            <a:graphicFrameLocks noGrp="1"/>
          </p:cNvGraphicFramePr>
          <p:nvPr>
            <p:extLst>
              <p:ext uri="{D42A27DB-BD31-4B8C-83A1-F6EECF244321}">
                <p14:modId xmlns:p14="http://schemas.microsoft.com/office/powerpoint/2010/main" val="569688491"/>
              </p:ext>
            </p:extLst>
          </p:nvPr>
        </p:nvGraphicFramePr>
        <p:xfrm>
          <a:off x="250874" y="1057113"/>
          <a:ext cx="11690252" cy="5407173"/>
        </p:xfrm>
        <a:graphic>
          <a:graphicData uri="http://schemas.openxmlformats.org/drawingml/2006/table">
            <a:tbl>
              <a:tblPr firstRow="1" bandRow="1">
                <a:tableStyleId>{5C22544A-7EE6-4342-B048-85BDC9FD1C3A}</a:tableStyleId>
              </a:tblPr>
              <a:tblGrid>
                <a:gridCol w="3774002">
                  <a:extLst>
                    <a:ext uri="{9D8B030D-6E8A-4147-A177-3AD203B41FA5}">
                      <a16:colId xmlns="" xmlns:a16="http://schemas.microsoft.com/office/drawing/2014/main" val="236556274"/>
                    </a:ext>
                  </a:extLst>
                </a:gridCol>
                <a:gridCol w="3958125">
                  <a:extLst>
                    <a:ext uri="{9D8B030D-6E8A-4147-A177-3AD203B41FA5}">
                      <a16:colId xmlns="" xmlns:a16="http://schemas.microsoft.com/office/drawing/2014/main" val="4028602825"/>
                    </a:ext>
                  </a:extLst>
                </a:gridCol>
                <a:gridCol w="3958125">
                  <a:extLst>
                    <a:ext uri="{9D8B030D-6E8A-4147-A177-3AD203B41FA5}">
                      <a16:colId xmlns="" xmlns:a16="http://schemas.microsoft.com/office/drawing/2014/main" val="1161466706"/>
                    </a:ext>
                  </a:extLst>
                </a:gridCol>
              </a:tblGrid>
              <a:tr h="1360953">
                <a:tc>
                  <a:txBody>
                    <a:bodyPr/>
                    <a:lstStyle/>
                    <a:p>
                      <a:pPr algn="ctr"/>
                      <a:r>
                        <a:rPr lang="en-US" sz="2000" dirty="0">
                          <a:latin typeface="Avenir Book" panose="02000503020000020003" pitchFamily="2" charset="0"/>
                        </a:rPr>
                        <a:t>Guideline</a:t>
                      </a:r>
                    </a:p>
                    <a:p>
                      <a:pPr algn="ctr"/>
                      <a:r>
                        <a:rPr lang="en-US" sz="2000" dirty="0">
                          <a:latin typeface="Avenir Book" panose="02000503020000020003" pitchFamily="2" charset="0"/>
                        </a:rPr>
                        <a:t>Health and other benefits</a:t>
                      </a:r>
                    </a:p>
                  </a:txBody>
                  <a:tcPr/>
                </a:tc>
                <a:tc>
                  <a:txBody>
                    <a:bodyPr/>
                    <a:lstStyle/>
                    <a:p>
                      <a:pPr algn="ctr"/>
                      <a:r>
                        <a:rPr lang="en-US" sz="2000" dirty="0">
                          <a:latin typeface="Avenir Book" panose="02000503020000020003" pitchFamily="2" charset="0"/>
                        </a:rPr>
                        <a:t>Professional interpretation</a:t>
                      </a:r>
                    </a:p>
                    <a:p>
                      <a:pPr algn="ctr"/>
                      <a:r>
                        <a:rPr lang="en-US" sz="2000" dirty="0">
                          <a:latin typeface="Avenir Book" panose="02000503020000020003" pitchFamily="2" charset="0"/>
                        </a:rPr>
                        <a:t>Detailed understanding</a:t>
                      </a:r>
                    </a:p>
                  </a:txBody>
                  <a:tcPr/>
                </a:tc>
                <a:tc>
                  <a:txBody>
                    <a:bodyPr/>
                    <a:lstStyle/>
                    <a:p>
                      <a:pPr algn="ctr"/>
                      <a:r>
                        <a:rPr lang="en-US" sz="2000" dirty="0">
                          <a:latin typeface="Avenir Book" panose="02000503020000020003" pitchFamily="2" charset="0"/>
                        </a:rPr>
                        <a:t>Translation for the public education and meaning</a:t>
                      </a:r>
                    </a:p>
                  </a:txBody>
                  <a:tcPr/>
                </a:tc>
                <a:extLst>
                  <a:ext uri="{0D108BD9-81ED-4DB2-BD59-A6C34878D82A}">
                    <a16:rowId xmlns="" xmlns:a16="http://schemas.microsoft.com/office/drawing/2014/main" val="1094484931"/>
                  </a:ext>
                </a:extLst>
              </a:tr>
              <a:tr h="39959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venir Book" panose="02000503020000020003" pitchFamily="2" charset="0"/>
                        </a:rPr>
                        <a:t>Undertake strength and balance activities at least twice a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dirty="0">
                        <a:latin typeface="Avenir Book"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venir Book" panose="02000503020000020003" pitchFamily="2" charset="0"/>
                        </a:rPr>
                        <a:t>Strength activities also help immune function, body temperature control, bone health, brain health, manage blood sugars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dirty="0">
                        <a:latin typeface="Avenir Book" panose="02000503020000020003"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venir Book" panose="02000503020000020003" pitchFamily="2" charset="0"/>
                        </a:rPr>
                        <a:t>Balance activities help with feeling stable and confident, help brain health and maintain independence</a:t>
                      </a:r>
                    </a:p>
                  </a:txBody>
                  <a:tcPr/>
                </a:tc>
                <a:tc>
                  <a:txBody>
                    <a:bodyPr/>
                    <a:lstStyle/>
                    <a:p>
                      <a:pPr algn="ctr"/>
                      <a:r>
                        <a:rPr lang="en-US" sz="2000" dirty="0">
                          <a:latin typeface="Avenir Book" panose="02000503020000020003" pitchFamily="2" charset="0"/>
                        </a:rPr>
                        <a:t>Meaning of strength, resistance, overload, (not just sets/reps) activity modes, rest and recovery.</a:t>
                      </a:r>
                    </a:p>
                    <a:p>
                      <a:pPr algn="ctr"/>
                      <a:endParaRPr lang="en-US" sz="2000" dirty="0">
                        <a:latin typeface="Avenir Book" panose="02000503020000020003" pitchFamily="2" charset="0"/>
                      </a:endParaRPr>
                    </a:p>
                    <a:p>
                      <a:pPr algn="ctr"/>
                      <a:r>
                        <a:rPr lang="en-US" sz="2000" dirty="0">
                          <a:latin typeface="Avenir Book" panose="02000503020000020003" pitchFamily="2" charset="0"/>
                        </a:rPr>
                        <a:t>Balance challenge means reduced base of support, turning, sudden changes of direction, compensatory stepping, reactive.</a:t>
                      </a:r>
                    </a:p>
                  </a:txBody>
                  <a:tcPr/>
                </a:tc>
                <a:tc>
                  <a:txBody>
                    <a:bodyPr/>
                    <a:lstStyle/>
                    <a:p>
                      <a:pPr algn="ctr"/>
                      <a:r>
                        <a:rPr lang="en-US" sz="2000" dirty="0">
                          <a:latin typeface="Avenir Book" panose="02000503020000020003" pitchFamily="2" charset="0"/>
                        </a:rPr>
                        <a:t>Positive framing, modifying technical language, contextualized,  tailored</a:t>
                      </a:r>
                    </a:p>
                    <a:p>
                      <a:pPr algn="ctr"/>
                      <a:r>
                        <a:rPr lang="en-US" sz="2000" dirty="0">
                          <a:latin typeface="Avenir Book" panose="02000503020000020003" pitchFamily="2" charset="0"/>
                        </a:rPr>
                        <a:t>Explaining, not dumbing down or patronizing but accessible</a:t>
                      </a:r>
                    </a:p>
                    <a:p>
                      <a:pPr algn="ctr"/>
                      <a:endParaRPr lang="en-US" sz="2000" dirty="0">
                        <a:latin typeface="Avenir Book" panose="02000503020000020003" pitchFamily="2" charset="0"/>
                      </a:endParaRPr>
                    </a:p>
                    <a:p>
                      <a:pPr algn="ctr"/>
                      <a:r>
                        <a:rPr lang="en-US" sz="2000" dirty="0">
                          <a:latin typeface="Avenir Book" panose="02000503020000020003" pitchFamily="2" charset="0"/>
                        </a:rPr>
                        <a:t>Muscles feel warm, may shake, may feel the next day, tension</a:t>
                      </a:r>
                    </a:p>
                    <a:p>
                      <a:pPr algn="ctr"/>
                      <a:r>
                        <a:rPr lang="en-US" sz="2000" dirty="0">
                          <a:latin typeface="Avenir Book" panose="02000503020000020003" pitchFamily="2" charset="0"/>
                        </a:rPr>
                        <a:t>Feeling wobbly, regular practice to coordinate all the senses and muscles to keep us upright</a:t>
                      </a:r>
                    </a:p>
                  </a:txBody>
                  <a:tcPr/>
                </a:tc>
                <a:extLst>
                  <a:ext uri="{0D108BD9-81ED-4DB2-BD59-A6C34878D82A}">
                    <a16:rowId xmlns="" xmlns:a16="http://schemas.microsoft.com/office/drawing/2014/main" val="942440136"/>
                  </a:ext>
                </a:extLst>
              </a:tr>
            </a:tbl>
          </a:graphicData>
        </a:graphic>
      </p:graphicFrame>
      <p:sp>
        <p:nvSpPr>
          <p:cNvPr id="2" name="TextBox 1">
            <a:extLst>
              <a:ext uri="{FF2B5EF4-FFF2-40B4-BE49-F238E27FC236}">
                <a16:creationId xmlns="" xmlns:a16="http://schemas.microsoft.com/office/drawing/2014/main" id="{6DE7328E-B9F4-D92A-0C37-2B0086BFDAA7}"/>
              </a:ext>
            </a:extLst>
          </p:cNvPr>
          <p:cNvSpPr txBox="1"/>
          <p:nvPr/>
        </p:nvSpPr>
        <p:spPr>
          <a:xfrm>
            <a:off x="150500" y="6488668"/>
            <a:ext cx="6096000" cy="369332"/>
          </a:xfrm>
          <a:prstGeom prst="rect">
            <a:avLst/>
          </a:prstGeom>
          <a:noFill/>
        </p:spPr>
        <p:txBody>
          <a:bodyPr wrap="square">
            <a:spAutoFit/>
          </a:bodyPr>
          <a:lstStyle/>
          <a:p>
            <a:r>
              <a:rPr lang="en-US" sz="1800" i="1" dirty="0"/>
              <a:t>Williamson C et al. IJBNPA 2021</a:t>
            </a:r>
            <a:endParaRPr lang="en-US" dirty="0"/>
          </a:p>
        </p:txBody>
      </p:sp>
    </p:spTree>
    <p:extLst>
      <p:ext uri="{BB962C8B-B14F-4D97-AF65-F5344CB8AC3E}">
        <p14:creationId xmlns:p14="http://schemas.microsoft.com/office/powerpoint/2010/main" val="158932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E794037-4488-273C-4D46-097D83D944DF}"/>
              </a:ext>
            </a:extLst>
          </p:cNvPr>
          <p:cNvPicPr>
            <a:picLocks noChangeAspect="1"/>
          </p:cNvPicPr>
          <p:nvPr/>
        </p:nvPicPr>
        <p:blipFill>
          <a:blip r:embed="rId2"/>
          <a:stretch>
            <a:fillRect/>
          </a:stretch>
        </p:blipFill>
        <p:spPr>
          <a:xfrm>
            <a:off x="4350402" y="856343"/>
            <a:ext cx="7657842" cy="5830844"/>
          </a:xfrm>
          <a:prstGeom prst="rect">
            <a:avLst/>
          </a:prstGeom>
        </p:spPr>
      </p:pic>
      <p:sp>
        <p:nvSpPr>
          <p:cNvPr id="5" name="TextBox 4">
            <a:extLst>
              <a:ext uri="{FF2B5EF4-FFF2-40B4-BE49-F238E27FC236}">
                <a16:creationId xmlns="" xmlns:a16="http://schemas.microsoft.com/office/drawing/2014/main" id="{D11C938C-B15A-3C52-CB44-219A8D409498}"/>
              </a:ext>
            </a:extLst>
          </p:cNvPr>
          <p:cNvSpPr txBox="1"/>
          <p:nvPr/>
        </p:nvSpPr>
        <p:spPr>
          <a:xfrm>
            <a:off x="183755" y="5475086"/>
            <a:ext cx="1790187" cy="461665"/>
          </a:xfrm>
          <a:prstGeom prst="rect">
            <a:avLst/>
          </a:prstGeom>
          <a:noFill/>
        </p:spPr>
        <p:txBody>
          <a:bodyPr wrap="square" rtlCol="0">
            <a:spAutoFit/>
          </a:bodyPr>
          <a:lstStyle/>
          <a:p>
            <a:r>
              <a:rPr lang="en-US" sz="1200" i="1" dirty="0">
                <a:solidFill>
                  <a:schemeClr val="bg1">
                    <a:lumMod val="50000"/>
                  </a:schemeClr>
                </a:solidFill>
              </a:rPr>
              <a:t>Centre for Ageing Better, Raising the Bar, 2019</a:t>
            </a:r>
          </a:p>
        </p:txBody>
      </p:sp>
      <p:sp>
        <p:nvSpPr>
          <p:cNvPr id="3" name="TextBox 2">
            <a:extLst>
              <a:ext uri="{FF2B5EF4-FFF2-40B4-BE49-F238E27FC236}">
                <a16:creationId xmlns="" xmlns:a16="http://schemas.microsoft.com/office/drawing/2014/main" id="{3EDB3F57-7674-29CE-652F-15DC7172242E}"/>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28674" name="Picture 2" descr="Raising the bar on strength and balance: The importance of community-based  provision | Centre for Ageing Better">
            <a:extLst>
              <a:ext uri="{FF2B5EF4-FFF2-40B4-BE49-F238E27FC236}">
                <a16:creationId xmlns="" xmlns:a16="http://schemas.microsoft.com/office/drawing/2014/main" id="{F91373BB-688C-6234-1843-5259A1C04B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84914" cy="298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88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D0A5FB-09F8-8544-A1A3-59F4CC05E49E}"/>
              </a:ext>
            </a:extLst>
          </p:cNvPr>
          <p:cNvSpPr>
            <a:spLocks noGrp="1"/>
          </p:cNvSpPr>
          <p:nvPr>
            <p:ph type="title"/>
          </p:nvPr>
        </p:nvSpPr>
        <p:spPr>
          <a:xfrm>
            <a:off x="762001" y="803325"/>
            <a:ext cx="5314536" cy="1325563"/>
          </a:xfrm>
        </p:spPr>
        <p:txBody>
          <a:bodyPr>
            <a:normAutofit fontScale="90000"/>
          </a:bodyPr>
          <a:lstStyle/>
          <a:p>
            <a:r>
              <a:rPr lang="en-US" sz="3700">
                <a:latin typeface="Avenir Book" panose="02000503020000020003" pitchFamily="2" charset="0"/>
              </a:rPr>
              <a:t>We all need to understand who needs what and when!</a:t>
            </a:r>
            <a:endParaRPr lang="en-US" sz="3700"/>
          </a:p>
        </p:txBody>
      </p:sp>
      <p:sp>
        <p:nvSpPr>
          <p:cNvPr id="13" name="Freeform: Shape 8">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0">
            <a:extLst>
              <a:ext uri="{FF2B5EF4-FFF2-40B4-BE49-F238E27FC236}">
                <a16:creationId xmlns="" xmlns:a16="http://schemas.microsoft.com/office/drawing/2014/main" id="{52AC6D7F-F068-4E11-BB06-F601D89BB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655F7764-5814-47CD-23C5-5DD4FFC3E380}"/>
              </a:ext>
            </a:extLst>
          </p:cNvPr>
          <p:cNvPicPr>
            <a:picLocks noChangeAspect="1"/>
          </p:cNvPicPr>
          <p:nvPr/>
        </p:nvPicPr>
        <p:blipFill>
          <a:blip r:embed="rId2"/>
          <a:stretch>
            <a:fillRect/>
          </a:stretch>
        </p:blipFill>
        <p:spPr>
          <a:xfrm>
            <a:off x="7309393" y="595085"/>
            <a:ext cx="4756895" cy="3817258"/>
          </a:xfrm>
          <a:prstGeom prst="rect">
            <a:avLst/>
          </a:prstGeom>
        </p:spPr>
      </p:pic>
      <p:sp>
        <p:nvSpPr>
          <p:cNvPr id="6" name="TextBox 5">
            <a:extLst>
              <a:ext uri="{FF2B5EF4-FFF2-40B4-BE49-F238E27FC236}">
                <a16:creationId xmlns="" xmlns:a16="http://schemas.microsoft.com/office/drawing/2014/main" id="{636304DB-9B2C-6E0D-460F-A00D47A78FFC}"/>
              </a:ext>
            </a:extLst>
          </p:cNvPr>
          <p:cNvSpPr txBox="1"/>
          <p:nvPr/>
        </p:nvSpPr>
        <p:spPr>
          <a:xfrm>
            <a:off x="371269" y="5100568"/>
            <a:ext cx="6096000" cy="954107"/>
          </a:xfrm>
          <a:prstGeom prst="rect">
            <a:avLst/>
          </a:prstGeom>
          <a:noFill/>
        </p:spPr>
        <p:txBody>
          <a:bodyPr wrap="square">
            <a:spAutoFit/>
          </a:bodyPr>
          <a:lstStyle/>
          <a:p>
            <a:pPr lvl="1"/>
            <a:r>
              <a:rPr lang="en-US" sz="2800" dirty="0">
                <a:solidFill>
                  <a:srgbClr val="FFFF00"/>
                </a:solidFill>
                <a:latin typeface="Avenir Book" panose="02000503020000020003" pitchFamily="2" charset="0"/>
              </a:rPr>
              <a:t>Support behaviour change – COM-B</a:t>
            </a:r>
          </a:p>
        </p:txBody>
      </p:sp>
    </p:spTree>
    <p:extLst>
      <p:ext uri="{BB962C8B-B14F-4D97-AF65-F5344CB8AC3E}">
        <p14:creationId xmlns:p14="http://schemas.microsoft.com/office/powerpoint/2010/main" val="283524481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a:extLst>
              <a:ext uri="{FF2B5EF4-FFF2-40B4-BE49-F238E27FC236}">
                <a16:creationId xmlns="" xmlns:a16="http://schemas.microsoft.com/office/drawing/2014/main" id="{CB57A0A4-56D5-0444-AEA3-8408084B8CF6}"/>
              </a:ext>
            </a:extLst>
          </p:cNvPr>
          <p:cNvSpPr>
            <a:spLocks noGrp="1" noChangeArrowheads="1"/>
          </p:cNvSpPr>
          <p:nvPr>
            <p:ph sz="half" idx="1"/>
          </p:nvPr>
        </p:nvSpPr>
        <p:spPr>
          <a:xfrm>
            <a:off x="163030" y="155104"/>
            <a:ext cx="10089334" cy="1103680"/>
          </a:xfrm>
        </p:spPr>
        <p:txBody>
          <a:bodyPr>
            <a:normAutofit/>
          </a:bodyPr>
          <a:lstStyle/>
          <a:p>
            <a:pPr marL="0" indent="0">
              <a:buNone/>
            </a:pPr>
            <a:r>
              <a:rPr lang="en-US" altLang="en-US" sz="4400" dirty="0">
                <a:latin typeface="+mj-lt"/>
                <a:ea typeface="+mj-ea"/>
                <a:cs typeface="+mj-cs"/>
              </a:rPr>
              <a:t>Are</a:t>
            </a:r>
            <a:r>
              <a:rPr lang="en-US" altLang="en-US" sz="4300" b="1" dirty="0">
                <a:solidFill>
                  <a:srgbClr val="7030A0"/>
                </a:solidFill>
                <a:latin typeface="+mj-lt"/>
                <a:ea typeface="+mj-ea"/>
                <a:cs typeface="+mj-cs"/>
              </a:rPr>
              <a:t> </a:t>
            </a:r>
            <a:r>
              <a:rPr lang="en-US" altLang="en-US" sz="4400" dirty="0">
                <a:latin typeface="+mj-lt"/>
                <a:ea typeface="+mj-ea"/>
                <a:cs typeface="+mj-cs"/>
              </a:rPr>
              <a:t>they ageing successfully?</a:t>
            </a:r>
          </a:p>
        </p:txBody>
      </p:sp>
      <p:pic>
        <p:nvPicPr>
          <p:cNvPr id="4" name="Picture 3">
            <a:extLst>
              <a:ext uri="{FF2B5EF4-FFF2-40B4-BE49-F238E27FC236}">
                <a16:creationId xmlns="" xmlns:a16="http://schemas.microsoft.com/office/drawing/2014/main" id="{7F25B5D8-4432-8E4D-AE76-086376D52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7333" y="1027106"/>
            <a:ext cx="3939454" cy="5286197"/>
          </a:xfrm>
          <a:prstGeom prst="rect">
            <a:avLst/>
          </a:prstGeom>
          <a:ln>
            <a:solidFill>
              <a:schemeClr val="tx1"/>
            </a:solidFill>
          </a:ln>
        </p:spPr>
      </p:pic>
      <p:pic>
        <p:nvPicPr>
          <p:cNvPr id="7" name="Picture 4">
            <a:extLst>
              <a:ext uri="{FF2B5EF4-FFF2-40B4-BE49-F238E27FC236}">
                <a16:creationId xmlns="" xmlns:a16="http://schemas.microsoft.com/office/drawing/2014/main" id="{5A04F712-CCE0-4749-94B7-378BAFBC468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368" y="1771422"/>
            <a:ext cx="4751512" cy="19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BD674F20-94AD-504F-A67A-8B7684B355B3}"/>
              </a:ext>
            </a:extLst>
          </p:cNvPr>
          <p:cNvSpPr txBox="1"/>
          <p:nvPr/>
        </p:nvSpPr>
        <p:spPr>
          <a:xfrm>
            <a:off x="227348" y="1365691"/>
            <a:ext cx="3960440" cy="369332"/>
          </a:xfrm>
          <a:prstGeom prst="rect">
            <a:avLst/>
          </a:prstGeom>
          <a:noFill/>
        </p:spPr>
        <p:txBody>
          <a:bodyPr wrap="square" rtlCol="0">
            <a:spAutoFit/>
          </a:bodyPr>
          <a:lstStyle/>
          <a:p>
            <a:r>
              <a:rPr lang="en-US" dirty="0">
                <a:latin typeface="Avenir Book" panose="02000503020000020003" pitchFamily="2" charset="0"/>
              </a:rPr>
              <a:t>What’s normal for 30s chair rise?</a:t>
            </a:r>
          </a:p>
        </p:txBody>
      </p:sp>
      <p:sp>
        <p:nvSpPr>
          <p:cNvPr id="9" name="TextBox 8">
            <a:extLst>
              <a:ext uri="{FF2B5EF4-FFF2-40B4-BE49-F238E27FC236}">
                <a16:creationId xmlns="" xmlns:a16="http://schemas.microsoft.com/office/drawing/2014/main" id="{6ECEA1C3-00B0-6644-B339-FEF8B382D29B}"/>
              </a:ext>
            </a:extLst>
          </p:cNvPr>
          <p:cNvSpPr txBox="1"/>
          <p:nvPr/>
        </p:nvSpPr>
        <p:spPr>
          <a:xfrm>
            <a:off x="264368" y="4108033"/>
            <a:ext cx="3960440" cy="369332"/>
          </a:xfrm>
          <a:prstGeom prst="rect">
            <a:avLst/>
          </a:prstGeom>
          <a:noFill/>
        </p:spPr>
        <p:txBody>
          <a:bodyPr wrap="square" rtlCol="0">
            <a:spAutoFit/>
          </a:bodyPr>
          <a:lstStyle/>
          <a:p>
            <a:r>
              <a:rPr lang="en-US" dirty="0">
                <a:latin typeface="Avenir Book" panose="02000503020000020003" pitchFamily="2" charset="0"/>
              </a:rPr>
              <a:t>What’s normal for one leg stand?</a:t>
            </a:r>
          </a:p>
        </p:txBody>
      </p:sp>
      <p:pic>
        <p:nvPicPr>
          <p:cNvPr id="10" name="Picture 6">
            <a:extLst>
              <a:ext uri="{FF2B5EF4-FFF2-40B4-BE49-F238E27FC236}">
                <a16:creationId xmlns="" xmlns:a16="http://schemas.microsoft.com/office/drawing/2014/main" id="{B78F9DF5-0760-1D48-9665-E3AE5230AF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372" y="4518909"/>
            <a:ext cx="4751512" cy="19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C00778C5-3EB4-AA4A-9319-4293035E63CC}"/>
              </a:ext>
            </a:extLst>
          </p:cNvPr>
          <p:cNvSpPr txBox="1"/>
          <p:nvPr/>
        </p:nvSpPr>
        <p:spPr>
          <a:xfrm>
            <a:off x="9095267" y="6334780"/>
            <a:ext cx="3096733" cy="523220"/>
          </a:xfrm>
          <a:prstGeom prst="rect">
            <a:avLst/>
          </a:prstGeom>
          <a:noFill/>
        </p:spPr>
        <p:txBody>
          <a:bodyPr wrap="square" rtlCol="0">
            <a:spAutoFit/>
          </a:bodyPr>
          <a:lstStyle/>
          <a:p>
            <a:pPr algn="r"/>
            <a:r>
              <a:rPr lang="en-US" sz="1400" i="1" dirty="0">
                <a:solidFill>
                  <a:schemeClr val="bg1">
                    <a:lumMod val="65000"/>
                  </a:schemeClr>
                </a:solidFill>
              </a:rPr>
              <a:t>De Jong LD, et al. Clin </a:t>
            </a:r>
            <a:r>
              <a:rPr lang="en-US" sz="1400" i="1" dirty="0" err="1">
                <a:solidFill>
                  <a:schemeClr val="bg1">
                    <a:lumMod val="65000"/>
                  </a:schemeClr>
                </a:solidFill>
              </a:rPr>
              <a:t>Interv</a:t>
            </a:r>
            <a:r>
              <a:rPr lang="en-US" sz="1400" i="1" dirty="0">
                <a:solidFill>
                  <a:schemeClr val="bg1">
                    <a:lumMod val="65000"/>
                  </a:schemeClr>
                </a:solidFill>
              </a:rPr>
              <a:t> Aging: 2018</a:t>
            </a:r>
          </a:p>
          <a:p>
            <a:pPr algn="r"/>
            <a:r>
              <a:rPr lang="en-US" sz="1400" i="1" dirty="0" err="1">
                <a:solidFill>
                  <a:schemeClr val="bg1">
                    <a:lumMod val="65000"/>
                  </a:schemeClr>
                </a:solidFill>
              </a:rPr>
              <a:t>www.laterlifetraining.co.uk</a:t>
            </a:r>
            <a:endParaRPr lang="en-US" sz="1400" i="1" dirty="0">
              <a:solidFill>
                <a:schemeClr val="bg1">
                  <a:lumMod val="65000"/>
                </a:schemeClr>
              </a:solidFill>
            </a:endParaRPr>
          </a:p>
        </p:txBody>
      </p:sp>
      <p:sp>
        <p:nvSpPr>
          <p:cNvPr id="2" name="TextBox 1">
            <a:extLst>
              <a:ext uri="{FF2B5EF4-FFF2-40B4-BE49-F238E27FC236}">
                <a16:creationId xmlns="" xmlns:a16="http://schemas.microsoft.com/office/drawing/2014/main" id="{0F6ECDF6-FC8C-9C4B-87A5-FC50DA200714}"/>
              </a:ext>
            </a:extLst>
          </p:cNvPr>
          <p:cNvSpPr txBox="1"/>
          <p:nvPr/>
        </p:nvSpPr>
        <p:spPr>
          <a:xfrm>
            <a:off x="9770250" y="1163697"/>
            <a:ext cx="2273773" cy="4708981"/>
          </a:xfrm>
          <a:prstGeom prst="rect">
            <a:avLst/>
          </a:prstGeom>
          <a:noFill/>
        </p:spPr>
        <p:txBody>
          <a:bodyPr wrap="square" rtlCol="0">
            <a:spAutoFit/>
          </a:bodyPr>
          <a:lstStyle/>
          <a:p>
            <a:r>
              <a:rPr lang="en-US" sz="2000" dirty="0">
                <a:latin typeface="Avenir Book" panose="02000503020000020003" pitchFamily="2" charset="0"/>
              </a:rPr>
              <a:t>Self-assessment of function and physical activity</a:t>
            </a:r>
          </a:p>
          <a:p>
            <a:endParaRPr lang="en-US" sz="2000" dirty="0">
              <a:latin typeface="Avenir Book" panose="02000503020000020003" pitchFamily="2" charset="0"/>
            </a:endParaRPr>
          </a:p>
          <a:p>
            <a:r>
              <a:rPr lang="en-US" sz="2000" dirty="0">
                <a:latin typeface="Avenir Book" panose="02000503020000020003" pitchFamily="2" charset="0"/>
              </a:rPr>
              <a:t>Discussion about capability, opportunity and motivation to be more active</a:t>
            </a:r>
          </a:p>
          <a:p>
            <a:endParaRPr lang="en-US" sz="2000" dirty="0">
              <a:latin typeface="Avenir Book" panose="02000503020000020003" pitchFamily="2" charset="0"/>
            </a:endParaRPr>
          </a:p>
          <a:p>
            <a:r>
              <a:rPr lang="en-US" sz="2000" dirty="0">
                <a:latin typeface="Avenir Book" panose="02000503020000020003" pitchFamily="2" charset="0"/>
              </a:rPr>
              <a:t>Local opportunities to improve components of </a:t>
            </a:r>
            <a:r>
              <a:rPr lang="en-US" sz="2000">
                <a:latin typeface="Avenir Book" panose="02000503020000020003" pitchFamily="2" charset="0"/>
              </a:rPr>
              <a:t>fitness below ‘par’</a:t>
            </a:r>
            <a:endParaRPr lang="en-US" sz="2000" dirty="0">
              <a:latin typeface="Avenir Book" panose="02000503020000020003" pitchFamily="2" charset="0"/>
            </a:endParaRPr>
          </a:p>
        </p:txBody>
      </p:sp>
      <p:pic>
        <p:nvPicPr>
          <p:cNvPr id="3" name="Picture 2">
            <a:extLst>
              <a:ext uri="{FF2B5EF4-FFF2-40B4-BE49-F238E27FC236}">
                <a16:creationId xmlns="" xmlns:a16="http://schemas.microsoft.com/office/drawing/2014/main" id="{C8FC48EB-84AB-DBB4-916A-366C2D6A4981}"/>
              </a:ext>
            </a:extLst>
          </p:cNvPr>
          <p:cNvPicPr>
            <a:picLocks noChangeAspect="1"/>
          </p:cNvPicPr>
          <p:nvPr/>
        </p:nvPicPr>
        <p:blipFill>
          <a:blip r:embed="rId6"/>
          <a:stretch>
            <a:fillRect/>
          </a:stretch>
        </p:blipFill>
        <p:spPr>
          <a:xfrm>
            <a:off x="20973" y="765245"/>
            <a:ext cx="4840098" cy="529938"/>
          </a:xfrm>
          <a:prstGeom prst="rect">
            <a:avLst/>
          </a:prstGeom>
        </p:spPr>
      </p:pic>
      <p:sp>
        <p:nvSpPr>
          <p:cNvPr id="6" name="TextBox 5">
            <a:extLst>
              <a:ext uri="{FF2B5EF4-FFF2-40B4-BE49-F238E27FC236}">
                <a16:creationId xmlns="" xmlns:a16="http://schemas.microsoft.com/office/drawing/2014/main" id="{DEF1F989-7C52-6E4C-8F6C-9009D6F09DE4}"/>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spTree>
    <p:extLst>
      <p:ext uri="{BB962C8B-B14F-4D97-AF65-F5344CB8AC3E}">
        <p14:creationId xmlns:p14="http://schemas.microsoft.com/office/powerpoint/2010/main" val="605327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9ED1A74-155E-1CE5-88D8-8433114C89F8}"/>
              </a:ext>
            </a:extLst>
          </p:cNvPr>
          <p:cNvPicPr>
            <a:picLocks noChangeAspect="1"/>
          </p:cNvPicPr>
          <p:nvPr/>
        </p:nvPicPr>
        <p:blipFill>
          <a:blip r:embed="rId3"/>
          <a:stretch>
            <a:fillRect/>
          </a:stretch>
        </p:blipFill>
        <p:spPr>
          <a:xfrm>
            <a:off x="4057444" y="130211"/>
            <a:ext cx="8044907" cy="6415559"/>
          </a:xfrm>
          <a:prstGeom prst="rect">
            <a:avLst/>
          </a:prstGeom>
        </p:spPr>
      </p:pic>
      <p:sp>
        <p:nvSpPr>
          <p:cNvPr id="6" name="TextBox 5">
            <a:extLst>
              <a:ext uri="{FF2B5EF4-FFF2-40B4-BE49-F238E27FC236}">
                <a16:creationId xmlns="" xmlns:a16="http://schemas.microsoft.com/office/drawing/2014/main" id="{46CC2557-98F0-95C0-146B-EC6E04AC3F19}"/>
              </a:ext>
            </a:extLst>
          </p:cNvPr>
          <p:cNvSpPr txBox="1"/>
          <p:nvPr/>
        </p:nvSpPr>
        <p:spPr>
          <a:xfrm>
            <a:off x="8163200" y="6464651"/>
            <a:ext cx="3939151"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4" name="Picture 3">
            <a:extLst>
              <a:ext uri="{FF2B5EF4-FFF2-40B4-BE49-F238E27FC236}">
                <a16:creationId xmlns="" xmlns:a16="http://schemas.microsoft.com/office/drawing/2014/main" id="{D4CC4F4E-D5D7-169B-AB47-E496029293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726" y="312230"/>
            <a:ext cx="3930604" cy="2767146"/>
          </a:xfrm>
          <a:prstGeom prst="rect">
            <a:avLst/>
          </a:prstGeom>
          <a:ln>
            <a:solidFill>
              <a:schemeClr val="tx1"/>
            </a:solidFill>
          </a:ln>
        </p:spPr>
      </p:pic>
      <p:sp>
        <p:nvSpPr>
          <p:cNvPr id="2" name="TextBox 1">
            <a:extLst>
              <a:ext uri="{FF2B5EF4-FFF2-40B4-BE49-F238E27FC236}">
                <a16:creationId xmlns="" xmlns:a16="http://schemas.microsoft.com/office/drawing/2014/main" id="{383467F7-5BFF-770D-9720-5DE567D47A91}"/>
              </a:ext>
            </a:extLst>
          </p:cNvPr>
          <p:cNvSpPr txBox="1"/>
          <p:nvPr/>
        </p:nvSpPr>
        <p:spPr>
          <a:xfrm>
            <a:off x="85983" y="4433326"/>
            <a:ext cx="3837166" cy="2031325"/>
          </a:xfrm>
          <a:prstGeom prst="rect">
            <a:avLst/>
          </a:prstGeom>
          <a:noFill/>
        </p:spPr>
        <p:txBody>
          <a:bodyPr wrap="square" rtlCol="0">
            <a:spAutoFit/>
          </a:bodyPr>
          <a:lstStyle/>
          <a:p>
            <a:pPr marL="385763" lvl="1" indent="-285750">
              <a:buFont typeface="Arial" panose="020B0604020202020204" pitchFamily="34" charset="0"/>
              <a:buChar char="•"/>
            </a:pPr>
            <a:r>
              <a:rPr lang="en-US" sz="1800" dirty="0">
                <a:latin typeface="Avenir Book" panose="02000503020000020003" pitchFamily="2" charset="0"/>
              </a:rPr>
              <a:t>Accompanying injury</a:t>
            </a:r>
          </a:p>
          <a:p>
            <a:pPr marL="385763" lvl="1" indent="-285750">
              <a:buFont typeface="Arial" panose="020B0604020202020204" pitchFamily="34" charset="0"/>
              <a:buChar char="•"/>
            </a:pPr>
            <a:r>
              <a:rPr lang="en-US" sz="1800" dirty="0">
                <a:latin typeface="Avenir Book" panose="02000503020000020003" pitchFamily="2" charset="0"/>
              </a:rPr>
              <a:t>Multiple falls (≥2 falls) in last </a:t>
            </a:r>
            <a:r>
              <a:rPr lang="en-US" sz="1800" dirty="0" err="1">
                <a:latin typeface="Avenir Book" panose="02000503020000020003" pitchFamily="2" charset="0"/>
              </a:rPr>
              <a:t>yr</a:t>
            </a:r>
            <a:endParaRPr lang="en-US" sz="1800" dirty="0">
              <a:latin typeface="Avenir Book" panose="02000503020000020003" pitchFamily="2" charset="0"/>
            </a:endParaRPr>
          </a:p>
          <a:p>
            <a:pPr marL="385763" lvl="1" indent="-285750">
              <a:buFont typeface="Arial" panose="020B0604020202020204" pitchFamily="34" charset="0"/>
              <a:buChar char="•"/>
            </a:pPr>
            <a:r>
              <a:rPr lang="en-US" sz="1800" dirty="0">
                <a:latin typeface="Avenir Book" panose="02000503020000020003" pitchFamily="2" charset="0"/>
              </a:rPr>
              <a:t>Known frailty</a:t>
            </a:r>
          </a:p>
          <a:p>
            <a:pPr marL="385763" lvl="1" indent="-285750">
              <a:buFont typeface="Arial" panose="020B0604020202020204" pitchFamily="34" charset="0"/>
              <a:buChar char="•"/>
            </a:pPr>
            <a:r>
              <a:rPr lang="en-US" sz="1800" dirty="0">
                <a:latin typeface="Avenir Book" panose="02000503020000020003" pitchFamily="2" charset="0"/>
              </a:rPr>
              <a:t>Inability to get up after the fall without help</a:t>
            </a:r>
          </a:p>
          <a:p>
            <a:pPr marL="385763" lvl="1" indent="-285750">
              <a:buFont typeface="Arial" panose="020B0604020202020204" pitchFamily="34" charset="0"/>
              <a:buChar char="•"/>
            </a:pPr>
            <a:r>
              <a:rPr lang="en-US" sz="1800" dirty="0">
                <a:latin typeface="Avenir Book" panose="02000503020000020003" pitchFamily="2" charset="0"/>
              </a:rPr>
              <a:t>Accompanied by (suspected) transient loss of consciousness</a:t>
            </a:r>
          </a:p>
        </p:txBody>
      </p:sp>
      <p:sp>
        <p:nvSpPr>
          <p:cNvPr id="3" name="TextBox 2">
            <a:extLst>
              <a:ext uri="{FF2B5EF4-FFF2-40B4-BE49-F238E27FC236}">
                <a16:creationId xmlns="" xmlns:a16="http://schemas.microsoft.com/office/drawing/2014/main" id="{4A1F8C27-316C-BD90-F785-966BA4AE1BC2}"/>
              </a:ext>
            </a:extLst>
          </p:cNvPr>
          <p:cNvSpPr txBox="1"/>
          <p:nvPr/>
        </p:nvSpPr>
        <p:spPr>
          <a:xfrm>
            <a:off x="342726" y="3337990"/>
            <a:ext cx="3930604" cy="646331"/>
          </a:xfrm>
          <a:prstGeom prst="rect">
            <a:avLst/>
          </a:prstGeom>
          <a:solidFill>
            <a:schemeClr val="tx2">
              <a:lumMod val="50000"/>
              <a:lumOff val="50000"/>
            </a:schemeClr>
          </a:solidFill>
        </p:spPr>
        <p:txBody>
          <a:bodyPr wrap="square" rtlCol="0">
            <a:spAutoFit/>
          </a:bodyPr>
          <a:lstStyle/>
          <a:p>
            <a:r>
              <a:rPr lang="en-US" dirty="0">
                <a:solidFill>
                  <a:schemeClr val="bg1"/>
                </a:solidFill>
                <a:latin typeface="Avenir Book" panose="02000503020000020003" pitchFamily="2" charset="0"/>
              </a:rPr>
              <a:t>NO STATEMENTS ON AGE ONLY ON ‘RISK’</a:t>
            </a:r>
          </a:p>
        </p:txBody>
      </p:sp>
    </p:spTree>
    <p:extLst>
      <p:ext uri="{BB962C8B-B14F-4D97-AF65-F5344CB8AC3E}">
        <p14:creationId xmlns:p14="http://schemas.microsoft.com/office/powerpoint/2010/main" val="1999319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90B110-C8B7-FE5D-95F5-33D88C121678}"/>
              </a:ext>
            </a:extLst>
          </p:cNvPr>
          <p:cNvSpPr>
            <a:spLocks noGrp="1"/>
          </p:cNvSpPr>
          <p:nvPr>
            <p:ph type="title"/>
          </p:nvPr>
        </p:nvSpPr>
        <p:spPr>
          <a:xfrm>
            <a:off x="291353" y="125870"/>
            <a:ext cx="11362765" cy="1325563"/>
          </a:xfrm>
        </p:spPr>
        <p:txBody>
          <a:bodyPr/>
          <a:lstStyle/>
          <a:p>
            <a:r>
              <a:rPr lang="en-US" dirty="0"/>
              <a:t>FINDING THE FALLERS – CATCHING THEM EARLY?</a:t>
            </a:r>
          </a:p>
        </p:txBody>
      </p:sp>
      <p:sp>
        <p:nvSpPr>
          <p:cNvPr id="3" name="Content Placeholder 2">
            <a:extLst>
              <a:ext uri="{FF2B5EF4-FFF2-40B4-BE49-F238E27FC236}">
                <a16:creationId xmlns="" xmlns:a16="http://schemas.microsoft.com/office/drawing/2014/main" id="{793E8418-1511-A0A8-8795-E5E8C49D8CB7}"/>
              </a:ext>
            </a:extLst>
          </p:cNvPr>
          <p:cNvSpPr>
            <a:spLocks noGrp="1"/>
          </p:cNvSpPr>
          <p:nvPr>
            <p:ph idx="1"/>
          </p:nvPr>
        </p:nvSpPr>
        <p:spPr>
          <a:xfrm>
            <a:off x="2169458" y="1748118"/>
            <a:ext cx="9416721" cy="5109882"/>
          </a:xfrm>
        </p:spPr>
        <p:txBody>
          <a:bodyPr>
            <a:normAutofit/>
          </a:bodyPr>
          <a:lstStyle/>
          <a:p>
            <a:r>
              <a:rPr lang="en-US" dirty="0">
                <a:latin typeface="Avenir Book" panose="02000503020000020003" pitchFamily="2" charset="0"/>
              </a:rPr>
              <a:t>Clinicians should routinely ask about falls in their interactions with older adults</a:t>
            </a:r>
          </a:p>
          <a:p>
            <a:pPr lvl="1"/>
            <a:r>
              <a:rPr lang="en-US" dirty="0">
                <a:latin typeface="Avenir Book" panose="02000503020000020003" pitchFamily="2" charset="0"/>
              </a:rPr>
              <a:t>Ask</a:t>
            </a:r>
          </a:p>
          <a:p>
            <a:pPr lvl="2"/>
            <a:r>
              <a:rPr lang="en-US" dirty="0">
                <a:latin typeface="Avenir Book" panose="02000503020000020003" pitchFamily="2" charset="0"/>
              </a:rPr>
              <a:t>Have they experienced one or more falls in last 12 months?</a:t>
            </a:r>
          </a:p>
          <a:p>
            <a:pPr lvl="2"/>
            <a:r>
              <a:rPr lang="en-US" dirty="0">
                <a:latin typeface="Avenir Book" panose="02000503020000020003" pitchFamily="2" charset="0"/>
              </a:rPr>
              <a:t>About  the frequency, characteristics, context, severity and consequences of any falls</a:t>
            </a:r>
          </a:p>
          <a:p>
            <a:pPr lvl="2"/>
            <a:r>
              <a:rPr lang="en-US" dirty="0">
                <a:latin typeface="Avenir Book" panose="02000503020000020003" pitchFamily="2" charset="0"/>
              </a:rPr>
              <a:t>If they have experienced dizziness, loss of consciousness or any disturbance of gait and balance</a:t>
            </a:r>
          </a:p>
          <a:p>
            <a:pPr lvl="2"/>
            <a:r>
              <a:rPr lang="en-US" dirty="0">
                <a:latin typeface="Avenir Book" panose="02000503020000020003" pitchFamily="2" charset="0"/>
              </a:rPr>
              <a:t>If they experience any concerns about falling causing limitation of usual activities</a:t>
            </a:r>
          </a:p>
          <a:p>
            <a:pPr lvl="1"/>
            <a:r>
              <a:rPr lang="en-US" dirty="0">
                <a:latin typeface="Avenir Book" panose="02000503020000020003" pitchFamily="2" charset="0"/>
              </a:rPr>
              <a:t>If they say yes to any of these, offer a gait and balance assessment (gait speed and TUG) for differentiating intermediate and high risk from low risk</a:t>
            </a:r>
          </a:p>
        </p:txBody>
      </p:sp>
      <p:sp>
        <p:nvSpPr>
          <p:cNvPr id="4" name="TextBox 3">
            <a:extLst>
              <a:ext uri="{FF2B5EF4-FFF2-40B4-BE49-F238E27FC236}">
                <a16:creationId xmlns="" xmlns:a16="http://schemas.microsoft.com/office/drawing/2014/main" id="{DE10F46C-A0D7-5A78-AB6C-5C10B865119C}"/>
              </a:ext>
            </a:extLst>
          </p:cNvPr>
          <p:cNvSpPr txBox="1"/>
          <p:nvPr/>
        </p:nvSpPr>
        <p:spPr>
          <a:xfrm>
            <a:off x="144853" y="6248768"/>
            <a:ext cx="2208382" cy="584775"/>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grpSp>
        <p:nvGrpSpPr>
          <p:cNvPr id="7" name="Group 6">
            <a:extLst>
              <a:ext uri="{FF2B5EF4-FFF2-40B4-BE49-F238E27FC236}">
                <a16:creationId xmlns="" xmlns:a16="http://schemas.microsoft.com/office/drawing/2014/main" id="{AF4D8373-AADE-B94E-66DE-030739E7F35E}"/>
              </a:ext>
            </a:extLst>
          </p:cNvPr>
          <p:cNvGrpSpPr/>
          <p:nvPr/>
        </p:nvGrpSpPr>
        <p:grpSpPr>
          <a:xfrm>
            <a:off x="291352" y="1451433"/>
            <a:ext cx="3758133" cy="3416320"/>
            <a:chOff x="291353" y="1451433"/>
            <a:chExt cx="3608294" cy="3416320"/>
          </a:xfrm>
        </p:grpSpPr>
        <p:sp>
          <p:nvSpPr>
            <p:cNvPr id="5" name="TextBox 4">
              <a:extLst>
                <a:ext uri="{FF2B5EF4-FFF2-40B4-BE49-F238E27FC236}">
                  <a16:creationId xmlns="" xmlns:a16="http://schemas.microsoft.com/office/drawing/2014/main" id="{62C81EA3-2D9D-93D4-36F6-A2D17B33FDFB}"/>
                </a:ext>
              </a:extLst>
            </p:cNvPr>
            <p:cNvSpPr txBox="1"/>
            <p:nvPr/>
          </p:nvSpPr>
          <p:spPr>
            <a:xfrm>
              <a:off x="291353" y="1451433"/>
              <a:ext cx="1878106" cy="3416320"/>
            </a:xfrm>
            <a:prstGeom prst="rect">
              <a:avLst/>
            </a:prstGeom>
            <a:solidFill>
              <a:schemeClr val="accent5">
                <a:lumMod val="60000"/>
                <a:lumOff val="40000"/>
              </a:schemeClr>
            </a:solidFill>
          </p:spPr>
          <p:txBody>
            <a:bodyPr wrap="square" rtlCol="0">
              <a:spAutoFit/>
            </a:bodyPr>
            <a:lstStyle/>
            <a:p>
              <a:r>
                <a:rPr lang="en-US" sz="2400" dirty="0">
                  <a:latin typeface="Avenir Book" panose="02000503020000020003" pitchFamily="2" charset="0"/>
                </a:rPr>
                <a:t>Physios</a:t>
              </a:r>
            </a:p>
            <a:p>
              <a:r>
                <a:rPr lang="en-US" sz="2400" dirty="0">
                  <a:latin typeface="Avenir Book" panose="02000503020000020003" pitchFamily="2" charset="0"/>
                </a:rPr>
                <a:t>Social Care</a:t>
              </a:r>
            </a:p>
            <a:p>
              <a:r>
                <a:rPr lang="en-US" sz="2400" dirty="0">
                  <a:latin typeface="Avenir Book" panose="02000503020000020003" pitchFamily="2" charset="0"/>
                </a:rPr>
                <a:t>Nurses</a:t>
              </a:r>
            </a:p>
            <a:p>
              <a:r>
                <a:rPr lang="en-US" sz="2400" dirty="0">
                  <a:latin typeface="Avenir Book" panose="02000503020000020003" pitchFamily="2" charset="0"/>
                </a:rPr>
                <a:t>…….</a:t>
              </a:r>
            </a:p>
            <a:p>
              <a:r>
                <a:rPr lang="en-US" sz="2400" dirty="0">
                  <a:latin typeface="Avenir Book" panose="02000503020000020003" pitchFamily="2" charset="0"/>
                </a:rPr>
                <a:t>Exercise Instructors</a:t>
              </a:r>
            </a:p>
            <a:p>
              <a:r>
                <a:rPr lang="en-US" sz="2400" dirty="0">
                  <a:latin typeface="Avenir Book" panose="02000503020000020003" pitchFamily="2" charset="0"/>
                </a:rPr>
                <a:t>Social Prescribers</a:t>
              </a:r>
            </a:p>
            <a:p>
              <a:endParaRPr lang="en-US" sz="2400" dirty="0">
                <a:latin typeface="Avenir Book" panose="02000503020000020003" pitchFamily="2" charset="0"/>
              </a:endParaRPr>
            </a:p>
          </p:txBody>
        </p:sp>
        <p:sp>
          <p:nvSpPr>
            <p:cNvPr id="6" name="Right Arrow 5">
              <a:extLst>
                <a:ext uri="{FF2B5EF4-FFF2-40B4-BE49-F238E27FC236}">
                  <a16:creationId xmlns="" xmlns:a16="http://schemas.microsoft.com/office/drawing/2014/main" id="{051A7475-1469-A8DC-9F1A-0504C9469408}"/>
                </a:ext>
              </a:extLst>
            </p:cNvPr>
            <p:cNvSpPr/>
            <p:nvPr/>
          </p:nvSpPr>
          <p:spPr>
            <a:xfrm>
              <a:off x="2084294" y="1642407"/>
              <a:ext cx="1815353" cy="65704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 xmlns:a16="http://schemas.microsoft.com/office/drawing/2014/main" id="{C7855686-89D9-DA4F-94A2-56084B01E0D5}"/>
              </a:ext>
            </a:extLst>
          </p:cNvPr>
          <p:cNvGrpSpPr/>
          <p:nvPr/>
        </p:nvGrpSpPr>
        <p:grpSpPr>
          <a:xfrm>
            <a:off x="3889829" y="2477421"/>
            <a:ext cx="8010819" cy="2414445"/>
            <a:chOff x="3889829" y="2477421"/>
            <a:chExt cx="8010819" cy="2414445"/>
          </a:xfrm>
        </p:grpSpPr>
        <p:sp>
          <p:nvSpPr>
            <p:cNvPr id="8" name="TextBox 7">
              <a:extLst>
                <a:ext uri="{FF2B5EF4-FFF2-40B4-BE49-F238E27FC236}">
                  <a16:creationId xmlns="" xmlns:a16="http://schemas.microsoft.com/office/drawing/2014/main" id="{F6838AD8-9FA3-5B07-3B35-2E7519EB03FC}"/>
                </a:ext>
              </a:extLst>
            </p:cNvPr>
            <p:cNvSpPr txBox="1"/>
            <p:nvPr/>
          </p:nvSpPr>
          <p:spPr>
            <a:xfrm>
              <a:off x="7387771" y="2583542"/>
              <a:ext cx="4512877" cy="2308324"/>
            </a:xfrm>
            <a:prstGeom prst="rect">
              <a:avLst/>
            </a:prstGeom>
            <a:solidFill>
              <a:schemeClr val="accent5">
                <a:lumMod val="60000"/>
                <a:lumOff val="40000"/>
              </a:schemeClr>
            </a:solidFill>
          </p:spPr>
          <p:txBody>
            <a:bodyPr wrap="square" rtlCol="0">
              <a:spAutoFit/>
            </a:bodyPr>
            <a:lstStyle/>
            <a:p>
              <a:r>
                <a:rPr lang="en-US" sz="2400" dirty="0">
                  <a:latin typeface="Avenir Book" panose="02000503020000020003" pitchFamily="2" charset="0"/>
                </a:rPr>
                <a:t>Do you do regular physical activity to maintain your health or fitness?</a:t>
              </a:r>
            </a:p>
            <a:p>
              <a:r>
                <a:rPr lang="en-US" sz="2400" dirty="0">
                  <a:latin typeface="Avenir Book" panose="02000503020000020003" pitchFamily="2" charset="0"/>
                </a:rPr>
                <a:t>Do you avoid any physical activities or have stopped any physical activities recently??</a:t>
              </a:r>
            </a:p>
          </p:txBody>
        </p:sp>
        <p:sp>
          <p:nvSpPr>
            <p:cNvPr id="9" name="Left Arrow 8">
              <a:extLst>
                <a:ext uri="{FF2B5EF4-FFF2-40B4-BE49-F238E27FC236}">
                  <a16:creationId xmlns="" xmlns:a16="http://schemas.microsoft.com/office/drawing/2014/main" id="{3A3BE614-532A-8E07-2BC2-051926051C62}"/>
                </a:ext>
              </a:extLst>
            </p:cNvPr>
            <p:cNvSpPr/>
            <p:nvPr/>
          </p:nvSpPr>
          <p:spPr>
            <a:xfrm>
              <a:off x="3889829" y="2477421"/>
              <a:ext cx="3497942" cy="483493"/>
            </a:xfrm>
            <a:prstGeom prst="lef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85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4BC430-15B7-F440-9149-CC10F6933261}"/>
              </a:ext>
            </a:extLst>
          </p:cNvPr>
          <p:cNvSpPr>
            <a:spLocks noGrp="1"/>
          </p:cNvSpPr>
          <p:nvPr>
            <p:ph type="title"/>
          </p:nvPr>
        </p:nvSpPr>
        <p:spPr>
          <a:xfrm>
            <a:off x="293682" y="193593"/>
            <a:ext cx="11029616" cy="1188720"/>
          </a:xfrm>
        </p:spPr>
        <p:txBody>
          <a:bodyPr/>
          <a:lstStyle/>
          <a:p>
            <a:r>
              <a:rPr lang="en-US" dirty="0"/>
              <a:t>FALLS RISK STRATIFICATION – who/what/where</a:t>
            </a:r>
          </a:p>
        </p:txBody>
      </p:sp>
      <p:sp>
        <p:nvSpPr>
          <p:cNvPr id="3" name="Content Placeholder 2">
            <a:extLst>
              <a:ext uri="{FF2B5EF4-FFF2-40B4-BE49-F238E27FC236}">
                <a16:creationId xmlns="" xmlns:a16="http://schemas.microsoft.com/office/drawing/2014/main" id="{3B310564-D3AD-428E-52EF-5E61AB570A6B}"/>
              </a:ext>
            </a:extLst>
          </p:cNvPr>
          <p:cNvSpPr>
            <a:spLocks noGrp="1"/>
          </p:cNvSpPr>
          <p:nvPr>
            <p:ph idx="1"/>
          </p:nvPr>
        </p:nvSpPr>
        <p:spPr>
          <a:xfrm>
            <a:off x="293682" y="1532364"/>
            <a:ext cx="9242204" cy="5282094"/>
          </a:xfrm>
        </p:spPr>
        <p:txBody>
          <a:bodyPr>
            <a:normAutofit/>
          </a:bodyPr>
          <a:lstStyle/>
          <a:p>
            <a:pPr>
              <a:lnSpc>
                <a:spcPct val="100000"/>
              </a:lnSpc>
            </a:pPr>
            <a:r>
              <a:rPr lang="en-US" sz="2400" dirty="0">
                <a:latin typeface="Avenir Book" panose="02000503020000020003" pitchFamily="2" charset="0"/>
              </a:rPr>
              <a:t>Older adults at low risk for falls </a:t>
            </a:r>
          </a:p>
          <a:p>
            <a:pPr lvl="1">
              <a:lnSpc>
                <a:spcPct val="100000"/>
              </a:lnSpc>
            </a:pPr>
            <a:r>
              <a:rPr lang="en-US" sz="2000" dirty="0">
                <a:latin typeface="Avenir Book" panose="02000503020000020003" pitchFamily="2" charset="0"/>
              </a:rPr>
              <a:t>Should be offered education about falls prevention and exercise for general health and/or fall prevention if interested</a:t>
            </a:r>
          </a:p>
          <a:p>
            <a:pPr lvl="1">
              <a:lnSpc>
                <a:spcPct val="100000"/>
              </a:lnSpc>
            </a:pPr>
            <a:r>
              <a:rPr lang="en-US" sz="2000" dirty="0">
                <a:latin typeface="Avenir Book" panose="02000503020000020003" pitchFamily="2" charset="0"/>
              </a:rPr>
              <a:t>Reinforce physical activity (aim to meet PA Guidelines), lifestyle habits and nutrition (incl. Vit D)</a:t>
            </a:r>
          </a:p>
          <a:p>
            <a:pPr lvl="1">
              <a:lnSpc>
                <a:spcPct val="100000"/>
              </a:lnSpc>
            </a:pPr>
            <a:r>
              <a:rPr lang="en-US" sz="2000" dirty="0">
                <a:latin typeface="Avenir Book" panose="02000503020000020003" pitchFamily="2" charset="0"/>
              </a:rPr>
              <a:t>Referral to local community health promotion or ‘ageing well’ programmes</a:t>
            </a:r>
          </a:p>
          <a:p>
            <a:pPr>
              <a:lnSpc>
                <a:spcPct val="100000"/>
              </a:lnSpc>
            </a:pPr>
            <a:r>
              <a:rPr lang="en-US" sz="2400" dirty="0">
                <a:latin typeface="Avenir Book" panose="02000503020000020003" pitchFamily="2" charset="0"/>
              </a:rPr>
              <a:t>Older adults at intermediate risk for falls </a:t>
            </a:r>
          </a:p>
          <a:p>
            <a:pPr lvl="1">
              <a:lnSpc>
                <a:spcPct val="100000"/>
              </a:lnSpc>
            </a:pPr>
            <a:r>
              <a:rPr lang="en-US" sz="2000" dirty="0">
                <a:latin typeface="Avenir Book" panose="02000503020000020003" pitchFamily="2" charset="0"/>
              </a:rPr>
              <a:t>Should be offered </a:t>
            </a:r>
            <a:r>
              <a:rPr lang="en-US" sz="2000" u="sng" dirty="0">
                <a:latin typeface="Avenir Book" panose="02000503020000020003" pitchFamily="2" charset="0"/>
              </a:rPr>
              <a:t>targeted exercise </a:t>
            </a:r>
            <a:r>
              <a:rPr lang="en-US" sz="2000" dirty="0">
                <a:latin typeface="Avenir Book" panose="02000503020000020003" pitchFamily="2" charset="0"/>
              </a:rPr>
              <a:t>or a physiotherapist referral in order to </a:t>
            </a:r>
            <a:r>
              <a:rPr lang="en-US" sz="2000" b="1" dirty="0">
                <a:latin typeface="Avenir Book" panose="02000503020000020003" pitchFamily="2" charset="0"/>
              </a:rPr>
              <a:t>improve balance and muscle strength</a:t>
            </a:r>
            <a:r>
              <a:rPr lang="en-US" sz="2000" dirty="0">
                <a:latin typeface="Avenir Book" panose="02000503020000020003" pitchFamily="2" charset="0"/>
              </a:rPr>
              <a:t>, and </a:t>
            </a:r>
            <a:r>
              <a:rPr lang="en-US" sz="2000" u="sng" dirty="0">
                <a:latin typeface="Avenir Book" panose="02000503020000020003" pitchFamily="2" charset="0"/>
              </a:rPr>
              <a:t>reduce their fall risk</a:t>
            </a:r>
          </a:p>
          <a:p>
            <a:pPr>
              <a:lnSpc>
                <a:spcPct val="100000"/>
              </a:lnSpc>
            </a:pPr>
            <a:r>
              <a:rPr lang="en-US" sz="2400" dirty="0">
                <a:latin typeface="Avenir Book" panose="02000503020000020003" pitchFamily="2" charset="0"/>
              </a:rPr>
              <a:t>Older adults at high risk for falls  </a:t>
            </a:r>
          </a:p>
          <a:p>
            <a:pPr lvl="1">
              <a:lnSpc>
                <a:spcPct val="100000"/>
              </a:lnSpc>
            </a:pPr>
            <a:r>
              <a:rPr lang="en-US" sz="2000" dirty="0">
                <a:latin typeface="Avenir Book" panose="02000503020000020003" pitchFamily="2" charset="0"/>
              </a:rPr>
              <a:t>Should be offered a multifactorial falls risk assessment to inform </a:t>
            </a:r>
            <a:r>
              <a:rPr lang="en-US" sz="2000" u="sng" dirty="0" err="1">
                <a:latin typeface="Avenir Book" panose="02000503020000020003" pitchFamily="2" charset="0"/>
              </a:rPr>
              <a:t>individualised</a:t>
            </a:r>
            <a:r>
              <a:rPr lang="en-US" sz="2000" u="sng" dirty="0">
                <a:latin typeface="Avenir Book" panose="02000503020000020003" pitchFamily="2" charset="0"/>
              </a:rPr>
              <a:t> tailored evidence-based interventions to reduce falls</a:t>
            </a:r>
          </a:p>
        </p:txBody>
      </p:sp>
      <p:sp>
        <p:nvSpPr>
          <p:cNvPr id="4" name="TextBox 3">
            <a:extLst>
              <a:ext uri="{FF2B5EF4-FFF2-40B4-BE49-F238E27FC236}">
                <a16:creationId xmlns="" xmlns:a16="http://schemas.microsoft.com/office/drawing/2014/main" id="{2F344A91-01B5-29AA-73F1-8B04DB5F61AD}"/>
              </a:ext>
            </a:extLst>
          </p:cNvPr>
          <p:cNvSpPr txBox="1"/>
          <p:nvPr/>
        </p:nvSpPr>
        <p:spPr>
          <a:xfrm>
            <a:off x="9735822" y="6079632"/>
            <a:ext cx="2194921" cy="584775"/>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5" name="Picture 4">
            <a:extLst>
              <a:ext uri="{FF2B5EF4-FFF2-40B4-BE49-F238E27FC236}">
                <a16:creationId xmlns="" xmlns:a16="http://schemas.microsoft.com/office/drawing/2014/main" id="{E2DA1510-7401-370F-7BCE-A82E523D55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a:xfrm>
            <a:off x="9568513" y="4107543"/>
            <a:ext cx="2608129" cy="1705559"/>
          </a:xfrm>
          <a:prstGeom prst="rect">
            <a:avLst/>
          </a:prstGeom>
        </p:spPr>
      </p:pic>
      <p:pic>
        <p:nvPicPr>
          <p:cNvPr id="6" name="Picture 5">
            <a:extLst>
              <a:ext uri="{FF2B5EF4-FFF2-40B4-BE49-F238E27FC236}">
                <a16:creationId xmlns="" xmlns:a16="http://schemas.microsoft.com/office/drawing/2014/main" id="{681DF126-5BFF-F113-B438-EB4C5BB05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68513" y="1750075"/>
            <a:ext cx="2608129" cy="1878738"/>
          </a:xfrm>
          <a:prstGeom prst="rect">
            <a:avLst/>
          </a:prstGeom>
        </p:spPr>
      </p:pic>
    </p:spTree>
    <p:extLst>
      <p:ext uri="{BB962C8B-B14F-4D97-AF65-F5344CB8AC3E}">
        <p14:creationId xmlns:p14="http://schemas.microsoft.com/office/powerpoint/2010/main" val="3831275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9ED1A74-155E-1CE5-88D8-8433114C89F8}"/>
              </a:ext>
            </a:extLst>
          </p:cNvPr>
          <p:cNvPicPr>
            <a:picLocks noChangeAspect="1"/>
          </p:cNvPicPr>
          <p:nvPr/>
        </p:nvPicPr>
        <p:blipFill>
          <a:blip r:embed="rId3"/>
          <a:stretch>
            <a:fillRect/>
          </a:stretch>
        </p:blipFill>
        <p:spPr>
          <a:xfrm>
            <a:off x="4061110" y="130211"/>
            <a:ext cx="8044907" cy="6415559"/>
          </a:xfrm>
          <a:prstGeom prst="rect">
            <a:avLst/>
          </a:prstGeom>
        </p:spPr>
      </p:pic>
      <p:sp>
        <p:nvSpPr>
          <p:cNvPr id="6" name="TextBox 5">
            <a:extLst>
              <a:ext uri="{FF2B5EF4-FFF2-40B4-BE49-F238E27FC236}">
                <a16:creationId xmlns="" xmlns:a16="http://schemas.microsoft.com/office/drawing/2014/main" id="{46CC2557-98F0-95C0-146B-EC6E04AC3F19}"/>
              </a:ext>
            </a:extLst>
          </p:cNvPr>
          <p:cNvSpPr txBox="1"/>
          <p:nvPr/>
        </p:nvSpPr>
        <p:spPr>
          <a:xfrm>
            <a:off x="8564981" y="6463022"/>
            <a:ext cx="3939151"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4" name="Picture 3">
            <a:extLst>
              <a:ext uri="{FF2B5EF4-FFF2-40B4-BE49-F238E27FC236}">
                <a16:creationId xmlns="" xmlns:a16="http://schemas.microsoft.com/office/drawing/2014/main" id="{D4CC4F4E-D5D7-169B-AB47-E496029293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726" y="312230"/>
            <a:ext cx="3930604" cy="2767146"/>
          </a:xfrm>
          <a:prstGeom prst="rect">
            <a:avLst/>
          </a:prstGeom>
          <a:ln>
            <a:solidFill>
              <a:schemeClr val="tx1"/>
            </a:solidFill>
          </a:ln>
        </p:spPr>
      </p:pic>
      <p:sp>
        <p:nvSpPr>
          <p:cNvPr id="2" name="TextBox 1">
            <a:extLst>
              <a:ext uri="{FF2B5EF4-FFF2-40B4-BE49-F238E27FC236}">
                <a16:creationId xmlns="" xmlns:a16="http://schemas.microsoft.com/office/drawing/2014/main" id="{383467F7-5BFF-770D-9720-5DE567D47A91}"/>
              </a:ext>
            </a:extLst>
          </p:cNvPr>
          <p:cNvSpPr txBox="1"/>
          <p:nvPr/>
        </p:nvSpPr>
        <p:spPr>
          <a:xfrm>
            <a:off x="85983" y="4433326"/>
            <a:ext cx="3837166" cy="2031325"/>
          </a:xfrm>
          <a:prstGeom prst="rect">
            <a:avLst/>
          </a:prstGeom>
          <a:noFill/>
        </p:spPr>
        <p:txBody>
          <a:bodyPr wrap="square" rtlCol="0">
            <a:spAutoFit/>
          </a:bodyPr>
          <a:lstStyle/>
          <a:p>
            <a:pPr marL="385763" lvl="1" indent="-285750">
              <a:buFont typeface="Arial" panose="020B0604020202020204" pitchFamily="34" charset="0"/>
              <a:buChar char="•"/>
            </a:pPr>
            <a:r>
              <a:rPr lang="en-US" sz="1800" dirty="0">
                <a:latin typeface="Avenir Book" panose="02000503020000020003" pitchFamily="2" charset="0"/>
              </a:rPr>
              <a:t>Accompanying injury</a:t>
            </a:r>
          </a:p>
          <a:p>
            <a:pPr marL="385763" lvl="1" indent="-285750">
              <a:buFont typeface="Arial" panose="020B0604020202020204" pitchFamily="34" charset="0"/>
              <a:buChar char="•"/>
            </a:pPr>
            <a:r>
              <a:rPr lang="en-US" sz="1800" dirty="0">
                <a:latin typeface="Avenir Book" panose="02000503020000020003" pitchFamily="2" charset="0"/>
              </a:rPr>
              <a:t>Multiple falls (≥2 falls) in last </a:t>
            </a:r>
            <a:r>
              <a:rPr lang="en-US" sz="1800" dirty="0" err="1">
                <a:latin typeface="Avenir Book" panose="02000503020000020003" pitchFamily="2" charset="0"/>
              </a:rPr>
              <a:t>yr</a:t>
            </a:r>
            <a:endParaRPr lang="en-US" sz="1800" dirty="0">
              <a:latin typeface="Avenir Book" panose="02000503020000020003" pitchFamily="2" charset="0"/>
            </a:endParaRPr>
          </a:p>
          <a:p>
            <a:pPr marL="385763" lvl="1" indent="-285750">
              <a:buFont typeface="Arial" panose="020B0604020202020204" pitchFamily="34" charset="0"/>
              <a:buChar char="•"/>
            </a:pPr>
            <a:r>
              <a:rPr lang="en-US" sz="1800" dirty="0">
                <a:solidFill>
                  <a:srgbClr val="0070C0"/>
                </a:solidFill>
                <a:latin typeface="Avenir Book" panose="02000503020000020003" pitchFamily="2" charset="0"/>
              </a:rPr>
              <a:t>Known frailty (CFS 4 or more)</a:t>
            </a:r>
          </a:p>
          <a:p>
            <a:pPr marL="385763" lvl="1" indent="-285750">
              <a:buFont typeface="Arial" panose="020B0604020202020204" pitchFamily="34" charset="0"/>
              <a:buChar char="•"/>
            </a:pPr>
            <a:r>
              <a:rPr lang="en-US" sz="1800" dirty="0">
                <a:latin typeface="Avenir Book" panose="02000503020000020003" pitchFamily="2" charset="0"/>
              </a:rPr>
              <a:t>Inability to get up after the fall without help</a:t>
            </a:r>
          </a:p>
          <a:p>
            <a:pPr marL="385763" lvl="1" indent="-285750">
              <a:buFont typeface="Arial" panose="020B0604020202020204" pitchFamily="34" charset="0"/>
              <a:buChar char="•"/>
            </a:pPr>
            <a:r>
              <a:rPr lang="en-US" sz="1800" dirty="0">
                <a:latin typeface="Avenir Book" panose="02000503020000020003" pitchFamily="2" charset="0"/>
              </a:rPr>
              <a:t>Accompanied by (suspected) transient loss of consciousness</a:t>
            </a:r>
          </a:p>
        </p:txBody>
      </p:sp>
      <p:sp>
        <p:nvSpPr>
          <p:cNvPr id="3" name="TextBox 2">
            <a:extLst>
              <a:ext uri="{FF2B5EF4-FFF2-40B4-BE49-F238E27FC236}">
                <a16:creationId xmlns="" xmlns:a16="http://schemas.microsoft.com/office/drawing/2014/main" id="{4A1F8C27-316C-BD90-F785-966BA4AE1BC2}"/>
              </a:ext>
            </a:extLst>
          </p:cNvPr>
          <p:cNvSpPr txBox="1"/>
          <p:nvPr/>
        </p:nvSpPr>
        <p:spPr>
          <a:xfrm>
            <a:off x="409873" y="3429000"/>
            <a:ext cx="3580423" cy="923330"/>
          </a:xfrm>
          <a:prstGeom prst="rect">
            <a:avLst/>
          </a:prstGeom>
          <a:solidFill>
            <a:schemeClr val="tx2">
              <a:lumMod val="50000"/>
              <a:lumOff val="50000"/>
            </a:schemeClr>
          </a:solidFill>
        </p:spPr>
        <p:txBody>
          <a:bodyPr wrap="square" rtlCol="0">
            <a:spAutoFit/>
          </a:bodyPr>
          <a:lstStyle/>
          <a:p>
            <a:r>
              <a:rPr lang="en-US" dirty="0">
                <a:solidFill>
                  <a:schemeClr val="bg1"/>
                </a:solidFill>
                <a:latin typeface="Avenir Book" panose="02000503020000020003" pitchFamily="2" charset="0"/>
              </a:rPr>
              <a:t>CONSIDER HIGH RISK AND OFFER EFFECTIVE INTERVENTIONS</a:t>
            </a:r>
          </a:p>
        </p:txBody>
      </p:sp>
      <p:sp>
        <p:nvSpPr>
          <p:cNvPr id="7" name="TextBox 6">
            <a:extLst>
              <a:ext uri="{FF2B5EF4-FFF2-40B4-BE49-F238E27FC236}">
                <a16:creationId xmlns="" xmlns:a16="http://schemas.microsoft.com/office/drawing/2014/main" id="{3C389CF6-C511-B029-53AE-7DCCEBB44CB7}"/>
              </a:ext>
            </a:extLst>
          </p:cNvPr>
          <p:cNvSpPr txBox="1"/>
          <p:nvPr/>
        </p:nvSpPr>
        <p:spPr>
          <a:xfrm>
            <a:off x="85983" y="6442743"/>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a:t>
            </a:r>
            <a:r>
              <a:rPr lang="en-US" sz="1600" dirty="0" err="1">
                <a:solidFill>
                  <a:schemeClr val="bg1">
                    <a:lumMod val="50000"/>
                  </a:schemeClr>
                </a:solidFill>
              </a:rPr>
              <a:t>LaterLifeTrain</a:t>
            </a:r>
            <a:endParaRPr lang="en-US" sz="1600" dirty="0">
              <a:solidFill>
                <a:schemeClr val="bg1">
                  <a:lumMod val="50000"/>
                </a:schemeClr>
              </a:solidFill>
            </a:endParaRPr>
          </a:p>
        </p:txBody>
      </p:sp>
    </p:spTree>
    <p:extLst>
      <p:ext uri="{BB962C8B-B14F-4D97-AF65-F5344CB8AC3E}">
        <p14:creationId xmlns:p14="http://schemas.microsoft.com/office/powerpoint/2010/main" val="360098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0C8E7E7-4058-3D4F-85C9-D53B60CB5A6A}"/>
              </a:ext>
            </a:extLst>
          </p:cNvPr>
          <p:cNvGrpSpPr/>
          <p:nvPr/>
        </p:nvGrpSpPr>
        <p:grpSpPr>
          <a:xfrm>
            <a:off x="1132114" y="1162795"/>
            <a:ext cx="9250041" cy="5695205"/>
            <a:chOff x="179418" y="1120189"/>
            <a:chExt cx="8462234" cy="5782593"/>
          </a:xfrm>
        </p:grpSpPr>
        <p:pic>
          <p:nvPicPr>
            <p:cNvPr id="4" name="Picture 3">
              <a:extLst>
                <a:ext uri="{FF2B5EF4-FFF2-40B4-BE49-F238E27FC236}">
                  <a16:creationId xmlns="" xmlns:a16="http://schemas.microsoft.com/office/drawing/2014/main" id="{8D3E1EEB-36CC-EB44-937D-9A29524BA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18" y="1120189"/>
              <a:ext cx="3478182" cy="2495217"/>
            </a:xfrm>
            <a:prstGeom prst="rect">
              <a:avLst/>
            </a:prstGeom>
          </p:spPr>
        </p:pic>
        <p:pic>
          <p:nvPicPr>
            <p:cNvPr id="5" name="Picture 4">
              <a:extLst>
                <a:ext uri="{FF2B5EF4-FFF2-40B4-BE49-F238E27FC236}">
                  <a16:creationId xmlns="" xmlns:a16="http://schemas.microsoft.com/office/drawing/2014/main" id="{9880B2C0-A298-874C-931A-287259B3B698}"/>
                </a:ext>
              </a:extLst>
            </p:cNvPr>
            <p:cNvPicPr>
              <a:picLocks noChangeAspect="1"/>
            </p:cNvPicPr>
            <p:nvPr/>
          </p:nvPicPr>
          <p:blipFill>
            <a:blip r:embed="rId3"/>
            <a:stretch>
              <a:fillRect/>
            </a:stretch>
          </p:blipFill>
          <p:spPr>
            <a:xfrm>
              <a:off x="4546600" y="1473199"/>
              <a:ext cx="4095052" cy="4927600"/>
            </a:xfrm>
            <a:prstGeom prst="rect">
              <a:avLst/>
            </a:prstGeom>
          </p:spPr>
        </p:pic>
        <p:pic>
          <p:nvPicPr>
            <p:cNvPr id="6" name="Picture 5">
              <a:extLst>
                <a:ext uri="{FF2B5EF4-FFF2-40B4-BE49-F238E27FC236}">
                  <a16:creationId xmlns="" xmlns:a16="http://schemas.microsoft.com/office/drawing/2014/main" id="{E6E29B49-B7A0-FF49-B38B-E6FB181E5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194" y="3735260"/>
              <a:ext cx="3478181" cy="3167522"/>
            </a:xfrm>
            <a:prstGeom prst="rect">
              <a:avLst/>
            </a:prstGeom>
          </p:spPr>
        </p:pic>
        <p:sp>
          <p:nvSpPr>
            <p:cNvPr id="8" name="Left Arrow 7">
              <a:extLst>
                <a:ext uri="{FF2B5EF4-FFF2-40B4-BE49-F238E27FC236}">
                  <a16:creationId xmlns="" xmlns:a16="http://schemas.microsoft.com/office/drawing/2014/main" id="{926132E8-3516-3C4F-86A6-AEDBAE245C7F}"/>
                </a:ext>
              </a:extLst>
            </p:cNvPr>
            <p:cNvSpPr/>
            <p:nvPr/>
          </p:nvSpPr>
          <p:spPr>
            <a:xfrm>
              <a:off x="2546084" y="147319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Left Arrow 8">
              <a:extLst>
                <a:ext uri="{FF2B5EF4-FFF2-40B4-BE49-F238E27FC236}">
                  <a16:creationId xmlns="" xmlns:a16="http://schemas.microsoft.com/office/drawing/2014/main" id="{5B511A36-99C2-4243-B1FC-DB90FA990980}"/>
                </a:ext>
              </a:extLst>
            </p:cNvPr>
            <p:cNvSpPr/>
            <p:nvPr/>
          </p:nvSpPr>
          <p:spPr>
            <a:xfrm>
              <a:off x="2546083" y="157758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Left Arrow 9">
              <a:extLst>
                <a:ext uri="{FF2B5EF4-FFF2-40B4-BE49-F238E27FC236}">
                  <a16:creationId xmlns="" xmlns:a16="http://schemas.microsoft.com/office/drawing/2014/main" id="{2D169C15-95C0-6244-9E12-80A9CA819FF7}"/>
                </a:ext>
              </a:extLst>
            </p:cNvPr>
            <p:cNvSpPr/>
            <p:nvPr/>
          </p:nvSpPr>
          <p:spPr>
            <a:xfrm>
              <a:off x="2546082" y="20578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Left Arrow 10">
              <a:extLst>
                <a:ext uri="{FF2B5EF4-FFF2-40B4-BE49-F238E27FC236}">
                  <a16:creationId xmlns="" xmlns:a16="http://schemas.microsoft.com/office/drawing/2014/main" id="{73F4DCAD-6668-7F42-AA22-10B6DD919E59}"/>
                </a:ext>
              </a:extLst>
            </p:cNvPr>
            <p:cNvSpPr/>
            <p:nvPr/>
          </p:nvSpPr>
          <p:spPr>
            <a:xfrm>
              <a:off x="2546082" y="23020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Left Arrow 11">
              <a:extLst>
                <a:ext uri="{FF2B5EF4-FFF2-40B4-BE49-F238E27FC236}">
                  <a16:creationId xmlns="" xmlns:a16="http://schemas.microsoft.com/office/drawing/2014/main" id="{3C4AF819-9895-6249-A820-083D6096398E}"/>
                </a:ext>
              </a:extLst>
            </p:cNvPr>
            <p:cNvSpPr/>
            <p:nvPr/>
          </p:nvSpPr>
          <p:spPr>
            <a:xfrm>
              <a:off x="2546081" y="24397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Left Arrow 12">
              <a:extLst>
                <a:ext uri="{FF2B5EF4-FFF2-40B4-BE49-F238E27FC236}">
                  <a16:creationId xmlns="" xmlns:a16="http://schemas.microsoft.com/office/drawing/2014/main" id="{652F82AB-189B-E04C-B668-526F50FC9716}"/>
                </a:ext>
              </a:extLst>
            </p:cNvPr>
            <p:cNvSpPr/>
            <p:nvPr/>
          </p:nvSpPr>
          <p:spPr>
            <a:xfrm>
              <a:off x="2546082" y="266878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Left Arrow 13">
              <a:extLst>
                <a:ext uri="{FF2B5EF4-FFF2-40B4-BE49-F238E27FC236}">
                  <a16:creationId xmlns="" xmlns:a16="http://schemas.microsoft.com/office/drawing/2014/main" id="{0D287BDF-6DF0-554F-84D1-922E55F09EEC}"/>
                </a:ext>
              </a:extLst>
            </p:cNvPr>
            <p:cNvSpPr/>
            <p:nvPr/>
          </p:nvSpPr>
          <p:spPr>
            <a:xfrm>
              <a:off x="2546080" y="291303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Left Arrow 14">
              <a:extLst>
                <a:ext uri="{FF2B5EF4-FFF2-40B4-BE49-F238E27FC236}">
                  <a16:creationId xmlns="" xmlns:a16="http://schemas.microsoft.com/office/drawing/2014/main" id="{BA18715A-F846-3A4C-AF1C-21720BD68961}"/>
                </a:ext>
              </a:extLst>
            </p:cNvPr>
            <p:cNvSpPr/>
            <p:nvPr/>
          </p:nvSpPr>
          <p:spPr>
            <a:xfrm>
              <a:off x="2552465" y="315728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Left Arrow 15">
              <a:extLst>
                <a:ext uri="{FF2B5EF4-FFF2-40B4-BE49-F238E27FC236}">
                  <a16:creationId xmlns="" xmlns:a16="http://schemas.microsoft.com/office/drawing/2014/main" id="{EDDC9B15-00AD-BE4C-B1F3-6B130771E7DD}"/>
                </a:ext>
              </a:extLst>
            </p:cNvPr>
            <p:cNvSpPr/>
            <p:nvPr/>
          </p:nvSpPr>
          <p:spPr>
            <a:xfrm>
              <a:off x="2546079" y="328890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Left Arrow 16">
              <a:extLst>
                <a:ext uri="{FF2B5EF4-FFF2-40B4-BE49-F238E27FC236}">
                  <a16:creationId xmlns="" xmlns:a16="http://schemas.microsoft.com/office/drawing/2014/main" id="{8EE0B70C-6A61-934B-8055-A1F77C555298}"/>
                </a:ext>
              </a:extLst>
            </p:cNvPr>
            <p:cNvSpPr/>
            <p:nvPr/>
          </p:nvSpPr>
          <p:spPr>
            <a:xfrm>
              <a:off x="2552464" y="40775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Left Arrow 17">
              <a:extLst>
                <a:ext uri="{FF2B5EF4-FFF2-40B4-BE49-F238E27FC236}">
                  <a16:creationId xmlns="" xmlns:a16="http://schemas.microsoft.com/office/drawing/2014/main" id="{145F1A37-FFBD-924C-A4DD-FE074E99C4F4}"/>
                </a:ext>
              </a:extLst>
            </p:cNvPr>
            <p:cNvSpPr/>
            <p:nvPr/>
          </p:nvSpPr>
          <p:spPr>
            <a:xfrm>
              <a:off x="2546078" y="43071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Left Arrow 18">
              <a:extLst>
                <a:ext uri="{FF2B5EF4-FFF2-40B4-BE49-F238E27FC236}">
                  <a16:creationId xmlns="" xmlns:a16="http://schemas.microsoft.com/office/drawing/2014/main" id="{5C09449B-5DE0-0747-A45C-7DD7296FBBAB}"/>
                </a:ext>
              </a:extLst>
            </p:cNvPr>
            <p:cNvSpPr/>
            <p:nvPr/>
          </p:nvSpPr>
          <p:spPr>
            <a:xfrm>
              <a:off x="2546077" y="45347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Left Arrow 19">
              <a:extLst>
                <a:ext uri="{FF2B5EF4-FFF2-40B4-BE49-F238E27FC236}">
                  <a16:creationId xmlns="" xmlns:a16="http://schemas.microsoft.com/office/drawing/2014/main" id="{2EE78E27-05C3-2B41-B587-E8D7339F9635}"/>
                </a:ext>
              </a:extLst>
            </p:cNvPr>
            <p:cNvSpPr/>
            <p:nvPr/>
          </p:nvSpPr>
          <p:spPr>
            <a:xfrm>
              <a:off x="2546076" y="512347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Left Arrow 20">
              <a:extLst>
                <a:ext uri="{FF2B5EF4-FFF2-40B4-BE49-F238E27FC236}">
                  <a16:creationId xmlns="" xmlns:a16="http://schemas.microsoft.com/office/drawing/2014/main" id="{E2C7D391-9385-8647-86DB-0A2FCA6D7D72}"/>
                </a:ext>
              </a:extLst>
            </p:cNvPr>
            <p:cNvSpPr/>
            <p:nvPr/>
          </p:nvSpPr>
          <p:spPr>
            <a:xfrm>
              <a:off x="2546075" y="548047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Left Arrow 21">
              <a:extLst>
                <a:ext uri="{FF2B5EF4-FFF2-40B4-BE49-F238E27FC236}">
                  <a16:creationId xmlns="" xmlns:a16="http://schemas.microsoft.com/office/drawing/2014/main" id="{FCFE5A36-78B5-8D49-BAFA-30C0F0A6BC09}"/>
                </a:ext>
              </a:extLst>
            </p:cNvPr>
            <p:cNvSpPr/>
            <p:nvPr/>
          </p:nvSpPr>
          <p:spPr>
            <a:xfrm>
              <a:off x="2546074" y="57164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Left Arrow 22">
              <a:extLst>
                <a:ext uri="{FF2B5EF4-FFF2-40B4-BE49-F238E27FC236}">
                  <a16:creationId xmlns="" xmlns:a16="http://schemas.microsoft.com/office/drawing/2014/main" id="{28F75C46-D321-964E-97DC-AEFB0D2B7B63}"/>
                </a:ext>
              </a:extLst>
            </p:cNvPr>
            <p:cNvSpPr/>
            <p:nvPr/>
          </p:nvSpPr>
          <p:spPr>
            <a:xfrm>
              <a:off x="2546073" y="606915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Left Arrow 23">
              <a:extLst>
                <a:ext uri="{FF2B5EF4-FFF2-40B4-BE49-F238E27FC236}">
                  <a16:creationId xmlns="" xmlns:a16="http://schemas.microsoft.com/office/drawing/2014/main" id="{E1BF64B7-49C8-9549-881B-106875F6BFA4}"/>
                </a:ext>
              </a:extLst>
            </p:cNvPr>
            <p:cNvSpPr/>
            <p:nvPr/>
          </p:nvSpPr>
          <p:spPr>
            <a:xfrm>
              <a:off x="2546073" y="6181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Left Arrow 24">
              <a:extLst>
                <a:ext uri="{FF2B5EF4-FFF2-40B4-BE49-F238E27FC236}">
                  <a16:creationId xmlns="" xmlns:a16="http://schemas.microsoft.com/office/drawing/2014/main" id="{6FB26611-EDC0-9543-BE58-986EF86CFB6D}"/>
                </a:ext>
              </a:extLst>
            </p:cNvPr>
            <p:cNvSpPr/>
            <p:nvPr/>
          </p:nvSpPr>
          <p:spPr>
            <a:xfrm>
              <a:off x="7310904" y="1869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Left Arrow 25">
              <a:extLst>
                <a:ext uri="{FF2B5EF4-FFF2-40B4-BE49-F238E27FC236}">
                  <a16:creationId xmlns="" xmlns:a16="http://schemas.microsoft.com/office/drawing/2014/main" id="{41BDAEF4-3F61-7540-A3BB-0ED8C127359A}"/>
                </a:ext>
              </a:extLst>
            </p:cNvPr>
            <p:cNvSpPr/>
            <p:nvPr/>
          </p:nvSpPr>
          <p:spPr>
            <a:xfrm>
              <a:off x="7310904" y="21721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Left Arrow 26">
              <a:extLst>
                <a:ext uri="{FF2B5EF4-FFF2-40B4-BE49-F238E27FC236}">
                  <a16:creationId xmlns="" xmlns:a16="http://schemas.microsoft.com/office/drawing/2014/main" id="{9439FB6F-2FF1-F54C-93B1-F6B87E6E141B}"/>
                </a:ext>
              </a:extLst>
            </p:cNvPr>
            <p:cNvSpPr/>
            <p:nvPr/>
          </p:nvSpPr>
          <p:spPr>
            <a:xfrm>
              <a:off x="7310903" y="229819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Left Arrow 27">
              <a:extLst>
                <a:ext uri="{FF2B5EF4-FFF2-40B4-BE49-F238E27FC236}">
                  <a16:creationId xmlns="" xmlns:a16="http://schemas.microsoft.com/office/drawing/2014/main" id="{0DDC1400-5F58-134F-BC76-5261837D4A90}"/>
                </a:ext>
              </a:extLst>
            </p:cNvPr>
            <p:cNvSpPr/>
            <p:nvPr/>
          </p:nvSpPr>
          <p:spPr>
            <a:xfrm>
              <a:off x="7310903" y="244404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Left Arrow 28">
              <a:extLst>
                <a:ext uri="{FF2B5EF4-FFF2-40B4-BE49-F238E27FC236}">
                  <a16:creationId xmlns="" xmlns:a16="http://schemas.microsoft.com/office/drawing/2014/main" id="{F718AEF6-9CCF-564A-8076-7DE91191FAFB}"/>
                </a:ext>
              </a:extLst>
            </p:cNvPr>
            <p:cNvSpPr/>
            <p:nvPr/>
          </p:nvSpPr>
          <p:spPr>
            <a:xfrm>
              <a:off x="7310902" y="272643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Left Arrow 29">
              <a:extLst>
                <a:ext uri="{FF2B5EF4-FFF2-40B4-BE49-F238E27FC236}">
                  <a16:creationId xmlns="" xmlns:a16="http://schemas.microsoft.com/office/drawing/2014/main" id="{6EF8D46B-E2D8-544A-9D7B-7C7E335D2276}"/>
                </a:ext>
              </a:extLst>
            </p:cNvPr>
            <p:cNvSpPr/>
            <p:nvPr/>
          </p:nvSpPr>
          <p:spPr>
            <a:xfrm>
              <a:off x="7310901" y="287515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Left Arrow 30">
              <a:extLst>
                <a:ext uri="{FF2B5EF4-FFF2-40B4-BE49-F238E27FC236}">
                  <a16:creationId xmlns="" xmlns:a16="http://schemas.microsoft.com/office/drawing/2014/main" id="{E4C8CDA1-BFA8-8749-B0D1-A65E37FF4FD9}"/>
                </a:ext>
              </a:extLst>
            </p:cNvPr>
            <p:cNvSpPr/>
            <p:nvPr/>
          </p:nvSpPr>
          <p:spPr>
            <a:xfrm>
              <a:off x="7310900" y="302001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Left Arrow 31">
              <a:extLst>
                <a:ext uri="{FF2B5EF4-FFF2-40B4-BE49-F238E27FC236}">
                  <a16:creationId xmlns="" xmlns:a16="http://schemas.microsoft.com/office/drawing/2014/main" id="{722D400D-76D8-724D-8DDA-3FC6FAA7B9E7}"/>
                </a:ext>
              </a:extLst>
            </p:cNvPr>
            <p:cNvSpPr/>
            <p:nvPr/>
          </p:nvSpPr>
          <p:spPr>
            <a:xfrm>
              <a:off x="7305766" y="32980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Left Arrow 32">
              <a:extLst>
                <a:ext uri="{FF2B5EF4-FFF2-40B4-BE49-F238E27FC236}">
                  <a16:creationId xmlns="" xmlns:a16="http://schemas.microsoft.com/office/drawing/2014/main" id="{68F3E79F-9F3A-074B-A852-037F04EBF44E}"/>
                </a:ext>
              </a:extLst>
            </p:cNvPr>
            <p:cNvSpPr/>
            <p:nvPr/>
          </p:nvSpPr>
          <p:spPr>
            <a:xfrm>
              <a:off x="7305766" y="343447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Left Arrow 33">
              <a:extLst>
                <a:ext uri="{FF2B5EF4-FFF2-40B4-BE49-F238E27FC236}">
                  <a16:creationId xmlns="" xmlns:a16="http://schemas.microsoft.com/office/drawing/2014/main" id="{2B431084-1EC0-8C4C-8AD6-1BD79A070FFD}"/>
                </a:ext>
              </a:extLst>
            </p:cNvPr>
            <p:cNvSpPr/>
            <p:nvPr/>
          </p:nvSpPr>
          <p:spPr>
            <a:xfrm>
              <a:off x="7305765" y="36002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Left Arrow 34">
              <a:extLst>
                <a:ext uri="{FF2B5EF4-FFF2-40B4-BE49-F238E27FC236}">
                  <a16:creationId xmlns="" xmlns:a16="http://schemas.microsoft.com/office/drawing/2014/main" id="{9D8D6A9C-4D1E-1744-8CDE-765279049ECA}"/>
                </a:ext>
              </a:extLst>
            </p:cNvPr>
            <p:cNvSpPr/>
            <p:nvPr/>
          </p:nvSpPr>
          <p:spPr>
            <a:xfrm>
              <a:off x="7305764" y="373532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Left Arrow 35">
              <a:extLst>
                <a:ext uri="{FF2B5EF4-FFF2-40B4-BE49-F238E27FC236}">
                  <a16:creationId xmlns="" xmlns:a16="http://schemas.microsoft.com/office/drawing/2014/main" id="{BFE2F101-F977-B944-B052-AA64B05244DD}"/>
                </a:ext>
              </a:extLst>
            </p:cNvPr>
            <p:cNvSpPr/>
            <p:nvPr/>
          </p:nvSpPr>
          <p:spPr>
            <a:xfrm>
              <a:off x="7305763" y="443388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Left Arrow 36">
              <a:extLst>
                <a:ext uri="{FF2B5EF4-FFF2-40B4-BE49-F238E27FC236}">
                  <a16:creationId xmlns="" xmlns:a16="http://schemas.microsoft.com/office/drawing/2014/main" id="{967E2809-73D1-3F47-A208-0AFBC1EBB8FE}"/>
                </a:ext>
              </a:extLst>
            </p:cNvPr>
            <p:cNvSpPr/>
            <p:nvPr/>
          </p:nvSpPr>
          <p:spPr>
            <a:xfrm>
              <a:off x="7305762" y="458688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Left Arrow 37">
              <a:extLst>
                <a:ext uri="{FF2B5EF4-FFF2-40B4-BE49-F238E27FC236}">
                  <a16:creationId xmlns="" xmlns:a16="http://schemas.microsoft.com/office/drawing/2014/main" id="{0F0A5BC3-D016-214F-9DCF-FFCF93DDF01F}"/>
                </a:ext>
              </a:extLst>
            </p:cNvPr>
            <p:cNvSpPr/>
            <p:nvPr/>
          </p:nvSpPr>
          <p:spPr>
            <a:xfrm>
              <a:off x="7305761" y="473330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Left Arrow 38">
              <a:extLst>
                <a:ext uri="{FF2B5EF4-FFF2-40B4-BE49-F238E27FC236}">
                  <a16:creationId xmlns="" xmlns:a16="http://schemas.microsoft.com/office/drawing/2014/main" id="{A70D6739-69AF-064A-AC3E-C77732ADCA85}"/>
                </a:ext>
              </a:extLst>
            </p:cNvPr>
            <p:cNvSpPr/>
            <p:nvPr/>
          </p:nvSpPr>
          <p:spPr>
            <a:xfrm>
              <a:off x="7305759" y="487587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Left Arrow 39">
              <a:extLst>
                <a:ext uri="{FF2B5EF4-FFF2-40B4-BE49-F238E27FC236}">
                  <a16:creationId xmlns="" xmlns:a16="http://schemas.microsoft.com/office/drawing/2014/main" id="{F118C027-6016-9A40-8706-AF129AFEFB5E}"/>
                </a:ext>
              </a:extLst>
            </p:cNvPr>
            <p:cNvSpPr/>
            <p:nvPr/>
          </p:nvSpPr>
          <p:spPr>
            <a:xfrm>
              <a:off x="7305760" y="503272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Left Arrow 40">
              <a:extLst>
                <a:ext uri="{FF2B5EF4-FFF2-40B4-BE49-F238E27FC236}">
                  <a16:creationId xmlns="" xmlns:a16="http://schemas.microsoft.com/office/drawing/2014/main" id="{9CDA0CC9-A800-AA41-A2D4-2972DF8E9510}"/>
                </a:ext>
              </a:extLst>
            </p:cNvPr>
            <p:cNvSpPr/>
            <p:nvPr/>
          </p:nvSpPr>
          <p:spPr>
            <a:xfrm>
              <a:off x="7305758" y="515529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Left Arrow 41">
              <a:extLst>
                <a:ext uri="{FF2B5EF4-FFF2-40B4-BE49-F238E27FC236}">
                  <a16:creationId xmlns="" xmlns:a16="http://schemas.microsoft.com/office/drawing/2014/main" id="{47BC3F1C-B89B-614D-9547-3AA239B348D4}"/>
                </a:ext>
              </a:extLst>
            </p:cNvPr>
            <p:cNvSpPr/>
            <p:nvPr/>
          </p:nvSpPr>
          <p:spPr>
            <a:xfrm>
              <a:off x="7305757" y="543844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Left Arrow 42">
              <a:extLst>
                <a:ext uri="{FF2B5EF4-FFF2-40B4-BE49-F238E27FC236}">
                  <a16:creationId xmlns="" xmlns:a16="http://schemas.microsoft.com/office/drawing/2014/main" id="{A7155320-4025-4944-9124-102A65B6217C}"/>
                </a:ext>
              </a:extLst>
            </p:cNvPr>
            <p:cNvSpPr/>
            <p:nvPr/>
          </p:nvSpPr>
          <p:spPr>
            <a:xfrm>
              <a:off x="7305757" y="600891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4" name="TextBox 43">
            <a:extLst>
              <a:ext uri="{FF2B5EF4-FFF2-40B4-BE49-F238E27FC236}">
                <a16:creationId xmlns="" xmlns:a16="http://schemas.microsoft.com/office/drawing/2014/main" id="{E2D230B8-E55A-AC4A-A679-B1DAC0038EBF}"/>
              </a:ext>
            </a:extLst>
          </p:cNvPr>
          <p:cNvSpPr txBox="1"/>
          <p:nvPr/>
        </p:nvSpPr>
        <p:spPr>
          <a:xfrm>
            <a:off x="176167" y="208688"/>
            <a:ext cx="9127489" cy="954107"/>
          </a:xfrm>
          <a:prstGeom prst="rect">
            <a:avLst/>
          </a:prstGeom>
          <a:noFill/>
        </p:spPr>
        <p:txBody>
          <a:bodyPr wrap="square" rtlCol="0">
            <a:spAutoFit/>
          </a:bodyPr>
          <a:lstStyle/>
          <a:p>
            <a:r>
              <a:rPr lang="en-US" sz="2800" dirty="0">
                <a:latin typeface="Avenir Book" panose="02000503020000020003" pitchFamily="2" charset="0"/>
                <a:cs typeface="Calibri" panose="020F0502020204030204" pitchFamily="34" charset="0"/>
              </a:rPr>
              <a:t>The devil is in the detail</a:t>
            </a:r>
          </a:p>
          <a:p>
            <a:r>
              <a:rPr lang="en-US" sz="2800" dirty="0">
                <a:latin typeface="Avenir Book" panose="02000503020000020003" pitchFamily="2" charset="0"/>
                <a:cs typeface="Calibri" panose="020F0502020204030204" pitchFamily="34" charset="0"/>
              </a:rPr>
              <a:t>Not all Strength &amp; Balance programmes reduce falls!</a:t>
            </a:r>
          </a:p>
        </p:txBody>
      </p:sp>
      <p:pic>
        <p:nvPicPr>
          <p:cNvPr id="45" name="Picture 2" descr="Evidence-based medicine is broken: why we need data and technology to fix it">
            <a:extLst>
              <a:ext uri="{FF2B5EF4-FFF2-40B4-BE49-F238E27FC236}">
                <a16:creationId xmlns="" xmlns:a16="http://schemas.microsoft.com/office/drawing/2014/main" id="{D48272B7-A600-8E4F-99D2-6039D7B20D6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a:stretch/>
        </p:blipFill>
        <p:spPr bwMode="auto">
          <a:xfrm>
            <a:off x="10382155" y="208688"/>
            <a:ext cx="1439661" cy="143154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 xmlns:a16="http://schemas.microsoft.com/office/drawing/2014/main" id="{1B55C747-502F-74CF-FAFE-B9E62968080C}"/>
              </a:ext>
            </a:extLst>
          </p:cNvPr>
          <p:cNvSpPr txBox="1"/>
          <p:nvPr/>
        </p:nvSpPr>
        <p:spPr>
          <a:xfrm>
            <a:off x="4374133" y="6467047"/>
            <a:ext cx="5872766" cy="307777"/>
          </a:xfrm>
          <a:prstGeom prst="rect">
            <a:avLst/>
          </a:prstGeom>
          <a:noFill/>
        </p:spPr>
        <p:txBody>
          <a:bodyPr wrap="square">
            <a:spAutoFit/>
          </a:bodyPr>
          <a:lstStyle/>
          <a:p>
            <a:pPr algn="r"/>
            <a:r>
              <a:rPr lang="en-US" sz="1400" i="1" dirty="0">
                <a:solidFill>
                  <a:schemeClr val="bg1">
                    <a:lumMod val="50000"/>
                  </a:schemeClr>
                </a:solidFill>
                <a:latin typeface="Calibri" panose="020F0502020204030204" pitchFamily="34" charset="0"/>
                <a:cs typeface="Calibri" panose="020F0502020204030204" pitchFamily="34" charset="0"/>
              </a:rPr>
              <a:t>Sherrington et al. Cochrane Review 2019</a:t>
            </a:r>
            <a:endParaRPr lang="en-US" sz="1400" dirty="0">
              <a:solidFill>
                <a:schemeClr val="bg1">
                  <a:lumMod val="50000"/>
                </a:schemeClr>
              </a:solidFill>
            </a:endParaRPr>
          </a:p>
        </p:txBody>
      </p:sp>
    </p:spTree>
    <p:extLst>
      <p:ext uri="{BB962C8B-B14F-4D97-AF65-F5344CB8AC3E}">
        <p14:creationId xmlns:p14="http://schemas.microsoft.com/office/powerpoint/2010/main" val="332172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ilty and Older Adults | SpringerLink">
            <a:extLst>
              <a:ext uri="{FF2B5EF4-FFF2-40B4-BE49-F238E27FC236}">
                <a16:creationId xmlns="" xmlns:a16="http://schemas.microsoft.com/office/drawing/2014/main" id="{1CF9030E-0CDE-62E7-F350-1DF1D786CF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685" y="788226"/>
            <a:ext cx="9042400" cy="528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68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 xmlns:a16="http://schemas.microsoft.com/office/drawing/2014/main" id="{B95EFC2A-79AA-AC28-9781-854F150BDB10}"/>
              </a:ext>
            </a:extLst>
          </p:cNvPr>
          <p:cNvGraphicFramePr>
            <a:graphicFrameLocks noGrp="1"/>
          </p:cNvGraphicFramePr>
          <p:nvPr>
            <p:extLst>
              <p:ext uri="{D42A27DB-BD31-4B8C-83A1-F6EECF244321}">
                <p14:modId xmlns:p14="http://schemas.microsoft.com/office/powerpoint/2010/main" val="1957210966"/>
              </p:ext>
            </p:extLst>
          </p:nvPr>
        </p:nvGraphicFramePr>
        <p:xfrm>
          <a:off x="246742" y="1071004"/>
          <a:ext cx="11698516" cy="6035040"/>
        </p:xfrm>
        <a:graphic>
          <a:graphicData uri="http://schemas.openxmlformats.org/drawingml/2006/table">
            <a:tbl>
              <a:tblPr firstRow="1" bandRow="1">
                <a:tableStyleId>{5C22544A-7EE6-4342-B048-85BDC9FD1C3A}</a:tableStyleId>
              </a:tblPr>
              <a:tblGrid>
                <a:gridCol w="5849258">
                  <a:extLst>
                    <a:ext uri="{9D8B030D-6E8A-4147-A177-3AD203B41FA5}">
                      <a16:colId xmlns="" xmlns:a16="http://schemas.microsoft.com/office/drawing/2014/main" val="2355375784"/>
                    </a:ext>
                  </a:extLst>
                </a:gridCol>
                <a:gridCol w="5849258">
                  <a:extLst>
                    <a:ext uri="{9D8B030D-6E8A-4147-A177-3AD203B41FA5}">
                      <a16:colId xmlns="" xmlns:a16="http://schemas.microsoft.com/office/drawing/2014/main" val="2348842235"/>
                    </a:ext>
                  </a:extLst>
                </a:gridCol>
              </a:tblGrid>
              <a:tr h="617220">
                <a:tc>
                  <a:txBody>
                    <a:bodyPr/>
                    <a:lstStyle/>
                    <a:p>
                      <a:r>
                        <a:rPr lang="en-US" sz="2400" dirty="0">
                          <a:latin typeface="Avenir Book" panose="02000503020000020003" pitchFamily="2" charset="0"/>
                        </a:rPr>
                        <a:t>Otago (OEP Leader) – </a:t>
                      </a:r>
                      <a:r>
                        <a:rPr lang="en-US" sz="2400" dirty="0">
                          <a:solidFill>
                            <a:srgbClr val="FFFF00"/>
                          </a:solidFill>
                          <a:latin typeface="Avenir Book" panose="02000503020000020003" pitchFamily="2" charset="0"/>
                        </a:rPr>
                        <a:t>Strength &amp; Balance</a:t>
                      </a:r>
                    </a:p>
                  </a:txBody>
                  <a:tcPr marL="68580" marR="68580" marT="34290" marB="34290"/>
                </a:tc>
                <a:tc>
                  <a:txBody>
                    <a:bodyPr/>
                    <a:lstStyle/>
                    <a:p>
                      <a:r>
                        <a:rPr lang="en-US" sz="2400" dirty="0">
                          <a:latin typeface="Avenir Book" panose="02000503020000020003" pitchFamily="2" charset="0"/>
                        </a:rPr>
                        <a:t>FaME (PSI) - </a:t>
                      </a:r>
                      <a:r>
                        <a:rPr lang="en-US" sz="2400" dirty="0">
                          <a:solidFill>
                            <a:srgbClr val="FFFF00"/>
                          </a:solidFill>
                          <a:latin typeface="Avenir Book" panose="02000503020000020003" pitchFamily="2" charset="0"/>
                        </a:rPr>
                        <a:t>Multicomponent</a:t>
                      </a:r>
                    </a:p>
                  </a:txBody>
                  <a:tcPr marL="68580" marR="68580" marT="34290" marB="34290"/>
                </a:tc>
                <a:extLst>
                  <a:ext uri="{0D108BD9-81ED-4DB2-BD59-A6C34878D82A}">
                    <a16:rowId xmlns="" xmlns:a16="http://schemas.microsoft.com/office/drawing/2014/main" val="3455655088"/>
                  </a:ext>
                </a:extLst>
              </a:tr>
              <a:tr h="617220">
                <a:tc>
                  <a:txBody>
                    <a:bodyPr/>
                    <a:lstStyle/>
                    <a:p>
                      <a:r>
                        <a:rPr lang="en-US" sz="2400" dirty="0">
                          <a:latin typeface="Avenir Book" panose="02000503020000020003" pitchFamily="2" charset="0"/>
                        </a:rPr>
                        <a:t>Warm up – 5 mobility exercises</a:t>
                      </a:r>
                    </a:p>
                  </a:txBody>
                  <a:tcPr marL="68580" marR="68580" marT="34290" marB="34290"/>
                </a:tc>
                <a:tc>
                  <a:txBody>
                    <a:bodyPr/>
                    <a:lstStyle/>
                    <a:p>
                      <a:r>
                        <a:rPr lang="en-US" sz="2400" dirty="0">
                          <a:latin typeface="Avenir Book" panose="02000503020000020003" pitchFamily="2" charset="0"/>
                        </a:rPr>
                        <a:t>Warm up – Circulation boost and mobility</a:t>
                      </a:r>
                    </a:p>
                  </a:txBody>
                  <a:tcPr marL="68580" marR="68580" marT="34290" marB="34290"/>
                </a:tc>
                <a:extLst>
                  <a:ext uri="{0D108BD9-81ED-4DB2-BD59-A6C34878D82A}">
                    <a16:rowId xmlns="" xmlns:a16="http://schemas.microsoft.com/office/drawing/2014/main" val="2206394728"/>
                  </a:ext>
                </a:extLst>
              </a:tr>
              <a:tr h="891540">
                <a:tc>
                  <a:txBody>
                    <a:bodyPr/>
                    <a:lstStyle/>
                    <a:p>
                      <a:endParaRPr lang="en-US" sz="2400" dirty="0">
                        <a:latin typeface="Avenir Book" panose="02000503020000020003" pitchFamily="2" charset="0"/>
                      </a:endParaRPr>
                    </a:p>
                  </a:txBody>
                  <a:tcPr marL="68580" marR="68580" marT="34290" marB="34290"/>
                </a:tc>
                <a:tc>
                  <a:txBody>
                    <a:bodyPr/>
                    <a:lstStyle/>
                    <a:p>
                      <a:r>
                        <a:rPr lang="en-US" sz="2400" dirty="0">
                          <a:latin typeface="Avenir Book" panose="02000503020000020003" pitchFamily="2" charset="0"/>
                        </a:rPr>
                        <a:t>Endurance – aerobic Interval training incl. balance challenge, step variability</a:t>
                      </a:r>
                    </a:p>
                  </a:txBody>
                  <a:tcPr marL="68580" marR="68580" marT="34290" marB="34290"/>
                </a:tc>
                <a:extLst>
                  <a:ext uri="{0D108BD9-81ED-4DB2-BD59-A6C34878D82A}">
                    <a16:rowId xmlns="" xmlns:a16="http://schemas.microsoft.com/office/drawing/2014/main" val="1326521214"/>
                  </a:ext>
                </a:extLst>
              </a:tr>
              <a:tr h="617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venir Book" panose="02000503020000020003" pitchFamily="2" charset="0"/>
                        </a:rPr>
                        <a:t>Balance – 12 exercises – static &amp; dynamic</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venir Book" panose="02000503020000020003" pitchFamily="2" charset="0"/>
                        </a:rPr>
                        <a:t>Balance – static &amp; dynamic, propulsive, reactive</a:t>
                      </a:r>
                    </a:p>
                  </a:txBody>
                  <a:tcPr marL="68580" marR="68580" marT="34290" marB="34290"/>
                </a:tc>
                <a:extLst>
                  <a:ext uri="{0D108BD9-81ED-4DB2-BD59-A6C34878D82A}">
                    <a16:rowId xmlns="" xmlns:a16="http://schemas.microsoft.com/office/drawing/2014/main" val="233495964"/>
                  </a:ext>
                </a:extLst>
              </a:tr>
              <a:tr h="891540">
                <a:tc>
                  <a:txBody>
                    <a:bodyPr/>
                    <a:lstStyle/>
                    <a:p>
                      <a:r>
                        <a:rPr lang="en-US" sz="2400" dirty="0">
                          <a:latin typeface="Avenir Book" panose="02000503020000020003" pitchFamily="2" charset="0"/>
                        </a:rPr>
                        <a:t>Strength – 5 exercises all lower body, 3 with ankle weights</a:t>
                      </a:r>
                    </a:p>
                  </a:txBody>
                  <a:tcPr marL="68580" marR="68580" marT="34290" marB="34290"/>
                </a:tc>
                <a:tc>
                  <a:txBody>
                    <a:bodyPr/>
                    <a:lstStyle/>
                    <a:p>
                      <a:r>
                        <a:rPr lang="en-US" sz="2400" dirty="0">
                          <a:latin typeface="Avenir Book" panose="02000503020000020003" pitchFamily="2" charset="0"/>
                        </a:rPr>
                        <a:t>Strength –all major muscle groups, using body weight, bands, free weights</a:t>
                      </a:r>
                    </a:p>
                  </a:txBody>
                  <a:tcPr marL="68580" marR="68580" marT="34290" marB="34290"/>
                </a:tc>
                <a:extLst>
                  <a:ext uri="{0D108BD9-81ED-4DB2-BD59-A6C34878D82A}">
                    <a16:rowId xmlns="" xmlns:a16="http://schemas.microsoft.com/office/drawing/2014/main" val="3819824724"/>
                  </a:ext>
                </a:extLst>
              </a:tr>
              <a:tr h="617220">
                <a:tc>
                  <a:txBody>
                    <a:bodyPr/>
                    <a:lstStyle/>
                    <a:p>
                      <a:r>
                        <a:rPr lang="en-US" sz="2400" dirty="0">
                          <a:latin typeface="Avenir Book" panose="02000503020000020003" pitchFamily="2" charset="0"/>
                        </a:rPr>
                        <a:t>Walking programme</a:t>
                      </a:r>
                    </a:p>
                  </a:txBody>
                  <a:tcPr marL="68580" marR="68580" marT="34290" marB="34290"/>
                </a:tc>
                <a:tc>
                  <a:txBody>
                    <a:bodyPr/>
                    <a:lstStyle/>
                    <a:p>
                      <a:r>
                        <a:rPr lang="en-US" sz="2400" dirty="0">
                          <a:latin typeface="Avenir Book" panose="02000503020000020003" pitchFamily="2" charset="0"/>
                        </a:rPr>
                        <a:t>Getting up from/down to the floor &amp; floor coping strategies</a:t>
                      </a:r>
                    </a:p>
                  </a:txBody>
                  <a:tcPr marL="68580" marR="68580" marT="34290" marB="34290"/>
                </a:tc>
                <a:extLst>
                  <a:ext uri="{0D108BD9-81ED-4DB2-BD59-A6C34878D82A}">
                    <a16:rowId xmlns="" xmlns:a16="http://schemas.microsoft.com/office/drawing/2014/main" val="3839468015"/>
                  </a:ext>
                </a:extLst>
              </a:tr>
              <a:tr h="362567">
                <a:tc>
                  <a:txBody>
                    <a:bodyPr/>
                    <a:lstStyle/>
                    <a:p>
                      <a:endParaRPr lang="en-US" sz="2400" dirty="0">
                        <a:latin typeface="Avenir Book" panose="02000503020000020003" pitchFamily="2"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venir Book" panose="02000503020000020003" pitchFamily="2" charset="0"/>
                        </a:rPr>
                        <a:t>Stretches for ROM &amp; Adapted Tai Chi</a:t>
                      </a:r>
                    </a:p>
                  </a:txBody>
                  <a:tcPr marL="68580" marR="68580" marT="34290" marB="34290"/>
                </a:tc>
                <a:extLst>
                  <a:ext uri="{0D108BD9-81ED-4DB2-BD59-A6C34878D82A}">
                    <a16:rowId xmlns="" xmlns:a16="http://schemas.microsoft.com/office/drawing/2014/main" val="695593534"/>
                  </a:ext>
                </a:extLst>
              </a:tr>
              <a:tr h="362567">
                <a:tc>
                  <a:txBody>
                    <a:bodyPr/>
                    <a:lstStyle/>
                    <a:p>
                      <a:r>
                        <a:rPr lang="en-US" sz="2400" dirty="0">
                          <a:solidFill>
                            <a:srgbClr val="FFFF00"/>
                          </a:solidFill>
                          <a:latin typeface="Avenir Book" panose="02000503020000020003" pitchFamily="2" charset="0"/>
                        </a:rPr>
                        <a:t>Most effective &gt;80s high risk</a:t>
                      </a:r>
                    </a:p>
                  </a:txBody>
                  <a:tcPr marL="68580" marR="68580" marT="34290" marB="34290">
                    <a:solidFill>
                      <a:schemeClr val="accent1">
                        <a:lumMod val="50000"/>
                      </a:schemeClr>
                    </a:solidFill>
                  </a:tcPr>
                </a:tc>
                <a:tc>
                  <a:txBody>
                    <a:bodyPr/>
                    <a:lstStyle/>
                    <a:p>
                      <a:r>
                        <a:rPr lang="en-US" sz="2400" dirty="0">
                          <a:solidFill>
                            <a:srgbClr val="FFFF00"/>
                          </a:solidFill>
                          <a:latin typeface="Avenir Book" panose="02000503020000020003" pitchFamily="2" charset="0"/>
                        </a:rPr>
                        <a:t>Effective &gt;65s, low risk/sedentary &amp; high risk</a:t>
                      </a:r>
                    </a:p>
                  </a:txBody>
                  <a:tcPr marL="68580" marR="68580" marT="34290" marB="34290">
                    <a:solidFill>
                      <a:schemeClr val="accent1">
                        <a:lumMod val="50000"/>
                      </a:schemeClr>
                    </a:solidFill>
                  </a:tcPr>
                </a:tc>
                <a:extLst>
                  <a:ext uri="{0D108BD9-81ED-4DB2-BD59-A6C34878D82A}">
                    <a16:rowId xmlns="" xmlns:a16="http://schemas.microsoft.com/office/drawing/2014/main" val="3076485232"/>
                  </a:ext>
                </a:extLst>
              </a:tr>
            </a:tbl>
          </a:graphicData>
        </a:graphic>
      </p:graphicFrame>
      <p:sp>
        <p:nvSpPr>
          <p:cNvPr id="2" name="TextBox 1">
            <a:extLst>
              <a:ext uri="{FF2B5EF4-FFF2-40B4-BE49-F238E27FC236}">
                <a16:creationId xmlns="" xmlns:a16="http://schemas.microsoft.com/office/drawing/2014/main" id="{678B0B07-7542-0D75-5A7B-F2145F52D3A7}"/>
              </a:ext>
            </a:extLst>
          </p:cNvPr>
          <p:cNvSpPr txBox="1"/>
          <p:nvPr/>
        </p:nvSpPr>
        <p:spPr>
          <a:xfrm>
            <a:off x="274428" y="295800"/>
            <a:ext cx="8034729" cy="584775"/>
          </a:xfrm>
          <a:prstGeom prst="rect">
            <a:avLst/>
          </a:prstGeom>
          <a:noFill/>
        </p:spPr>
        <p:txBody>
          <a:bodyPr wrap="square" rtlCol="0">
            <a:spAutoFit/>
          </a:bodyPr>
          <a:lstStyle/>
          <a:p>
            <a:r>
              <a:rPr lang="en-US" sz="3200" dirty="0">
                <a:latin typeface="Avenir Book" panose="02000503020000020003" pitchFamily="2" charset="0"/>
              </a:rPr>
              <a:t>KNOWN EFFECTIVE PROGRAMMES</a:t>
            </a:r>
          </a:p>
        </p:txBody>
      </p:sp>
    </p:spTree>
    <p:extLst>
      <p:ext uri="{BB962C8B-B14F-4D97-AF65-F5344CB8AC3E}">
        <p14:creationId xmlns:p14="http://schemas.microsoft.com/office/powerpoint/2010/main" val="4227688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68E8E6-2F55-914B-8074-5D0C3DE9ADCA}"/>
              </a:ext>
            </a:extLst>
          </p:cNvPr>
          <p:cNvSpPr>
            <a:spLocks noGrp="1"/>
          </p:cNvSpPr>
          <p:nvPr>
            <p:ph type="title"/>
          </p:nvPr>
        </p:nvSpPr>
        <p:spPr>
          <a:xfrm>
            <a:off x="262870" y="516986"/>
            <a:ext cx="8350851" cy="426357"/>
          </a:xfrm>
        </p:spPr>
        <p:txBody>
          <a:bodyPr>
            <a:normAutofit fontScale="90000"/>
          </a:bodyPr>
          <a:lstStyle/>
          <a:p>
            <a:pPr algn="l"/>
            <a:r>
              <a:rPr lang="en-US" dirty="0"/>
              <a:t>FaME</a:t>
            </a:r>
            <a:r>
              <a:rPr lang="en-US" sz="3075" b="1" dirty="0">
                <a:solidFill>
                  <a:srgbClr val="7030A0"/>
                </a:solidFill>
              </a:rPr>
              <a:t> </a:t>
            </a:r>
            <a:r>
              <a:rPr lang="en-US" dirty="0"/>
              <a:t>– backed up by service evaluations</a:t>
            </a:r>
          </a:p>
        </p:txBody>
      </p:sp>
      <p:sp>
        <p:nvSpPr>
          <p:cNvPr id="3" name="Content Placeholder 2">
            <a:extLst>
              <a:ext uri="{FF2B5EF4-FFF2-40B4-BE49-F238E27FC236}">
                <a16:creationId xmlns="" xmlns:a16="http://schemas.microsoft.com/office/drawing/2014/main" id="{BC145AE3-9ACB-A64F-9E97-D9964A6F71E6}"/>
              </a:ext>
            </a:extLst>
          </p:cNvPr>
          <p:cNvSpPr>
            <a:spLocks noGrp="1"/>
          </p:cNvSpPr>
          <p:nvPr>
            <p:ph idx="1"/>
          </p:nvPr>
        </p:nvSpPr>
        <p:spPr>
          <a:xfrm>
            <a:off x="3933371" y="1508787"/>
            <a:ext cx="2786743" cy="4224469"/>
          </a:xfrm>
        </p:spPr>
        <p:txBody>
          <a:bodyPr>
            <a:normAutofit fontScale="92500"/>
          </a:bodyPr>
          <a:lstStyle/>
          <a:p>
            <a:pPr marL="0" indent="0">
              <a:lnSpc>
                <a:spcPct val="110000"/>
              </a:lnSpc>
              <a:buNone/>
            </a:pPr>
            <a:r>
              <a:rPr lang="en-GB" sz="2400" b="1" dirty="0">
                <a:latin typeface="Avenir Book" panose="02000503020000020003" pitchFamily="2" charset="0"/>
              </a:rPr>
              <a:t>‘Staying Steady’ classes, Gateshead (FaME/PSI) </a:t>
            </a:r>
          </a:p>
          <a:p>
            <a:pPr marL="0" indent="0">
              <a:lnSpc>
                <a:spcPct val="110000"/>
              </a:lnSpc>
              <a:buNone/>
            </a:pPr>
            <a:r>
              <a:rPr lang="en-GB" sz="2400" b="1" dirty="0">
                <a:latin typeface="Avenir Book" panose="02000503020000020003" pitchFamily="2" charset="0"/>
              </a:rPr>
              <a:t>20 weeks</a:t>
            </a:r>
            <a:r>
              <a:rPr lang="en-GB" sz="2400" dirty="0">
                <a:latin typeface="Avenir Book" panose="02000503020000020003" pitchFamily="2" charset="0"/>
              </a:rPr>
              <a:t> </a:t>
            </a:r>
          </a:p>
          <a:p>
            <a:pPr marL="0" indent="0">
              <a:lnSpc>
                <a:spcPct val="110000"/>
              </a:lnSpc>
              <a:buNone/>
            </a:pPr>
            <a:r>
              <a:rPr lang="en-GB" sz="2400" dirty="0">
                <a:latin typeface="Avenir Book" panose="02000503020000020003" pitchFamily="2" charset="0"/>
              </a:rPr>
              <a:t>For every £1 of public health money invested in Staying Steady classes, the return to the public purse is £50.59</a:t>
            </a:r>
            <a:endParaRPr lang="en-US" sz="2400" dirty="0">
              <a:latin typeface="Avenir Book" panose="02000503020000020003" pitchFamily="2" charset="0"/>
            </a:endParaRPr>
          </a:p>
          <a:p>
            <a:pPr marL="0" indent="0">
              <a:lnSpc>
                <a:spcPct val="110000"/>
              </a:lnSpc>
              <a:buNone/>
            </a:pPr>
            <a:endParaRPr lang="en-GB" sz="2400" dirty="0">
              <a:latin typeface="Avenir Book" panose="02000503020000020003" pitchFamily="2" charset="0"/>
            </a:endParaRPr>
          </a:p>
        </p:txBody>
      </p:sp>
      <p:pic>
        <p:nvPicPr>
          <p:cNvPr id="4" name="Picture 3">
            <a:extLst>
              <a:ext uri="{FF2B5EF4-FFF2-40B4-BE49-F238E27FC236}">
                <a16:creationId xmlns="" xmlns:a16="http://schemas.microsoft.com/office/drawing/2014/main" id="{F785E4A9-58DB-EE41-A653-C322E4F268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812" y="1885181"/>
            <a:ext cx="3064170" cy="4224469"/>
          </a:xfrm>
          <a:prstGeom prst="rect">
            <a:avLst/>
          </a:prstGeom>
        </p:spPr>
      </p:pic>
      <p:sp>
        <p:nvSpPr>
          <p:cNvPr id="5" name="Rectangle 4">
            <a:extLst>
              <a:ext uri="{FF2B5EF4-FFF2-40B4-BE49-F238E27FC236}">
                <a16:creationId xmlns="" xmlns:a16="http://schemas.microsoft.com/office/drawing/2014/main" id="{1348A479-B336-7848-9169-7FB15D859DCD}"/>
              </a:ext>
            </a:extLst>
          </p:cNvPr>
          <p:cNvSpPr/>
          <p:nvPr/>
        </p:nvSpPr>
        <p:spPr>
          <a:xfrm>
            <a:off x="3762964" y="6320970"/>
            <a:ext cx="4019305" cy="349648"/>
          </a:xfrm>
          <a:prstGeom prst="rect">
            <a:avLst/>
          </a:prstGeom>
        </p:spPr>
        <p:txBody>
          <a:bodyPr wrap="none">
            <a:spAutoFit/>
          </a:bodyPr>
          <a:lstStyle/>
          <a:p>
            <a:pPr>
              <a:lnSpc>
                <a:spcPct val="110000"/>
              </a:lnSpc>
            </a:pPr>
            <a:r>
              <a:rPr lang="en-US" sz="1600" i="1" dirty="0">
                <a:solidFill>
                  <a:schemeClr val="bg1">
                    <a:lumMod val="50000"/>
                  </a:schemeClr>
                </a:solidFill>
                <a:hlinkClick r:id="rId3">
                  <a:extLst>
                    <a:ext uri="{A12FA001-AC4F-418D-AE19-62706E023703}">
                      <ahyp:hlinkClr xmlns="" xmlns:ahyp="http://schemas.microsoft.com/office/drawing/2018/hyperlinkcolor" val="tx"/>
                    </a:ext>
                  </a:extLst>
                </a:hlinkClick>
              </a:rPr>
              <a:t>http://www.gatesheadopa.org.uk/news/sroi/</a:t>
            </a:r>
            <a:r>
              <a:rPr lang="en-US" sz="1600" i="1" dirty="0">
                <a:solidFill>
                  <a:schemeClr val="bg1">
                    <a:lumMod val="50000"/>
                  </a:schemeClr>
                </a:solidFill>
              </a:rPr>
              <a:t> </a:t>
            </a:r>
          </a:p>
        </p:txBody>
      </p:sp>
      <p:pic>
        <p:nvPicPr>
          <p:cNvPr id="6" name="Picture 5">
            <a:extLst>
              <a:ext uri="{FF2B5EF4-FFF2-40B4-BE49-F238E27FC236}">
                <a16:creationId xmlns="" xmlns:a16="http://schemas.microsoft.com/office/drawing/2014/main" id="{6760B76C-EE58-4444-BE4A-D66C00FCE078}"/>
              </a:ext>
            </a:extLst>
          </p:cNvPr>
          <p:cNvPicPr>
            <a:picLocks noChangeAspect="1"/>
          </p:cNvPicPr>
          <p:nvPr/>
        </p:nvPicPr>
        <p:blipFill>
          <a:blip r:embed="rId4"/>
          <a:stretch>
            <a:fillRect/>
          </a:stretch>
        </p:blipFill>
        <p:spPr>
          <a:xfrm>
            <a:off x="8613721" y="516986"/>
            <a:ext cx="3526229" cy="5475327"/>
          </a:xfrm>
          <a:prstGeom prst="rect">
            <a:avLst/>
          </a:prstGeom>
        </p:spPr>
      </p:pic>
      <p:sp>
        <p:nvSpPr>
          <p:cNvPr id="8" name="TextBox 7">
            <a:extLst>
              <a:ext uri="{FF2B5EF4-FFF2-40B4-BE49-F238E27FC236}">
                <a16:creationId xmlns="" xmlns:a16="http://schemas.microsoft.com/office/drawing/2014/main" id="{586F86E7-BBFE-5BBE-DDAC-D93255519B9F}"/>
              </a:ext>
            </a:extLst>
          </p:cNvPr>
          <p:cNvSpPr txBox="1"/>
          <p:nvPr/>
        </p:nvSpPr>
        <p:spPr>
          <a:xfrm>
            <a:off x="8613721" y="191051"/>
            <a:ext cx="3526229" cy="1236236"/>
          </a:xfrm>
          <a:prstGeom prst="rect">
            <a:avLst/>
          </a:prstGeom>
          <a:solidFill>
            <a:schemeClr val="bg1"/>
          </a:solidFill>
        </p:spPr>
        <p:txBody>
          <a:bodyPr wrap="square">
            <a:spAutoFit/>
          </a:bodyPr>
          <a:lstStyle/>
          <a:p>
            <a:pPr>
              <a:spcBef>
                <a:spcPts val="1000"/>
              </a:spcBef>
            </a:pPr>
            <a:r>
              <a:rPr lang="en-US" sz="2200" b="1" dirty="0">
                <a:latin typeface="Avenir Book" panose="02000503020000020003" pitchFamily="2" charset="0"/>
              </a:rPr>
              <a:t>Steady Steps Programme, Edinburgh (FaME/PSI)</a:t>
            </a:r>
          </a:p>
          <a:p>
            <a:pPr>
              <a:spcBef>
                <a:spcPts val="1000"/>
              </a:spcBef>
            </a:pPr>
            <a:r>
              <a:rPr lang="en-US" sz="2200" b="1" dirty="0">
                <a:latin typeface="Avenir Book" panose="02000503020000020003" pitchFamily="2" charset="0"/>
              </a:rPr>
              <a:t>24 weeks</a:t>
            </a:r>
          </a:p>
        </p:txBody>
      </p:sp>
      <p:sp>
        <p:nvSpPr>
          <p:cNvPr id="9" name="Rectangle 8">
            <a:extLst>
              <a:ext uri="{FF2B5EF4-FFF2-40B4-BE49-F238E27FC236}">
                <a16:creationId xmlns="" xmlns:a16="http://schemas.microsoft.com/office/drawing/2014/main" id="{369754D4-003E-63DE-A187-E5B6D60A0579}"/>
              </a:ext>
            </a:extLst>
          </p:cNvPr>
          <p:cNvSpPr/>
          <p:nvPr/>
        </p:nvSpPr>
        <p:spPr>
          <a:xfrm>
            <a:off x="8266672" y="6332064"/>
            <a:ext cx="3629648" cy="338554"/>
          </a:xfrm>
          <a:prstGeom prst="rect">
            <a:avLst/>
          </a:prstGeom>
        </p:spPr>
        <p:txBody>
          <a:bodyPr wrap="none">
            <a:spAutoFit/>
          </a:bodyPr>
          <a:lstStyle/>
          <a:p>
            <a:r>
              <a:rPr lang="en-US" sz="1600" i="1" dirty="0">
                <a:solidFill>
                  <a:schemeClr val="bg1">
                    <a:lumMod val="50000"/>
                  </a:schemeClr>
                </a:solidFill>
              </a:rPr>
              <a:t>Hedley et al. Physio Theory Practice 2010 </a:t>
            </a:r>
          </a:p>
        </p:txBody>
      </p:sp>
      <p:sp>
        <p:nvSpPr>
          <p:cNvPr id="10" name="TextBox 9">
            <a:extLst>
              <a:ext uri="{FF2B5EF4-FFF2-40B4-BE49-F238E27FC236}">
                <a16:creationId xmlns="" xmlns:a16="http://schemas.microsoft.com/office/drawing/2014/main" id="{DF80DC07-5E98-8403-1294-99908ED823AB}"/>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11" name="Picture 10">
            <a:extLst>
              <a:ext uri="{FF2B5EF4-FFF2-40B4-BE49-F238E27FC236}">
                <a16:creationId xmlns="" xmlns:a16="http://schemas.microsoft.com/office/drawing/2014/main" id="{B7DE2FA7-BE7A-55F0-4F3F-65571EC94519}"/>
              </a:ext>
            </a:extLst>
          </p:cNvPr>
          <p:cNvPicPr>
            <a:picLocks noChangeAspect="1"/>
          </p:cNvPicPr>
          <p:nvPr/>
        </p:nvPicPr>
        <p:blipFill>
          <a:blip r:embed="rId5"/>
          <a:stretch>
            <a:fillRect/>
          </a:stretch>
        </p:blipFill>
        <p:spPr>
          <a:xfrm>
            <a:off x="299434" y="1391558"/>
            <a:ext cx="3092127" cy="338554"/>
          </a:xfrm>
          <a:prstGeom prst="rect">
            <a:avLst/>
          </a:prstGeom>
        </p:spPr>
      </p:pic>
    </p:spTree>
    <p:extLst>
      <p:ext uri="{BB962C8B-B14F-4D97-AF65-F5344CB8AC3E}">
        <p14:creationId xmlns:p14="http://schemas.microsoft.com/office/powerpoint/2010/main" val="415683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CC6A80-39E3-804B-BA04-9D7FC4C4C0EF}"/>
              </a:ext>
            </a:extLst>
          </p:cNvPr>
          <p:cNvSpPr>
            <a:spLocks noGrp="1"/>
          </p:cNvSpPr>
          <p:nvPr>
            <p:ph type="title"/>
          </p:nvPr>
        </p:nvSpPr>
        <p:spPr>
          <a:xfrm>
            <a:off x="333829" y="373565"/>
            <a:ext cx="9318759" cy="657225"/>
          </a:xfrm>
        </p:spPr>
        <p:txBody>
          <a:bodyPr>
            <a:normAutofit fontScale="90000"/>
          </a:bodyPr>
          <a:lstStyle/>
          <a:p>
            <a:r>
              <a:rPr lang="en-US" sz="4900" dirty="0"/>
              <a:t>When</a:t>
            </a:r>
            <a:r>
              <a:rPr lang="en-US" dirty="0"/>
              <a:t> </a:t>
            </a:r>
            <a:r>
              <a:rPr lang="en-US" sz="4900" dirty="0"/>
              <a:t>reduced falls is the outcome….</a:t>
            </a:r>
          </a:p>
        </p:txBody>
      </p:sp>
      <p:sp>
        <p:nvSpPr>
          <p:cNvPr id="3" name="Content Placeholder 2">
            <a:extLst>
              <a:ext uri="{FF2B5EF4-FFF2-40B4-BE49-F238E27FC236}">
                <a16:creationId xmlns="" xmlns:a16="http://schemas.microsoft.com/office/drawing/2014/main" id="{39B317C4-7682-7949-AC9C-DBBAAA458AA4}"/>
              </a:ext>
            </a:extLst>
          </p:cNvPr>
          <p:cNvSpPr>
            <a:spLocks noGrp="1"/>
          </p:cNvSpPr>
          <p:nvPr>
            <p:ph idx="1"/>
          </p:nvPr>
        </p:nvSpPr>
        <p:spPr>
          <a:xfrm>
            <a:off x="333829" y="3758369"/>
            <a:ext cx="7765143" cy="2751478"/>
          </a:xfrm>
        </p:spPr>
        <p:txBody>
          <a:bodyPr>
            <a:noAutofit/>
          </a:bodyPr>
          <a:lstStyle/>
          <a:p>
            <a:pPr marL="0" indent="0">
              <a:buNone/>
            </a:pPr>
            <a:r>
              <a:rPr lang="en-US" sz="2400" dirty="0">
                <a:latin typeface="Avenir Book" panose="02000503020000020003" pitchFamily="2" charset="0"/>
              </a:rPr>
              <a:t>Treat falls prevention ‘treatment’ like any other effective rehabilitation pathway</a:t>
            </a:r>
          </a:p>
          <a:p>
            <a:pPr marL="403225" indent="-233363"/>
            <a:r>
              <a:rPr lang="en-US" sz="2400" dirty="0">
                <a:latin typeface="Avenir Book" panose="02000503020000020003" pitchFamily="2" charset="0"/>
              </a:rPr>
              <a:t>Effective programme for outcome</a:t>
            </a:r>
          </a:p>
          <a:p>
            <a:pPr marL="403225" indent="-233363"/>
            <a:r>
              <a:rPr lang="en-US" sz="2400" dirty="0">
                <a:latin typeface="Avenir Book" panose="02000503020000020003" pitchFamily="2" charset="0"/>
              </a:rPr>
              <a:t>Effective dose / regularity</a:t>
            </a:r>
          </a:p>
          <a:p>
            <a:pPr marL="403225" indent="-233363"/>
            <a:r>
              <a:rPr lang="en-US" sz="2400" dirty="0">
                <a:latin typeface="Avenir Book" panose="02000503020000020003" pitchFamily="2" charset="0"/>
              </a:rPr>
              <a:t>Effects discontinue if stop</a:t>
            </a:r>
          </a:p>
          <a:p>
            <a:pPr marL="403225" indent="-233363"/>
            <a:r>
              <a:rPr lang="en-US" sz="2400" dirty="0">
                <a:latin typeface="Avenir Book" panose="02000503020000020003" pitchFamily="2" charset="0"/>
              </a:rPr>
              <a:t>Specialist exercise instructors/ physiotherapists</a:t>
            </a:r>
          </a:p>
        </p:txBody>
      </p:sp>
      <p:sp>
        <p:nvSpPr>
          <p:cNvPr id="6" name="Rectangle 5">
            <a:extLst>
              <a:ext uri="{FF2B5EF4-FFF2-40B4-BE49-F238E27FC236}">
                <a16:creationId xmlns="" xmlns:a16="http://schemas.microsoft.com/office/drawing/2014/main" id="{17D41C6F-19F9-074F-9CB3-0DBEA0829F05}"/>
              </a:ext>
            </a:extLst>
          </p:cNvPr>
          <p:cNvSpPr/>
          <p:nvPr/>
        </p:nvSpPr>
        <p:spPr>
          <a:xfrm>
            <a:off x="7387771" y="6201181"/>
            <a:ext cx="4561025" cy="523220"/>
          </a:xfrm>
          <a:prstGeom prst="rect">
            <a:avLst/>
          </a:prstGeom>
        </p:spPr>
        <p:txBody>
          <a:bodyPr wrap="square">
            <a:spAutoFit/>
          </a:bodyPr>
          <a:lstStyle/>
          <a:p>
            <a:pPr algn="r"/>
            <a:r>
              <a:rPr lang="en-GB" sz="1400" i="1" dirty="0">
                <a:solidFill>
                  <a:schemeClr val="bg1">
                    <a:lumMod val="50000"/>
                  </a:schemeClr>
                </a:solidFill>
                <a:latin typeface="Source Sans Pro" panose="020B0503030403020204" pitchFamily="34" charset="0"/>
              </a:rPr>
              <a:t>Sherrington  C et al. Cochrane Database of Systematic Reviews 2019, plus update for Global Falls Guidelines 2021</a:t>
            </a:r>
            <a:endParaRPr lang="en-US" sz="1400" i="1" dirty="0">
              <a:solidFill>
                <a:schemeClr val="bg1">
                  <a:lumMod val="50000"/>
                </a:schemeClr>
              </a:solidFill>
            </a:endParaRPr>
          </a:p>
        </p:txBody>
      </p:sp>
      <p:pic>
        <p:nvPicPr>
          <p:cNvPr id="7" name="Picture 5" descr="bigstock-Elderly-Woman-Is-Laying-At-The-11576648.jpg">
            <a:extLst>
              <a:ext uri="{FF2B5EF4-FFF2-40B4-BE49-F238E27FC236}">
                <a16:creationId xmlns="" xmlns:a16="http://schemas.microsoft.com/office/drawing/2014/main" id="{81630318-F398-B74E-AEF9-BC56764DC9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4266" y="265827"/>
            <a:ext cx="3427734" cy="1857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1621882B-191E-4A2C-9B41-FC2CDE038D75}"/>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10" name="Picture 9">
            <a:extLst>
              <a:ext uri="{FF2B5EF4-FFF2-40B4-BE49-F238E27FC236}">
                <a16:creationId xmlns="" xmlns:a16="http://schemas.microsoft.com/office/drawing/2014/main" id="{DBD437C6-29ED-36B7-2C22-CE210F639FBB}"/>
              </a:ext>
            </a:extLst>
          </p:cNvPr>
          <p:cNvPicPr>
            <a:picLocks noChangeAspect="1"/>
          </p:cNvPicPr>
          <p:nvPr/>
        </p:nvPicPr>
        <p:blipFill>
          <a:blip r:embed="rId3"/>
          <a:stretch>
            <a:fillRect/>
          </a:stretch>
        </p:blipFill>
        <p:spPr>
          <a:xfrm>
            <a:off x="228651" y="943119"/>
            <a:ext cx="4840098" cy="529938"/>
          </a:xfrm>
          <a:prstGeom prst="rect">
            <a:avLst/>
          </a:prstGeom>
        </p:spPr>
      </p:pic>
      <p:sp>
        <p:nvSpPr>
          <p:cNvPr id="11" name="TextBox 10">
            <a:extLst>
              <a:ext uri="{FF2B5EF4-FFF2-40B4-BE49-F238E27FC236}">
                <a16:creationId xmlns="" xmlns:a16="http://schemas.microsoft.com/office/drawing/2014/main" id="{0FA40C0E-7CAB-49E6-F5DD-2B583DF9908D}"/>
              </a:ext>
            </a:extLst>
          </p:cNvPr>
          <p:cNvSpPr txBox="1"/>
          <p:nvPr/>
        </p:nvSpPr>
        <p:spPr>
          <a:xfrm>
            <a:off x="377460" y="1549191"/>
            <a:ext cx="5718540" cy="1938992"/>
          </a:xfrm>
          <a:prstGeom prst="rect">
            <a:avLst/>
          </a:prstGeom>
          <a:noFill/>
        </p:spPr>
        <p:txBody>
          <a:bodyPr wrap="square" rtlCol="0">
            <a:spAutoFit/>
          </a:bodyPr>
          <a:lstStyle/>
          <a:p>
            <a:r>
              <a:rPr lang="en-US" sz="2400" dirty="0">
                <a:latin typeface="Avenir Book" panose="02000503020000020003" pitchFamily="2" charset="0"/>
              </a:rPr>
              <a:t>You wouldn’t give a cancer patient only half the dose of chemotherapy…..</a:t>
            </a:r>
          </a:p>
          <a:p>
            <a:endParaRPr lang="en-US" sz="2400" dirty="0">
              <a:latin typeface="Avenir Book" panose="02000503020000020003" pitchFamily="2" charset="0"/>
            </a:endParaRPr>
          </a:p>
          <a:p>
            <a:r>
              <a:rPr lang="en-US" sz="2400" dirty="0">
                <a:latin typeface="Avenir Book" panose="02000503020000020003" pitchFamily="2" charset="0"/>
              </a:rPr>
              <a:t>Or give them a different drug that was not known to work…..</a:t>
            </a:r>
          </a:p>
        </p:txBody>
      </p:sp>
      <p:pic>
        <p:nvPicPr>
          <p:cNvPr id="12" name="Picture 11">
            <a:extLst>
              <a:ext uri="{FF2B5EF4-FFF2-40B4-BE49-F238E27FC236}">
                <a16:creationId xmlns="" xmlns:a16="http://schemas.microsoft.com/office/drawing/2014/main" id="{A3C4F645-E5F9-4DCC-0429-063A7E5F7D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8291285" y="3539204"/>
            <a:ext cx="3657511" cy="2391791"/>
          </a:xfrm>
          <a:prstGeom prst="rect">
            <a:avLst/>
          </a:prstGeom>
        </p:spPr>
      </p:pic>
    </p:spTree>
    <p:extLst>
      <p:ext uri="{BB962C8B-B14F-4D97-AF65-F5344CB8AC3E}">
        <p14:creationId xmlns:p14="http://schemas.microsoft.com/office/powerpoint/2010/main" val="3175131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69663B-D61B-3F4B-A121-422B74AE9907}"/>
              </a:ext>
            </a:extLst>
          </p:cNvPr>
          <p:cNvSpPr>
            <a:spLocks noGrp="1"/>
          </p:cNvSpPr>
          <p:nvPr>
            <p:ph type="title"/>
          </p:nvPr>
        </p:nvSpPr>
        <p:spPr>
          <a:xfrm>
            <a:off x="446315" y="107950"/>
            <a:ext cx="10515600" cy="1325563"/>
          </a:xfrm>
        </p:spPr>
        <p:txBody>
          <a:bodyPr/>
          <a:lstStyle/>
          <a:p>
            <a:r>
              <a:rPr lang="en-US" dirty="0"/>
              <a:t>REMEMBER!</a:t>
            </a:r>
          </a:p>
        </p:txBody>
      </p:sp>
      <p:graphicFrame>
        <p:nvGraphicFramePr>
          <p:cNvPr id="8" name="Content Placeholder 2">
            <a:extLst>
              <a:ext uri="{FF2B5EF4-FFF2-40B4-BE49-F238E27FC236}">
                <a16:creationId xmlns="" xmlns:a16="http://schemas.microsoft.com/office/drawing/2014/main" id="{96068B8D-9BDB-3511-6B56-3FFA4F58F260}"/>
              </a:ext>
            </a:extLst>
          </p:cNvPr>
          <p:cNvGraphicFramePr>
            <a:graphicFrameLocks noGrp="1"/>
          </p:cNvGraphicFramePr>
          <p:nvPr>
            <p:ph idx="1"/>
          </p:nvPr>
        </p:nvGraphicFramePr>
        <p:xfrm>
          <a:off x="838200" y="209178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 xmlns:a16="http://schemas.microsoft.com/office/drawing/2014/main" id="{9C587A5E-6194-264D-AE90-51E84A52EFD6}"/>
              </a:ext>
            </a:extLst>
          </p:cNvPr>
          <p:cNvSpPr txBox="1"/>
          <p:nvPr/>
        </p:nvSpPr>
        <p:spPr>
          <a:xfrm>
            <a:off x="12352949" y="4057076"/>
            <a:ext cx="4047286" cy="830997"/>
          </a:xfrm>
          <a:prstGeom prst="rect">
            <a:avLst/>
          </a:prstGeom>
          <a:noFill/>
        </p:spPr>
        <p:txBody>
          <a:bodyPr wrap="square" rtlCol="0">
            <a:spAutoFit/>
          </a:bodyPr>
          <a:lstStyle/>
          <a:p>
            <a:pPr algn="r"/>
            <a:r>
              <a:rPr lang="en-US" sz="1600" i="1" dirty="0">
                <a:solidFill>
                  <a:schemeClr val="bg1">
                    <a:lumMod val="50000"/>
                  </a:schemeClr>
                </a:solidFill>
              </a:rPr>
              <a:t>PHE, Wider impacts of Covid-19, 2021; Skelton Age Ageing 2005; </a:t>
            </a:r>
            <a:r>
              <a:rPr lang="en-US" sz="1600" i="1" dirty="0" err="1">
                <a:solidFill>
                  <a:schemeClr val="bg1">
                    <a:lumMod val="50000"/>
                  </a:schemeClr>
                </a:solidFill>
              </a:rPr>
              <a:t>Iliffe</a:t>
            </a:r>
            <a:r>
              <a:rPr lang="en-US" sz="1600" i="1" dirty="0">
                <a:solidFill>
                  <a:schemeClr val="bg1">
                    <a:lumMod val="50000"/>
                  </a:schemeClr>
                </a:solidFill>
              </a:rPr>
              <a:t> BJGP 2015; Orton Age Ageing 2021</a:t>
            </a:r>
          </a:p>
        </p:txBody>
      </p:sp>
      <p:sp>
        <p:nvSpPr>
          <p:cNvPr id="5" name="TextBox 4">
            <a:extLst>
              <a:ext uri="{FF2B5EF4-FFF2-40B4-BE49-F238E27FC236}">
                <a16:creationId xmlns="" xmlns:a16="http://schemas.microsoft.com/office/drawing/2014/main" id="{80BD3E3E-D3EB-6D78-03E2-4896529A679A}"/>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6" name="Picture 5">
            <a:extLst>
              <a:ext uri="{FF2B5EF4-FFF2-40B4-BE49-F238E27FC236}">
                <a16:creationId xmlns="" xmlns:a16="http://schemas.microsoft.com/office/drawing/2014/main" id="{C322D62D-D151-BB68-500B-799AC6BB8305}"/>
              </a:ext>
            </a:extLst>
          </p:cNvPr>
          <p:cNvPicPr>
            <a:picLocks noChangeAspect="1"/>
          </p:cNvPicPr>
          <p:nvPr/>
        </p:nvPicPr>
        <p:blipFill>
          <a:blip r:embed="rId7"/>
          <a:stretch>
            <a:fillRect/>
          </a:stretch>
        </p:blipFill>
        <p:spPr>
          <a:xfrm>
            <a:off x="228651" y="943119"/>
            <a:ext cx="4840098" cy="529938"/>
          </a:xfrm>
          <a:prstGeom prst="rect">
            <a:avLst/>
          </a:prstGeom>
        </p:spPr>
      </p:pic>
      <p:pic>
        <p:nvPicPr>
          <p:cNvPr id="5122" name="Picture 2" descr="Time is Short | UnbornMind Zen">
            <a:extLst>
              <a:ext uri="{FF2B5EF4-FFF2-40B4-BE49-F238E27FC236}">
                <a16:creationId xmlns="" xmlns:a16="http://schemas.microsoft.com/office/drawing/2014/main" id="{31114E64-ED3A-1A46-C677-EDA80A93B62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54469" y="-1"/>
            <a:ext cx="3437531" cy="2496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51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83ACDB-410A-904D-94AB-3A8F4374EFDB}"/>
              </a:ext>
            </a:extLst>
          </p:cNvPr>
          <p:cNvSpPr>
            <a:spLocks noGrp="1"/>
          </p:cNvSpPr>
          <p:nvPr>
            <p:ph type="title"/>
          </p:nvPr>
        </p:nvSpPr>
        <p:spPr>
          <a:xfrm>
            <a:off x="373486" y="-22514"/>
            <a:ext cx="10972800" cy="1143000"/>
          </a:xfrm>
        </p:spPr>
        <p:txBody>
          <a:bodyPr>
            <a:normAutofit/>
          </a:bodyPr>
          <a:lstStyle/>
          <a:p>
            <a:pPr algn="l"/>
            <a:r>
              <a:rPr lang="en-US" dirty="0"/>
              <a:t>Misunderstandings</a:t>
            </a:r>
            <a:r>
              <a:rPr lang="en-US" sz="4000" b="1" dirty="0">
                <a:solidFill>
                  <a:srgbClr val="660066"/>
                </a:solidFill>
                <a:cs typeface="Verdana"/>
              </a:rPr>
              <a:t> </a:t>
            </a:r>
            <a:r>
              <a:rPr lang="en-US" dirty="0"/>
              <a:t>and myths?</a:t>
            </a:r>
          </a:p>
        </p:txBody>
      </p:sp>
      <p:sp>
        <p:nvSpPr>
          <p:cNvPr id="3" name="Content Placeholder 2">
            <a:extLst>
              <a:ext uri="{FF2B5EF4-FFF2-40B4-BE49-F238E27FC236}">
                <a16:creationId xmlns="" xmlns:a16="http://schemas.microsoft.com/office/drawing/2014/main" id="{AA804CE3-046A-5645-B30D-8B305677B9A5}"/>
              </a:ext>
            </a:extLst>
          </p:cNvPr>
          <p:cNvSpPr>
            <a:spLocks noGrp="1"/>
          </p:cNvSpPr>
          <p:nvPr>
            <p:ph idx="1"/>
          </p:nvPr>
        </p:nvSpPr>
        <p:spPr>
          <a:xfrm>
            <a:off x="204384" y="1502662"/>
            <a:ext cx="8003071" cy="4146589"/>
          </a:xfrm>
        </p:spPr>
        <p:txBody>
          <a:bodyPr>
            <a:noAutofit/>
          </a:bodyPr>
          <a:lstStyle/>
          <a:p>
            <a:pPr>
              <a:lnSpc>
                <a:spcPct val="100000"/>
              </a:lnSpc>
              <a:spcBef>
                <a:spcPts val="500"/>
              </a:spcBef>
            </a:pPr>
            <a:r>
              <a:rPr lang="en-US" sz="2400" dirty="0">
                <a:latin typeface="Avenir Book" panose="02000503020000020003" pitchFamily="2" charset="0"/>
              </a:rPr>
              <a:t>Chair based exercise does not reduce falls</a:t>
            </a:r>
          </a:p>
          <a:p>
            <a:pPr>
              <a:lnSpc>
                <a:spcPct val="100000"/>
              </a:lnSpc>
              <a:spcBef>
                <a:spcPts val="500"/>
              </a:spcBef>
            </a:pPr>
            <a:r>
              <a:rPr lang="en-US" sz="2400" dirty="0">
                <a:latin typeface="Avenir Book" panose="02000503020000020003" pitchFamily="2" charset="0"/>
              </a:rPr>
              <a:t>Gentle exercise won’t challenge someone’s nervous and muscular system enough to lead to physiological and neurological change</a:t>
            </a:r>
          </a:p>
          <a:p>
            <a:pPr>
              <a:lnSpc>
                <a:spcPct val="100000"/>
              </a:lnSpc>
              <a:spcBef>
                <a:spcPts val="500"/>
              </a:spcBef>
            </a:pPr>
            <a:r>
              <a:rPr lang="en-US" sz="2400" dirty="0">
                <a:latin typeface="Avenir Book" panose="02000503020000020003" pitchFamily="2" charset="0"/>
              </a:rPr>
              <a:t>Something is not better than nothing when there is something that works and works well</a:t>
            </a:r>
          </a:p>
          <a:p>
            <a:pPr>
              <a:lnSpc>
                <a:spcPct val="100000"/>
              </a:lnSpc>
              <a:spcBef>
                <a:spcPts val="500"/>
              </a:spcBef>
            </a:pPr>
            <a:r>
              <a:rPr lang="en-US" sz="2400" dirty="0">
                <a:latin typeface="Avenir Book" panose="02000503020000020003" pitchFamily="2" charset="0"/>
              </a:rPr>
              <a:t>Improving strength and balance might reduce risk factors for falls but does not mean you will reduce falls</a:t>
            </a:r>
          </a:p>
          <a:p>
            <a:pPr>
              <a:lnSpc>
                <a:spcPct val="100000"/>
              </a:lnSpc>
              <a:spcBef>
                <a:spcPts val="500"/>
              </a:spcBef>
            </a:pPr>
            <a:r>
              <a:rPr lang="en-US" sz="2400" dirty="0">
                <a:latin typeface="Avenir Book" panose="02000503020000020003" pitchFamily="2" charset="0"/>
              </a:rPr>
              <a:t>Doing a couple of Otago exercises 10x once a week won’t reduce falls </a:t>
            </a:r>
          </a:p>
          <a:p>
            <a:pPr>
              <a:lnSpc>
                <a:spcPct val="100000"/>
              </a:lnSpc>
              <a:spcBef>
                <a:spcPts val="500"/>
              </a:spcBef>
            </a:pPr>
            <a:r>
              <a:rPr lang="en-US" sz="2400" dirty="0">
                <a:latin typeface="Avenir Book" panose="02000503020000020003" pitchFamily="2" charset="0"/>
              </a:rPr>
              <a:t>Big groups = less effective / no </a:t>
            </a:r>
            <a:r>
              <a:rPr lang="en-US" sz="2400" dirty="0" err="1">
                <a:latin typeface="Avenir Book" panose="02000503020000020003" pitchFamily="2" charset="0"/>
              </a:rPr>
              <a:t>individualisation</a:t>
            </a:r>
            <a:endParaRPr lang="en-US" sz="2400" dirty="0">
              <a:latin typeface="Avenir Book" panose="02000503020000020003" pitchFamily="2" charset="0"/>
            </a:endParaRPr>
          </a:p>
        </p:txBody>
      </p:sp>
      <p:pic>
        <p:nvPicPr>
          <p:cNvPr id="4" name="Picture 3">
            <a:extLst>
              <a:ext uri="{FF2B5EF4-FFF2-40B4-BE49-F238E27FC236}">
                <a16:creationId xmlns="" xmlns:a16="http://schemas.microsoft.com/office/drawing/2014/main" id="{5061F1F4-3BCB-E8A8-42EA-F83BA0403392}"/>
              </a:ext>
            </a:extLst>
          </p:cNvPr>
          <p:cNvPicPr>
            <a:picLocks noChangeAspect="1"/>
          </p:cNvPicPr>
          <p:nvPr/>
        </p:nvPicPr>
        <p:blipFill>
          <a:blip r:embed="rId2"/>
          <a:stretch>
            <a:fillRect/>
          </a:stretch>
        </p:blipFill>
        <p:spPr>
          <a:xfrm>
            <a:off x="373486" y="860433"/>
            <a:ext cx="3092127" cy="338554"/>
          </a:xfrm>
          <a:prstGeom prst="rect">
            <a:avLst/>
          </a:prstGeom>
        </p:spPr>
      </p:pic>
      <p:sp>
        <p:nvSpPr>
          <p:cNvPr id="5" name="TextBox 4">
            <a:extLst>
              <a:ext uri="{FF2B5EF4-FFF2-40B4-BE49-F238E27FC236}">
                <a16:creationId xmlns="" xmlns:a16="http://schemas.microsoft.com/office/drawing/2014/main" id="{E93808ED-ACD2-92F9-A380-5E6659BBD16E}"/>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1026" name="Picture 2" descr="Rushmoor Healthy Living: RHL">
            <a:extLst>
              <a:ext uri="{FF2B5EF4-FFF2-40B4-BE49-F238E27FC236}">
                <a16:creationId xmlns="" xmlns:a16="http://schemas.microsoft.com/office/drawing/2014/main" id="{B138597D-C495-9833-159F-BC8CB29B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70473" y="10053"/>
            <a:ext cx="3538518" cy="2142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IMG6421.JPG">
            <a:extLst>
              <a:ext uri="{FF2B5EF4-FFF2-40B4-BE49-F238E27FC236}">
                <a16:creationId xmlns="" xmlns:a16="http://schemas.microsoft.com/office/drawing/2014/main" id="{C70DB46A-93FA-4B94-A2D3-FE3BFF38970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670472" y="2139137"/>
            <a:ext cx="3538518" cy="47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67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1A859C-B797-E2FF-3677-9A3E97FF11C0}"/>
              </a:ext>
            </a:extLst>
          </p:cNvPr>
          <p:cNvSpPr>
            <a:spLocks noGrp="1"/>
          </p:cNvSpPr>
          <p:nvPr>
            <p:ph type="title"/>
          </p:nvPr>
        </p:nvSpPr>
        <p:spPr>
          <a:xfrm>
            <a:off x="377371" y="298192"/>
            <a:ext cx="13031757" cy="994172"/>
          </a:xfrm>
        </p:spPr>
        <p:txBody>
          <a:bodyPr>
            <a:normAutofit/>
          </a:bodyPr>
          <a:lstStyle/>
          <a:p>
            <a:r>
              <a:rPr lang="en-GB" sz="3600" dirty="0">
                <a:latin typeface="Avenir Book" panose="02000503020000020003" pitchFamily="2" charset="0"/>
              </a:rPr>
              <a:t>Covid-19 wider impacts: Key Recommendations </a:t>
            </a:r>
          </a:p>
        </p:txBody>
      </p:sp>
      <p:sp>
        <p:nvSpPr>
          <p:cNvPr id="5" name="Text Placeholder 4">
            <a:extLst>
              <a:ext uri="{FF2B5EF4-FFF2-40B4-BE49-F238E27FC236}">
                <a16:creationId xmlns="" xmlns:a16="http://schemas.microsoft.com/office/drawing/2014/main" id="{5C292B8B-B830-B115-A1D2-2D966C90972C}"/>
              </a:ext>
            </a:extLst>
          </p:cNvPr>
          <p:cNvSpPr>
            <a:spLocks noGrp="1"/>
          </p:cNvSpPr>
          <p:nvPr>
            <p:ph type="body" idx="1"/>
          </p:nvPr>
        </p:nvSpPr>
        <p:spPr>
          <a:xfrm>
            <a:off x="232227" y="1315699"/>
            <a:ext cx="4793950" cy="472163"/>
          </a:xfrm>
        </p:spPr>
        <p:txBody>
          <a:bodyPr>
            <a:noAutofit/>
          </a:bodyPr>
          <a:lstStyle/>
          <a:p>
            <a:r>
              <a:rPr lang="en-GB" sz="2000" dirty="0">
                <a:solidFill>
                  <a:srgbClr val="0070C0"/>
                </a:solidFill>
                <a:latin typeface="Avenir Book" panose="02000503020000020003" pitchFamily="2" charset="0"/>
              </a:rPr>
              <a:t>For the whole population </a:t>
            </a:r>
          </a:p>
        </p:txBody>
      </p:sp>
      <p:sp>
        <p:nvSpPr>
          <p:cNvPr id="3" name="Content Placeholder 2">
            <a:extLst>
              <a:ext uri="{FF2B5EF4-FFF2-40B4-BE49-F238E27FC236}">
                <a16:creationId xmlns="" xmlns:a16="http://schemas.microsoft.com/office/drawing/2014/main" id="{2DF5F11F-35AB-DC9C-C446-B1983B958961}"/>
              </a:ext>
            </a:extLst>
          </p:cNvPr>
          <p:cNvSpPr>
            <a:spLocks noGrp="1"/>
          </p:cNvSpPr>
          <p:nvPr>
            <p:ph sz="half" idx="2"/>
          </p:nvPr>
        </p:nvSpPr>
        <p:spPr>
          <a:xfrm>
            <a:off x="232227" y="1857869"/>
            <a:ext cx="6819563" cy="4146202"/>
          </a:xfrm>
        </p:spPr>
        <p:txBody>
          <a:bodyPr>
            <a:noAutofit/>
          </a:bodyPr>
          <a:lstStyle/>
          <a:p>
            <a:r>
              <a:rPr lang="en-GB" sz="2000" i="1" dirty="0">
                <a:solidFill>
                  <a:srgbClr val="0070C0"/>
                </a:solidFill>
                <a:latin typeface="Avenir Book" panose="02000503020000020003" pitchFamily="2" charset="0"/>
              </a:rPr>
              <a:t>Promote and increase availability of strength and balance activity for older adults, </a:t>
            </a:r>
            <a:r>
              <a:rPr lang="en-GB" sz="2000" dirty="0">
                <a:latin typeface="Avenir Book" panose="02000503020000020003" pitchFamily="2" charset="0"/>
              </a:rPr>
              <a:t>involving a gradual increase in activity in order to reduce falls risk and to enable safe and confident participation on other forms of exercise and physical activity</a:t>
            </a:r>
          </a:p>
          <a:p>
            <a:r>
              <a:rPr lang="en-GB" sz="2000" dirty="0">
                <a:latin typeface="Avenir Book" panose="02000503020000020003" pitchFamily="2" charset="0"/>
              </a:rPr>
              <a:t>Ensure physical activity recovery measures reach </a:t>
            </a:r>
            <a:r>
              <a:rPr lang="en-GB" sz="2000" i="1" dirty="0">
                <a:solidFill>
                  <a:srgbClr val="0070C0"/>
                </a:solidFill>
                <a:latin typeface="Avenir Book" panose="02000503020000020003" pitchFamily="2" charset="0"/>
              </a:rPr>
              <a:t>those who stand to benefit most from them, including older adults who shielded, with multimorbidity, with dementia, in social care settings and from more deprived backgrounds </a:t>
            </a:r>
          </a:p>
          <a:p>
            <a:r>
              <a:rPr lang="en-GB" sz="2000" dirty="0">
                <a:latin typeface="Avenir Book" panose="02000503020000020003" pitchFamily="2" charset="0"/>
              </a:rPr>
              <a:t>Identify locally which older adults have reduced their levels of physical activity during the COVID-19 pandemic, with a focus on populations where the largest reductions are likely to be found. </a:t>
            </a:r>
            <a:r>
              <a:rPr lang="en-GB" sz="2000" i="1" dirty="0">
                <a:solidFill>
                  <a:srgbClr val="0070C0"/>
                </a:solidFill>
                <a:latin typeface="Avenir Book" panose="02000503020000020003" pitchFamily="2" charset="0"/>
              </a:rPr>
              <a:t>&gt;65s</a:t>
            </a:r>
          </a:p>
        </p:txBody>
      </p:sp>
      <p:sp>
        <p:nvSpPr>
          <p:cNvPr id="6" name="Text Placeholder 5">
            <a:extLst>
              <a:ext uri="{FF2B5EF4-FFF2-40B4-BE49-F238E27FC236}">
                <a16:creationId xmlns="" xmlns:a16="http://schemas.microsoft.com/office/drawing/2014/main" id="{F9B45516-D0E1-78F4-FCEB-033D35D328E2}"/>
              </a:ext>
            </a:extLst>
          </p:cNvPr>
          <p:cNvSpPr>
            <a:spLocks noGrp="1"/>
          </p:cNvSpPr>
          <p:nvPr>
            <p:ph type="body" sz="quarter" idx="3"/>
          </p:nvPr>
        </p:nvSpPr>
        <p:spPr>
          <a:xfrm>
            <a:off x="7186532" y="1193264"/>
            <a:ext cx="4817559" cy="617934"/>
          </a:xfrm>
        </p:spPr>
        <p:txBody>
          <a:bodyPr>
            <a:noAutofit/>
          </a:bodyPr>
          <a:lstStyle/>
          <a:p>
            <a:r>
              <a:rPr lang="en-GB" sz="2000" dirty="0">
                <a:solidFill>
                  <a:srgbClr val="0070C0"/>
                </a:solidFill>
                <a:latin typeface="Avenir Book" panose="02000503020000020003" pitchFamily="2" charset="0"/>
              </a:rPr>
              <a:t>For targeted populations:</a:t>
            </a:r>
          </a:p>
        </p:txBody>
      </p:sp>
      <p:sp>
        <p:nvSpPr>
          <p:cNvPr id="4" name="Content Placeholder 3">
            <a:extLst>
              <a:ext uri="{FF2B5EF4-FFF2-40B4-BE49-F238E27FC236}">
                <a16:creationId xmlns="" xmlns:a16="http://schemas.microsoft.com/office/drawing/2014/main" id="{C1428882-CA19-4768-20A1-23069DB71915}"/>
              </a:ext>
            </a:extLst>
          </p:cNvPr>
          <p:cNvSpPr>
            <a:spLocks noGrp="1"/>
          </p:cNvSpPr>
          <p:nvPr>
            <p:ph sz="quarter" idx="4"/>
          </p:nvPr>
        </p:nvSpPr>
        <p:spPr>
          <a:xfrm>
            <a:off x="7186532" y="1857869"/>
            <a:ext cx="4387547" cy="2763441"/>
          </a:xfrm>
        </p:spPr>
        <p:txBody>
          <a:bodyPr>
            <a:noAutofit/>
          </a:bodyPr>
          <a:lstStyle/>
          <a:p>
            <a:r>
              <a:rPr lang="en-GB" sz="2000" dirty="0">
                <a:latin typeface="Avenir Book" panose="02000503020000020003" pitchFamily="2" charset="0"/>
              </a:rPr>
              <a:t>Refer older adults with </a:t>
            </a:r>
            <a:r>
              <a:rPr lang="en-GB" sz="2000" i="1" dirty="0">
                <a:solidFill>
                  <a:srgbClr val="0070C0"/>
                </a:solidFill>
                <a:latin typeface="Avenir Book" panose="02000503020000020003" pitchFamily="2" charset="0"/>
              </a:rPr>
              <a:t>functional loss, transition towards frailty or fear of falls resulting from deconditioning </a:t>
            </a:r>
            <a:r>
              <a:rPr lang="en-GB" sz="2000" dirty="0">
                <a:latin typeface="Avenir Book" panose="02000503020000020003" pitchFamily="2" charset="0"/>
              </a:rPr>
              <a:t>to appropriate rehabilitations services</a:t>
            </a:r>
          </a:p>
          <a:p>
            <a:r>
              <a:rPr lang="en-GB" sz="2000" dirty="0">
                <a:latin typeface="Avenir Book" panose="02000503020000020003" pitchFamily="2" charset="0"/>
              </a:rPr>
              <a:t>Raise awareness amongst health and social care staff of </a:t>
            </a:r>
            <a:r>
              <a:rPr lang="en-GB" sz="2000" i="1" dirty="0">
                <a:solidFill>
                  <a:srgbClr val="0070C0"/>
                </a:solidFill>
                <a:latin typeface="Avenir Book" panose="02000503020000020003" pitchFamily="2" charset="0"/>
              </a:rPr>
              <a:t>post-COVID-19 syndrome, communicating the risks of building up levels of activity levels too rapidly </a:t>
            </a:r>
            <a:r>
              <a:rPr lang="en-GB" sz="2000" dirty="0">
                <a:latin typeface="Avenir Book" panose="02000503020000020003" pitchFamily="2" charset="0"/>
              </a:rPr>
              <a:t>and the need to refer to post-COVID-19 syndrome clinics where symptoms are severe</a:t>
            </a:r>
          </a:p>
        </p:txBody>
      </p:sp>
      <p:sp>
        <p:nvSpPr>
          <p:cNvPr id="9" name="Rectangle 8">
            <a:extLst>
              <a:ext uri="{FF2B5EF4-FFF2-40B4-BE49-F238E27FC236}">
                <a16:creationId xmlns="" xmlns:a16="http://schemas.microsoft.com/office/drawing/2014/main" id="{FE302126-9F47-665B-CD37-07F65711CC5A}"/>
              </a:ext>
            </a:extLst>
          </p:cNvPr>
          <p:cNvSpPr/>
          <p:nvPr/>
        </p:nvSpPr>
        <p:spPr>
          <a:xfrm>
            <a:off x="7532914" y="6260450"/>
            <a:ext cx="5435205" cy="400110"/>
          </a:xfrm>
          <a:prstGeom prst="rect">
            <a:avLst/>
          </a:prstGeom>
        </p:spPr>
        <p:txBody>
          <a:bodyPr wrap="square">
            <a:spAutoFit/>
          </a:bodyPr>
          <a:lstStyle/>
          <a:p>
            <a:r>
              <a:rPr lang="en-US" sz="2000" i="1" dirty="0">
                <a:latin typeface="Avenir Book" panose="02000503020000020003" pitchFamily="2" charset="0"/>
              </a:rPr>
              <a:t>(PHE, 2021. </a:t>
            </a:r>
            <a:r>
              <a:rPr lang="en-US" sz="2000" i="1" dirty="0">
                <a:latin typeface="Avenir Book" panose="02000503020000020003" pitchFamily="2" charset="0"/>
                <a:hlinkClick r:id="rId2"/>
              </a:rPr>
              <a:t>https://bit.ly/36nGGbL</a:t>
            </a:r>
            <a:r>
              <a:rPr lang="en-US" sz="2000" i="1" dirty="0">
                <a:latin typeface="Avenir Book" panose="02000503020000020003" pitchFamily="2" charset="0"/>
              </a:rPr>
              <a:t>) </a:t>
            </a:r>
          </a:p>
        </p:txBody>
      </p:sp>
      <p:pic>
        <p:nvPicPr>
          <p:cNvPr id="7" name="Picture 6">
            <a:extLst>
              <a:ext uri="{FF2B5EF4-FFF2-40B4-BE49-F238E27FC236}">
                <a16:creationId xmlns="" xmlns:a16="http://schemas.microsoft.com/office/drawing/2014/main" id="{EE27A889-B4AF-B988-4A21-EECCE517A85F}"/>
              </a:ext>
            </a:extLst>
          </p:cNvPr>
          <p:cNvPicPr>
            <a:picLocks noChangeAspect="1"/>
          </p:cNvPicPr>
          <p:nvPr/>
        </p:nvPicPr>
        <p:blipFill>
          <a:blip r:embed="rId3"/>
          <a:stretch>
            <a:fillRect/>
          </a:stretch>
        </p:blipFill>
        <p:spPr>
          <a:xfrm>
            <a:off x="10353985" y="127709"/>
            <a:ext cx="1650106" cy="1519381"/>
          </a:xfrm>
          <a:prstGeom prst="rect">
            <a:avLst/>
          </a:prstGeom>
        </p:spPr>
      </p:pic>
    </p:spTree>
    <p:extLst>
      <p:ext uri="{BB962C8B-B14F-4D97-AF65-F5344CB8AC3E}">
        <p14:creationId xmlns:p14="http://schemas.microsoft.com/office/powerpoint/2010/main" val="1358113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608912-7565-BE96-2219-3355B39267CC}"/>
              </a:ext>
            </a:extLst>
          </p:cNvPr>
          <p:cNvSpPr>
            <a:spLocks noGrp="1"/>
          </p:cNvSpPr>
          <p:nvPr>
            <p:ph type="title"/>
          </p:nvPr>
        </p:nvSpPr>
        <p:spPr>
          <a:xfrm>
            <a:off x="304800" y="18255"/>
            <a:ext cx="10515600" cy="1325563"/>
          </a:xfrm>
        </p:spPr>
        <p:txBody>
          <a:bodyPr/>
          <a:lstStyle/>
          <a:p>
            <a:r>
              <a:rPr lang="en-US" dirty="0"/>
              <a:t>Key messages</a:t>
            </a:r>
          </a:p>
        </p:txBody>
      </p:sp>
      <p:sp>
        <p:nvSpPr>
          <p:cNvPr id="3" name="Content Placeholder 2">
            <a:extLst>
              <a:ext uri="{FF2B5EF4-FFF2-40B4-BE49-F238E27FC236}">
                <a16:creationId xmlns="" xmlns:a16="http://schemas.microsoft.com/office/drawing/2014/main" id="{D6D89C84-80FD-6340-F5E2-69A70CE334E1}"/>
              </a:ext>
            </a:extLst>
          </p:cNvPr>
          <p:cNvSpPr>
            <a:spLocks noGrp="1"/>
          </p:cNvSpPr>
          <p:nvPr>
            <p:ph idx="1"/>
          </p:nvPr>
        </p:nvSpPr>
        <p:spPr>
          <a:xfrm>
            <a:off x="304800" y="1343818"/>
            <a:ext cx="11582400" cy="5216639"/>
          </a:xfrm>
        </p:spPr>
        <p:txBody>
          <a:bodyPr>
            <a:normAutofit/>
          </a:bodyPr>
          <a:lstStyle/>
          <a:p>
            <a:r>
              <a:rPr lang="en-US" sz="2400" dirty="0">
                <a:latin typeface="Avenir Book" panose="02000503020000020003" pitchFamily="2" charset="0"/>
              </a:rPr>
              <a:t>Meeting PA guidelines (</a:t>
            </a:r>
            <a:r>
              <a:rPr lang="en-US" sz="2400" dirty="0" err="1">
                <a:latin typeface="Avenir Book" panose="02000503020000020003" pitchFamily="2" charset="0"/>
              </a:rPr>
              <a:t>Aero+Str+Bal</a:t>
            </a:r>
            <a:r>
              <a:rPr lang="en-US" sz="2400" dirty="0">
                <a:latin typeface="Avenir Book" panose="02000503020000020003" pitchFamily="2" charset="0"/>
              </a:rPr>
              <a:t>) prevents someone becoming a faller later in life</a:t>
            </a:r>
          </a:p>
          <a:p>
            <a:pPr lvl="1"/>
            <a:r>
              <a:rPr lang="en-US" sz="2000" dirty="0">
                <a:latin typeface="Avenir Book" panose="02000503020000020003" pitchFamily="2" charset="0"/>
              </a:rPr>
              <a:t>Not all PA improves strength and balance</a:t>
            </a:r>
          </a:p>
          <a:p>
            <a:pPr lvl="1"/>
            <a:r>
              <a:rPr lang="en-US" sz="2000" dirty="0">
                <a:latin typeface="Avenir Book" panose="02000503020000020003" pitchFamily="2" charset="0"/>
              </a:rPr>
              <a:t>Most people (and many HCPs) don’t know what activities improve strength and balance</a:t>
            </a:r>
          </a:p>
          <a:p>
            <a:pPr lvl="1"/>
            <a:r>
              <a:rPr lang="en-US" sz="2000" dirty="0">
                <a:latin typeface="Avenir Book" panose="02000503020000020003" pitchFamily="2" charset="0"/>
              </a:rPr>
              <a:t>Work on appropriate messaging</a:t>
            </a:r>
          </a:p>
          <a:p>
            <a:pPr lvl="1"/>
            <a:r>
              <a:rPr lang="en-US" sz="2000" dirty="0">
                <a:latin typeface="Avenir Book" panose="02000503020000020003" pitchFamily="2" charset="0"/>
              </a:rPr>
              <a:t>Need a better ‘offer’ / choice of relevant activities</a:t>
            </a:r>
            <a:endParaRPr lang="en-US" sz="2400" dirty="0">
              <a:latin typeface="Avenir Book" panose="02000503020000020003" pitchFamily="2" charset="0"/>
            </a:endParaRPr>
          </a:p>
          <a:p>
            <a:r>
              <a:rPr lang="en-US" sz="2400" dirty="0">
                <a:latin typeface="Avenir Book" panose="02000503020000020003" pitchFamily="2" charset="0"/>
              </a:rPr>
              <a:t>Bust those myths</a:t>
            </a:r>
          </a:p>
          <a:p>
            <a:pPr lvl="1"/>
            <a:r>
              <a:rPr lang="en-US" sz="2000" dirty="0">
                <a:latin typeface="Avenir Book" panose="02000503020000020003" pitchFamily="2" charset="0"/>
              </a:rPr>
              <a:t>Its NOT possible to improve balance with chair-based exercise</a:t>
            </a:r>
          </a:p>
          <a:p>
            <a:pPr lvl="1"/>
            <a:r>
              <a:rPr lang="en-US" sz="2000" dirty="0">
                <a:latin typeface="Avenir Book" panose="02000503020000020003" pitchFamily="2" charset="0"/>
              </a:rPr>
              <a:t>Improving strength needs more than ‘gentle’ / body weight</a:t>
            </a:r>
          </a:p>
          <a:p>
            <a:pPr lvl="1"/>
            <a:r>
              <a:rPr lang="en-US" sz="2000" dirty="0">
                <a:latin typeface="Avenir Book" panose="02000503020000020003" pitchFamily="2" charset="0"/>
              </a:rPr>
              <a:t>Not all S &amp; B reduces falls (even if it improves strength and balance!)</a:t>
            </a:r>
            <a:endParaRPr lang="en-US" sz="2400" dirty="0">
              <a:latin typeface="Avenir Book" panose="02000503020000020003" pitchFamily="2" charset="0"/>
            </a:endParaRPr>
          </a:p>
          <a:p>
            <a:r>
              <a:rPr lang="en-US" sz="2400" dirty="0">
                <a:latin typeface="Avenir Book" panose="02000503020000020003" pitchFamily="2" charset="0"/>
              </a:rPr>
              <a:t>Right programme, right person, right time</a:t>
            </a:r>
          </a:p>
          <a:p>
            <a:pPr lvl="1"/>
            <a:r>
              <a:rPr lang="en-US" sz="2000" dirty="0">
                <a:latin typeface="Avenir Book" panose="02000503020000020003" pitchFamily="2" charset="0"/>
              </a:rPr>
              <a:t>TREATMENT = evidence based / dose sufficient / targeted / </a:t>
            </a:r>
            <a:r>
              <a:rPr lang="en-US" sz="2000" dirty="0" err="1">
                <a:latin typeface="Avenir Book" panose="02000503020000020003" pitchFamily="2" charset="0"/>
              </a:rPr>
              <a:t>individualised</a:t>
            </a:r>
            <a:endParaRPr lang="en-US" sz="2000" dirty="0">
              <a:latin typeface="Avenir Book" panose="02000503020000020003" pitchFamily="2" charset="0"/>
            </a:endParaRPr>
          </a:p>
          <a:p>
            <a:pPr lvl="1"/>
            <a:r>
              <a:rPr lang="en-US" sz="2000" dirty="0">
                <a:latin typeface="Avenir Book" panose="02000503020000020003" pitchFamily="2" charset="0"/>
              </a:rPr>
              <a:t>Treat falls prevention with same respect as chemotherapy or CVD/stroke prevention</a:t>
            </a:r>
          </a:p>
          <a:p>
            <a:endParaRPr lang="en-US" sz="2400" dirty="0">
              <a:latin typeface="Avenir Book" panose="02000503020000020003" pitchFamily="2" charset="0"/>
            </a:endParaRPr>
          </a:p>
        </p:txBody>
      </p:sp>
    </p:spTree>
    <p:extLst>
      <p:ext uri="{BB962C8B-B14F-4D97-AF65-F5344CB8AC3E}">
        <p14:creationId xmlns:p14="http://schemas.microsoft.com/office/powerpoint/2010/main" val="4193175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105E9-E7D2-DEB7-9AC9-B36857D2C291}"/>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B9A208E5-DF82-61E7-179C-9A21B7D6382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7994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F118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609" y="2389350"/>
            <a:ext cx="5745392" cy="3426905"/>
          </a:xfrm>
          <a:prstGeom prst="rect">
            <a:avLst/>
          </a:prstGeom>
        </p:spPr>
      </p:pic>
      <p:sp>
        <p:nvSpPr>
          <p:cNvPr id="7" name="Title 1"/>
          <p:cNvSpPr txBox="1">
            <a:spLocks/>
          </p:cNvSpPr>
          <p:nvPr/>
        </p:nvSpPr>
        <p:spPr>
          <a:xfrm>
            <a:off x="350609" y="236225"/>
            <a:ext cx="5368021" cy="43934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a:solidFill>
                  <a:schemeClr val="tx1">
                    <a:lumMod val="75000"/>
                    <a:lumOff val="25000"/>
                  </a:schemeClr>
                </a:solidFill>
                <a:latin typeface="Avenir Book" panose="02000503020000020003" pitchFamily="2" charset="0"/>
              </a:rPr>
              <a:t>Walking</a:t>
            </a:r>
            <a:r>
              <a:rPr lang="en-US" sz="2800" b="1" dirty="0">
                <a:solidFill>
                  <a:srgbClr val="7030A0"/>
                </a:solidFill>
                <a:latin typeface="Avenir Book" panose="02000503020000020003" pitchFamily="2" charset="0"/>
                <a:cs typeface="Times New Roman" charset="0"/>
              </a:rPr>
              <a:t> </a:t>
            </a:r>
          </a:p>
        </p:txBody>
      </p:sp>
      <p:sp>
        <p:nvSpPr>
          <p:cNvPr id="3" name="TextBox 2">
            <a:extLst>
              <a:ext uri="{FF2B5EF4-FFF2-40B4-BE49-F238E27FC236}">
                <a16:creationId xmlns="" xmlns:a16="http://schemas.microsoft.com/office/drawing/2014/main" id="{DE892361-E686-9B45-6934-51CAA229E69D}"/>
              </a:ext>
            </a:extLst>
          </p:cNvPr>
          <p:cNvSpPr txBox="1"/>
          <p:nvPr/>
        </p:nvSpPr>
        <p:spPr>
          <a:xfrm>
            <a:off x="6676573" y="5818315"/>
            <a:ext cx="5239658" cy="523220"/>
          </a:xfrm>
          <a:prstGeom prst="rect">
            <a:avLst/>
          </a:prstGeom>
          <a:noFill/>
        </p:spPr>
        <p:txBody>
          <a:bodyPr wrap="square">
            <a:spAutoFit/>
          </a:bodyPr>
          <a:lstStyle/>
          <a:p>
            <a:r>
              <a:rPr lang="en-GB" sz="1400" b="0" i="1" dirty="0">
                <a:solidFill>
                  <a:schemeClr val="bg1">
                    <a:lumMod val="50000"/>
                  </a:schemeClr>
                </a:solidFill>
                <a:effectLst/>
              </a:rPr>
              <a:t>Ararat-García et al. </a:t>
            </a:r>
            <a:r>
              <a:rPr lang="en-GB" sz="1400" b="0" i="1" dirty="0" err="1">
                <a:solidFill>
                  <a:schemeClr val="bg1">
                    <a:lumMod val="50000"/>
                  </a:schemeClr>
                </a:solidFill>
                <a:effectLst/>
              </a:rPr>
              <a:t>Gac</a:t>
            </a:r>
            <a:r>
              <a:rPr lang="en-GB" sz="1400" b="0" i="1" dirty="0">
                <a:solidFill>
                  <a:schemeClr val="bg1">
                    <a:lumMod val="50000"/>
                  </a:schemeClr>
                </a:solidFill>
                <a:effectLst/>
              </a:rPr>
              <a:t> Med Mex. 2022; Sherrington et al. Cochrane Rev 2019; Montero-</a:t>
            </a:r>
            <a:r>
              <a:rPr lang="en-GB" sz="1400" b="0" i="1" dirty="0" err="1">
                <a:solidFill>
                  <a:schemeClr val="bg1">
                    <a:lumMod val="50000"/>
                  </a:schemeClr>
                </a:solidFill>
                <a:effectLst/>
              </a:rPr>
              <a:t>Odasso</a:t>
            </a:r>
            <a:r>
              <a:rPr lang="en-GB" sz="1400" b="0" i="1" dirty="0">
                <a:solidFill>
                  <a:schemeClr val="bg1">
                    <a:lumMod val="50000"/>
                  </a:schemeClr>
                </a:solidFill>
                <a:effectLst/>
              </a:rPr>
              <a:t> et al. 2022; OPF-PRU Report 2023</a:t>
            </a:r>
            <a:endParaRPr lang="en-US" sz="1400" i="1" dirty="0">
              <a:solidFill>
                <a:schemeClr val="bg1">
                  <a:lumMod val="50000"/>
                </a:schemeClr>
              </a:solidFill>
            </a:endParaRPr>
          </a:p>
        </p:txBody>
      </p:sp>
      <p:sp>
        <p:nvSpPr>
          <p:cNvPr id="4" name="Title 1">
            <a:extLst>
              <a:ext uri="{FF2B5EF4-FFF2-40B4-BE49-F238E27FC236}">
                <a16:creationId xmlns="" xmlns:a16="http://schemas.microsoft.com/office/drawing/2014/main" id="{37567333-2787-019D-664F-9BE825FD2678}"/>
              </a:ext>
            </a:extLst>
          </p:cNvPr>
          <p:cNvSpPr txBox="1">
            <a:spLocks/>
          </p:cNvSpPr>
          <p:nvPr/>
        </p:nvSpPr>
        <p:spPr>
          <a:xfrm>
            <a:off x="6574970" y="236224"/>
            <a:ext cx="5368021" cy="43934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a:solidFill>
                  <a:schemeClr val="tx1">
                    <a:lumMod val="75000"/>
                    <a:lumOff val="25000"/>
                  </a:schemeClr>
                </a:solidFill>
                <a:latin typeface="Avenir Book" panose="02000503020000020003" pitchFamily="2" charset="0"/>
              </a:rPr>
              <a:t>DANCE</a:t>
            </a:r>
            <a:endParaRPr lang="en-US" sz="2800" b="1" dirty="0">
              <a:solidFill>
                <a:srgbClr val="7030A0"/>
              </a:solidFill>
              <a:latin typeface="Avenir Book" panose="02000503020000020003" pitchFamily="2" charset="0"/>
              <a:cs typeface="Times New Roman" charset="0"/>
            </a:endParaRPr>
          </a:p>
        </p:txBody>
      </p:sp>
      <p:sp>
        <p:nvSpPr>
          <p:cNvPr id="5" name="TextBox 4">
            <a:extLst>
              <a:ext uri="{FF2B5EF4-FFF2-40B4-BE49-F238E27FC236}">
                <a16:creationId xmlns="" xmlns:a16="http://schemas.microsoft.com/office/drawing/2014/main" id="{BEBADA8B-967A-71B5-4E47-C29A6544A6B2}"/>
              </a:ext>
            </a:extLst>
          </p:cNvPr>
          <p:cNvSpPr txBox="1"/>
          <p:nvPr/>
        </p:nvSpPr>
        <p:spPr>
          <a:xfrm>
            <a:off x="350609" y="857079"/>
            <a:ext cx="5745391" cy="1754326"/>
          </a:xfrm>
          <a:prstGeom prst="rect">
            <a:avLst/>
          </a:prstGeom>
          <a:noFill/>
        </p:spPr>
        <p:txBody>
          <a:bodyPr wrap="square" rtlCol="0">
            <a:spAutoFit/>
          </a:bodyPr>
          <a:lstStyle/>
          <a:p>
            <a:r>
              <a:rPr lang="en-US" dirty="0">
                <a:latin typeface="Avenir Book" panose="02000503020000020003" pitchFamily="2" charset="0"/>
              </a:rPr>
              <a:t>Most common activity done &amp; recommended </a:t>
            </a:r>
          </a:p>
          <a:p>
            <a:r>
              <a:rPr lang="en-US" dirty="0">
                <a:latin typeface="Avenir Book" panose="02000503020000020003" pitchFamily="2" charset="0"/>
              </a:rPr>
              <a:t>Uncertain effects on strength or balance</a:t>
            </a:r>
          </a:p>
          <a:p>
            <a:r>
              <a:rPr lang="en-US" dirty="0">
                <a:latin typeface="Avenir Book" panose="02000503020000020003" pitchFamily="2" charset="0"/>
              </a:rPr>
              <a:t>No effects on falls rates – may increase risk of falls</a:t>
            </a:r>
          </a:p>
          <a:p>
            <a:endParaRPr lang="en-US" dirty="0">
              <a:latin typeface="Avenir Book" panose="02000503020000020003" pitchFamily="2" charset="0"/>
            </a:endParaRPr>
          </a:p>
          <a:p>
            <a:r>
              <a:rPr lang="en-US" b="1" dirty="0">
                <a:latin typeface="Avenir Book" panose="02000503020000020003" pitchFamily="2" charset="0"/>
              </a:rPr>
              <a:t>Not for TREATMENT in high-risk fallers</a:t>
            </a:r>
          </a:p>
          <a:p>
            <a:endParaRPr lang="en-US" dirty="0">
              <a:latin typeface="Avenir Book" panose="02000503020000020003" pitchFamily="2" charset="0"/>
            </a:endParaRPr>
          </a:p>
        </p:txBody>
      </p:sp>
      <p:sp>
        <p:nvSpPr>
          <p:cNvPr id="8" name="TextBox 7">
            <a:extLst>
              <a:ext uri="{FF2B5EF4-FFF2-40B4-BE49-F238E27FC236}">
                <a16:creationId xmlns="" xmlns:a16="http://schemas.microsoft.com/office/drawing/2014/main" id="{B4300B7A-E6A2-146F-4E76-F5EC2F426373}"/>
              </a:ext>
            </a:extLst>
          </p:cNvPr>
          <p:cNvSpPr txBox="1"/>
          <p:nvPr/>
        </p:nvSpPr>
        <p:spPr>
          <a:xfrm>
            <a:off x="6584495" y="864339"/>
            <a:ext cx="5099503" cy="1754326"/>
          </a:xfrm>
          <a:prstGeom prst="rect">
            <a:avLst/>
          </a:prstGeom>
          <a:noFill/>
        </p:spPr>
        <p:txBody>
          <a:bodyPr wrap="square" rtlCol="0">
            <a:spAutoFit/>
          </a:bodyPr>
          <a:lstStyle/>
          <a:p>
            <a:r>
              <a:rPr lang="en-US" dirty="0">
                <a:latin typeface="Avenir Book" panose="02000503020000020003" pitchFamily="2" charset="0"/>
              </a:rPr>
              <a:t>Can reduce risk factors (balance/gait/strength) </a:t>
            </a:r>
          </a:p>
          <a:p>
            <a:r>
              <a:rPr lang="en-US" dirty="0">
                <a:latin typeface="Avenir Book" panose="02000503020000020003" pitchFamily="2" charset="0"/>
              </a:rPr>
              <a:t>Depending on the style of dance. No effects on falls rates.</a:t>
            </a:r>
          </a:p>
          <a:p>
            <a:endParaRPr lang="en-US" dirty="0">
              <a:latin typeface="Avenir Book" panose="02000503020000020003" pitchFamily="2" charset="0"/>
            </a:endParaRPr>
          </a:p>
          <a:p>
            <a:r>
              <a:rPr lang="en-US" b="1" dirty="0">
                <a:latin typeface="Avenir Book" panose="02000503020000020003" pitchFamily="2" charset="0"/>
              </a:rPr>
              <a:t>Not for TREATMENT in high-risk fallers</a:t>
            </a:r>
          </a:p>
          <a:p>
            <a:endParaRPr lang="en-US" dirty="0">
              <a:latin typeface="Avenir Book" panose="02000503020000020003" pitchFamily="2" charset="0"/>
            </a:endParaRPr>
          </a:p>
        </p:txBody>
      </p:sp>
      <p:sp>
        <p:nvSpPr>
          <p:cNvPr id="10" name="TextBox 9">
            <a:extLst>
              <a:ext uri="{FF2B5EF4-FFF2-40B4-BE49-F238E27FC236}">
                <a16:creationId xmlns="" xmlns:a16="http://schemas.microsoft.com/office/drawing/2014/main" id="{17907876-7831-6897-0B47-6219F12F8AAE}"/>
              </a:ext>
            </a:extLst>
          </p:cNvPr>
          <p:cNvSpPr txBox="1"/>
          <p:nvPr/>
        </p:nvSpPr>
        <p:spPr>
          <a:xfrm>
            <a:off x="350609" y="5816255"/>
            <a:ext cx="5745391" cy="523220"/>
          </a:xfrm>
          <a:prstGeom prst="rect">
            <a:avLst/>
          </a:prstGeom>
          <a:noFill/>
        </p:spPr>
        <p:txBody>
          <a:bodyPr wrap="square">
            <a:spAutoFit/>
          </a:bodyPr>
          <a:lstStyle/>
          <a:p>
            <a:r>
              <a:rPr lang="en-US" sz="1400" i="1" dirty="0" err="1">
                <a:solidFill>
                  <a:schemeClr val="bg1">
                    <a:lumMod val="50000"/>
                  </a:schemeClr>
                </a:solidFill>
              </a:rPr>
              <a:t>Voukelatos</a:t>
            </a:r>
            <a:r>
              <a:rPr lang="en-US" sz="1400" i="1" dirty="0">
                <a:solidFill>
                  <a:schemeClr val="bg1">
                    <a:lumMod val="50000"/>
                  </a:schemeClr>
                </a:solidFill>
              </a:rPr>
              <a:t> et al. Age Ageing 2015; Bai et al. Front. Public Health 2022; Sherrington et al. Cochrane Review 2019.</a:t>
            </a:r>
          </a:p>
        </p:txBody>
      </p:sp>
      <p:pic>
        <p:nvPicPr>
          <p:cNvPr id="12" name="Picture 11">
            <a:extLst>
              <a:ext uri="{FF2B5EF4-FFF2-40B4-BE49-F238E27FC236}">
                <a16:creationId xmlns="" xmlns:a16="http://schemas.microsoft.com/office/drawing/2014/main" id="{D139888E-78AF-A716-3A25-8461B297F765}"/>
              </a:ext>
            </a:extLst>
          </p:cNvPr>
          <p:cNvPicPr>
            <a:picLocks noChangeAspect="1"/>
          </p:cNvPicPr>
          <p:nvPr/>
        </p:nvPicPr>
        <p:blipFill>
          <a:blip r:embed="rId3"/>
          <a:stretch>
            <a:fillRect/>
          </a:stretch>
        </p:blipFill>
        <p:spPr>
          <a:xfrm>
            <a:off x="6676573" y="2389350"/>
            <a:ext cx="5270492" cy="3426904"/>
          </a:xfrm>
          <a:prstGeom prst="rect">
            <a:avLst/>
          </a:prstGeom>
        </p:spPr>
      </p:pic>
      <p:sp>
        <p:nvSpPr>
          <p:cNvPr id="2" name="TextBox 1">
            <a:extLst>
              <a:ext uri="{FF2B5EF4-FFF2-40B4-BE49-F238E27FC236}">
                <a16:creationId xmlns="" xmlns:a16="http://schemas.microsoft.com/office/drawing/2014/main" id="{B1B2144F-EEC9-9DA9-3B0B-B7E521FD2454}"/>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spTree>
    <p:extLst>
      <p:ext uri="{BB962C8B-B14F-4D97-AF65-F5344CB8AC3E}">
        <p14:creationId xmlns:p14="http://schemas.microsoft.com/office/powerpoint/2010/main" val="617592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50609" y="236225"/>
            <a:ext cx="5368021" cy="43934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a:solidFill>
                  <a:schemeClr val="tx1">
                    <a:lumMod val="75000"/>
                    <a:lumOff val="25000"/>
                  </a:schemeClr>
                </a:solidFill>
                <a:latin typeface="Avenir Book" panose="02000503020000020003" pitchFamily="2" charset="0"/>
              </a:rPr>
              <a:t>CHAIR BASED EXERCISE</a:t>
            </a:r>
            <a:r>
              <a:rPr lang="en-US" sz="2800" b="1" dirty="0">
                <a:solidFill>
                  <a:srgbClr val="7030A0"/>
                </a:solidFill>
                <a:latin typeface="Avenir Book" panose="02000503020000020003" pitchFamily="2" charset="0"/>
                <a:cs typeface="Times New Roman" charset="0"/>
              </a:rPr>
              <a:t> </a:t>
            </a:r>
          </a:p>
        </p:txBody>
      </p:sp>
      <p:sp>
        <p:nvSpPr>
          <p:cNvPr id="3" name="TextBox 2">
            <a:extLst>
              <a:ext uri="{FF2B5EF4-FFF2-40B4-BE49-F238E27FC236}">
                <a16:creationId xmlns="" xmlns:a16="http://schemas.microsoft.com/office/drawing/2014/main" id="{DE892361-E686-9B45-6934-51CAA229E69D}"/>
              </a:ext>
            </a:extLst>
          </p:cNvPr>
          <p:cNvSpPr txBox="1"/>
          <p:nvPr/>
        </p:nvSpPr>
        <p:spPr>
          <a:xfrm>
            <a:off x="6676573" y="5818315"/>
            <a:ext cx="5239658" cy="584775"/>
          </a:xfrm>
          <a:prstGeom prst="rect">
            <a:avLst/>
          </a:prstGeom>
          <a:noFill/>
        </p:spPr>
        <p:txBody>
          <a:bodyPr wrap="square">
            <a:spAutoFit/>
          </a:bodyPr>
          <a:lstStyle/>
          <a:p>
            <a:r>
              <a:rPr lang="en-GB" sz="1600" i="1" dirty="0">
                <a:solidFill>
                  <a:schemeClr val="bg1">
                    <a:lumMod val="50000"/>
                  </a:schemeClr>
                </a:solidFill>
              </a:rPr>
              <a:t>Sherrington et al. Cochrane Rev 2019; Montero-</a:t>
            </a:r>
            <a:r>
              <a:rPr lang="en-GB" sz="1600" i="1" dirty="0" err="1">
                <a:solidFill>
                  <a:schemeClr val="bg1">
                    <a:lumMod val="50000"/>
                  </a:schemeClr>
                </a:solidFill>
              </a:rPr>
              <a:t>Odasso</a:t>
            </a:r>
            <a:r>
              <a:rPr lang="en-GB" sz="1600" i="1" dirty="0">
                <a:solidFill>
                  <a:schemeClr val="bg1">
                    <a:lumMod val="50000"/>
                  </a:schemeClr>
                </a:solidFill>
              </a:rPr>
              <a:t> et al. 2022</a:t>
            </a:r>
            <a:endParaRPr lang="en-US" sz="1600" i="1" dirty="0">
              <a:solidFill>
                <a:schemeClr val="bg1">
                  <a:lumMod val="50000"/>
                </a:schemeClr>
              </a:solidFill>
            </a:endParaRPr>
          </a:p>
        </p:txBody>
      </p:sp>
      <p:sp>
        <p:nvSpPr>
          <p:cNvPr id="4" name="Title 1">
            <a:extLst>
              <a:ext uri="{FF2B5EF4-FFF2-40B4-BE49-F238E27FC236}">
                <a16:creationId xmlns="" xmlns:a16="http://schemas.microsoft.com/office/drawing/2014/main" id="{37567333-2787-019D-664F-9BE825FD2678}"/>
              </a:ext>
            </a:extLst>
          </p:cNvPr>
          <p:cNvSpPr txBox="1">
            <a:spLocks/>
          </p:cNvSpPr>
          <p:nvPr/>
        </p:nvSpPr>
        <p:spPr>
          <a:xfrm>
            <a:off x="6574970" y="236224"/>
            <a:ext cx="5368021" cy="43934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cap="all" dirty="0">
                <a:solidFill>
                  <a:schemeClr val="tx1">
                    <a:lumMod val="75000"/>
                    <a:lumOff val="25000"/>
                  </a:schemeClr>
                </a:solidFill>
                <a:latin typeface="Avenir Book" panose="02000503020000020003" pitchFamily="2" charset="0"/>
              </a:rPr>
              <a:t>STRENGTH TRAINING</a:t>
            </a:r>
            <a:endParaRPr lang="en-US" sz="2800" b="1" dirty="0">
              <a:solidFill>
                <a:srgbClr val="7030A0"/>
              </a:solidFill>
              <a:latin typeface="Avenir Book" panose="02000503020000020003" pitchFamily="2" charset="0"/>
              <a:cs typeface="Times New Roman" charset="0"/>
            </a:endParaRPr>
          </a:p>
        </p:txBody>
      </p:sp>
      <p:sp>
        <p:nvSpPr>
          <p:cNvPr id="5" name="TextBox 4">
            <a:extLst>
              <a:ext uri="{FF2B5EF4-FFF2-40B4-BE49-F238E27FC236}">
                <a16:creationId xmlns="" xmlns:a16="http://schemas.microsoft.com/office/drawing/2014/main" id="{BEBADA8B-967A-71B5-4E47-C29A6544A6B2}"/>
              </a:ext>
            </a:extLst>
          </p:cNvPr>
          <p:cNvSpPr txBox="1"/>
          <p:nvPr/>
        </p:nvSpPr>
        <p:spPr>
          <a:xfrm>
            <a:off x="350609" y="875570"/>
            <a:ext cx="5745391" cy="1754326"/>
          </a:xfrm>
          <a:prstGeom prst="rect">
            <a:avLst/>
          </a:prstGeom>
          <a:noFill/>
        </p:spPr>
        <p:txBody>
          <a:bodyPr wrap="square" rtlCol="0">
            <a:spAutoFit/>
          </a:bodyPr>
          <a:lstStyle/>
          <a:p>
            <a:r>
              <a:rPr lang="en-US" dirty="0">
                <a:latin typeface="Avenir Book" panose="02000503020000020003" pitchFamily="2" charset="0"/>
              </a:rPr>
              <a:t>Seated exercise does not challenge balance but may improve upper and lower limb strength. </a:t>
            </a:r>
          </a:p>
          <a:p>
            <a:r>
              <a:rPr lang="en-US" dirty="0">
                <a:latin typeface="Avenir Book" panose="02000503020000020003" pitchFamily="2" charset="0"/>
              </a:rPr>
              <a:t>No effect on falls rates</a:t>
            </a:r>
          </a:p>
          <a:p>
            <a:endParaRPr lang="en-US" dirty="0">
              <a:latin typeface="Avenir Book" panose="02000503020000020003" pitchFamily="2" charset="0"/>
            </a:endParaRPr>
          </a:p>
          <a:p>
            <a:r>
              <a:rPr lang="en-US" b="1" dirty="0">
                <a:latin typeface="Avenir Book" panose="02000503020000020003" pitchFamily="2" charset="0"/>
              </a:rPr>
              <a:t>Not for TREATMENT in high-risk fallers</a:t>
            </a:r>
          </a:p>
          <a:p>
            <a:endParaRPr lang="en-US" dirty="0">
              <a:latin typeface="Avenir Book" panose="02000503020000020003" pitchFamily="2" charset="0"/>
            </a:endParaRPr>
          </a:p>
        </p:txBody>
      </p:sp>
      <p:sp>
        <p:nvSpPr>
          <p:cNvPr id="8" name="TextBox 7">
            <a:extLst>
              <a:ext uri="{FF2B5EF4-FFF2-40B4-BE49-F238E27FC236}">
                <a16:creationId xmlns="" xmlns:a16="http://schemas.microsoft.com/office/drawing/2014/main" id="{B4300B7A-E6A2-146F-4E76-F5EC2F426373}"/>
              </a:ext>
            </a:extLst>
          </p:cNvPr>
          <p:cNvSpPr txBox="1"/>
          <p:nvPr/>
        </p:nvSpPr>
        <p:spPr>
          <a:xfrm>
            <a:off x="6584495" y="864339"/>
            <a:ext cx="5099503" cy="1754326"/>
          </a:xfrm>
          <a:prstGeom prst="rect">
            <a:avLst/>
          </a:prstGeom>
          <a:noFill/>
        </p:spPr>
        <p:txBody>
          <a:bodyPr wrap="square" rtlCol="0">
            <a:spAutoFit/>
          </a:bodyPr>
          <a:lstStyle/>
          <a:p>
            <a:r>
              <a:rPr lang="en-US" dirty="0">
                <a:latin typeface="Avenir Book" panose="02000503020000020003" pitchFamily="2" charset="0"/>
              </a:rPr>
              <a:t>Improves upper and lower limb strength. Uncertain effects on balance.</a:t>
            </a:r>
          </a:p>
          <a:p>
            <a:r>
              <a:rPr lang="en-US" dirty="0">
                <a:latin typeface="Avenir Book" panose="02000503020000020003" pitchFamily="2" charset="0"/>
              </a:rPr>
              <a:t>No effects on falls rates</a:t>
            </a:r>
          </a:p>
          <a:p>
            <a:endParaRPr lang="en-US" dirty="0">
              <a:latin typeface="Avenir Book" panose="02000503020000020003" pitchFamily="2" charset="0"/>
            </a:endParaRPr>
          </a:p>
          <a:p>
            <a:r>
              <a:rPr lang="en-US" b="1" dirty="0">
                <a:latin typeface="Avenir Book" panose="02000503020000020003" pitchFamily="2" charset="0"/>
              </a:rPr>
              <a:t>Not for TREATMENT in high-risk fallers</a:t>
            </a:r>
          </a:p>
          <a:p>
            <a:endParaRPr lang="en-US" dirty="0">
              <a:latin typeface="Avenir Book" panose="02000503020000020003" pitchFamily="2" charset="0"/>
            </a:endParaRPr>
          </a:p>
        </p:txBody>
      </p:sp>
      <p:sp>
        <p:nvSpPr>
          <p:cNvPr id="10" name="TextBox 9">
            <a:extLst>
              <a:ext uri="{FF2B5EF4-FFF2-40B4-BE49-F238E27FC236}">
                <a16:creationId xmlns="" xmlns:a16="http://schemas.microsoft.com/office/drawing/2014/main" id="{17907876-7831-6897-0B47-6219F12F8AAE}"/>
              </a:ext>
            </a:extLst>
          </p:cNvPr>
          <p:cNvSpPr txBox="1"/>
          <p:nvPr/>
        </p:nvSpPr>
        <p:spPr>
          <a:xfrm>
            <a:off x="313328" y="5848804"/>
            <a:ext cx="5368021" cy="584775"/>
          </a:xfrm>
          <a:prstGeom prst="rect">
            <a:avLst/>
          </a:prstGeom>
          <a:noFill/>
        </p:spPr>
        <p:txBody>
          <a:bodyPr wrap="square">
            <a:spAutoFit/>
          </a:bodyPr>
          <a:lstStyle/>
          <a:p>
            <a:r>
              <a:rPr lang="en-US" sz="1600" i="1" dirty="0">
                <a:solidFill>
                  <a:schemeClr val="bg1">
                    <a:lumMod val="50000"/>
                  </a:schemeClr>
                </a:solidFill>
              </a:rPr>
              <a:t>Sherrington et al. Cochrane Review 2019; </a:t>
            </a:r>
            <a:r>
              <a:rPr lang="en-GB" sz="1600" i="1" dirty="0">
                <a:solidFill>
                  <a:schemeClr val="bg1">
                    <a:lumMod val="50000"/>
                  </a:schemeClr>
                </a:solidFill>
              </a:rPr>
              <a:t>Montero-</a:t>
            </a:r>
            <a:r>
              <a:rPr lang="en-GB" sz="1600" i="1" dirty="0" err="1">
                <a:solidFill>
                  <a:schemeClr val="bg1">
                    <a:lumMod val="50000"/>
                  </a:schemeClr>
                </a:solidFill>
              </a:rPr>
              <a:t>Odasso</a:t>
            </a:r>
            <a:r>
              <a:rPr lang="en-GB" sz="1600" i="1" dirty="0">
                <a:solidFill>
                  <a:schemeClr val="bg1">
                    <a:lumMod val="50000"/>
                  </a:schemeClr>
                </a:solidFill>
              </a:rPr>
              <a:t> et al. 2022</a:t>
            </a:r>
            <a:endParaRPr lang="en-US" sz="1600" i="1" dirty="0">
              <a:solidFill>
                <a:schemeClr val="bg1">
                  <a:lumMod val="50000"/>
                </a:schemeClr>
              </a:solidFill>
            </a:endParaRPr>
          </a:p>
        </p:txBody>
      </p:sp>
      <p:sp>
        <p:nvSpPr>
          <p:cNvPr id="2" name="TextBox 1">
            <a:extLst>
              <a:ext uri="{FF2B5EF4-FFF2-40B4-BE49-F238E27FC236}">
                <a16:creationId xmlns="" xmlns:a16="http://schemas.microsoft.com/office/drawing/2014/main" id="{B1B2144F-EEC9-9DA9-3B0B-B7E521FD2454}"/>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9" name="Picture 2" descr="Elderly people with dementia are turning to cheerleading for exercise in a  new pom pom craze | The Sun">
            <a:extLst>
              <a:ext uri="{FF2B5EF4-FFF2-40B4-BE49-F238E27FC236}">
                <a16:creationId xmlns="" xmlns:a16="http://schemas.microsoft.com/office/drawing/2014/main" id="{EFB0263F-C984-7C9F-430D-42EA6F84D9C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609" y="2389350"/>
            <a:ext cx="5330740" cy="34269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dyBands">
            <a:extLst>
              <a:ext uri="{FF2B5EF4-FFF2-40B4-BE49-F238E27FC236}">
                <a16:creationId xmlns="" xmlns:a16="http://schemas.microsoft.com/office/drawing/2014/main" id="{1D02DB70-E63B-FAB1-80B9-E74D94946F48}"/>
              </a:ext>
            </a:extLst>
          </p:cNvPr>
          <p:cNvPicPr>
            <a:picLocks noChangeAspect="1" noChangeArrowheads="1"/>
          </p:cNvPicPr>
          <p:nvPr/>
        </p:nvPicPr>
        <p:blipFill>
          <a:blip r:embed="rId3" cstate="print"/>
          <a:srcRect/>
          <a:stretch>
            <a:fillRect/>
          </a:stretch>
        </p:blipFill>
        <p:spPr bwMode="auto">
          <a:xfrm>
            <a:off x="6676573" y="2389350"/>
            <a:ext cx="5164818" cy="3426904"/>
          </a:xfrm>
          <a:prstGeom prst="rect">
            <a:avLst/>
          </a:prstGeom>
          <a:noFill/>
        </p:spPr>
      </p:pic>
    </p:spTree>
    <p:extLst>
      <p:ext uri="{BB962C8B-B14F-4D97-AF65-F5344CB8AC3E}">
        <p14:creationId xmlns:p14="http://schemas.microsoft.com/office/powerpoint/2010/main" val="17942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637BCD0-C7E2-915B-51CF-73524B5E27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descr="Falls are the health problem no one talks about">
            <a:extLst>
              <a:ext uri="{FF2B5EF4-FFF2-40B4-BE49-F238E27FC236}">
                <a16:creationId xmlns="" xmlns:a16="http://schemas.microsoft.com/office/drawing/2014/main" id="{D5DDCFE4-C312-2B1E-7522-2B7E8B3CDE3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 xmlns:a16="http://schemas.microsoft.com/office/drawing/2014/main" id="{4ED2C955-6322-0943-9C03-077735424762}"/>
              </a:ext>
            </a:extLst>
          </p:cNvPr>
          <p:cNvSpPr>
            <a:spLocks noGrp="1"/>
          </p:cNvSpPr>
          <p:nvPr>
            <p:ph type="title"/>
          </p:nvPr>
        </p:nvSpPr>
        <p:spPr>
          <a:xfrm>
            <a:off x="448056" y="859536"/>
            <a:ext cx="4832802" cy="1243584"/>
          </a:xfrm>
        </p:spPr>
        <p:txBody>
          <a:bodyPr vert="horz" lIns="91440" tIns="45720" rIns="91440" bIns="45720" rtlCol="0" anchor="ctr">
            <a:normAutofit/>
          </a:bodyPr>
          <a:lstStyle/>
          <a:p>
            <a:pPr>
              <a:defRPr/>
            </a:pPr>
            <a:r>
              <a:rPr lang="en-US" sz="4800" dirty="0"/>
              <a:t>Falls: The stats</a:t>
            </a:r>
          </a:p>
        </p:txBody>
      </p:sp>
      <p:sp>
        <p:nvSpPr>
          <p:cNvPr id="4" name="TextBox 3">
            <a:extLst>
              <a:ext uri="{FF2B5EF4-FFF2-40B4-BE49-F238E27FC236}">
                <a16:creationId xmlns="" xmlns:a16="http://schemas.microsoft.com/office/drawing/2014/main" id="{A1D00A86-5B85-00F7-74D3-B719B4125328}"/>
              </a:ext>
            </a:extLst>
          </p:cNvPr>
          <p:cNvSpPr txBox="1"/>
          <p:nvPr/>
        </p:nvSpPr>
        <p:spPr>
          <a:xfrm>
            <a:off x="351965" y="5899503"/>
            <a:ext cx="4928893" cy="584775"/>
          </a:xfrm>
          <a:prstGeom prst="rect">
            <a:avLst/>
          </a:prstGeom>
          <a:noFill/>
        </p:spPr>
        <p:txBody>
          <a:bodyPr wrap="square" rtlCol="0">
            <a:spAutoFit/>
          </a:bodyPr>
          <a:lstStyle/>
          <a:p>
            <a:pPr algn="r"/>
            <a:r>
              <a:rPr lang="en-US" sz="1600" i="1" dirty="0">
                <a:solidFill>
                  <a:schemeClr val="bg1">
                    <a:lumMod val="65000"/>
                  </a:schemeClr>
                </a:solidFill>
              </a:rPr>
              <a:t>Tilda Report 2017, Taking Care 2023, Skelton &amp; Todd WHO report 2005; Care Inspectorate 2016</a:t>
            </a:r>
          </a:p>
        </p:txBody>
      </p:sp>
      <p:sp>
        <p:nvSpPr>
          <p:cNvPr id="5" name="TextBox 4">
            <a:extLst>
              <a:ext uri="{FF2B5EF4-FFF2-40B4-BE49-F238E27FC236}">
                <a16:creationId xmlns="" xmlns:a16="http://schemas.microsoft.com/office/drawing/2014/main" id="{BDF6A590-D336-679C-1D7F-6187CE6F0917}"/>
              </a:ext>
            </a:extLst>
          </p:cNvPr>
          <p:cNvSpPr txBox="1"/>
          <p:nvPr/>
        </p:nvSpPr>
        <p:spPr>
          <a:xfrm>
            <a:off x="132987" y="6433975"/>
            <a:ext cx="2643883" cy="338554"/>
          </a:xfrm>
          <a:prstGeom prst="rect">
            <a:avLst/>
          </a:prstGeom>
          <a:noFill/>
        </p:spPr>
        <p:txBody>
          <a:bodyPr wrap="square" rtlCol="0">
            <a:spAutoFit/>
          </a:bodyPr>
          <a:lstStyle/>
          <a:p>
            <a:r>
              <a:rPr lang="en-US" sz="1600" dirty="0">
                <a:solidFill>
                  <a:schemeClr val="bg1">
                    <a:lumMod val="65000"/>
                  </a:schemeClr>
                </a:solidFill>
              </a:rPr>
              <a:t>@</a:t>
            </a:r>
            <a:r>
              <a:rPr lang="en-US" sz="1600" dirty="0" err="1">
                <a:solidFill>
                  <a:schemeClr val="bg1">
                    <a:lumMod val="65000"/>
                  </a:schemeClr>
                </a:solidFill>
              </a:rPr>
              <a:t>GCUReach</a:t>
            </a:r>
            <a:r>
              <a:rPr lang="en-US" sz="1600" dirty="0">
                <a:solidFill>
                  <a:schemeClr val="bg1">
                    <a:lumMod val="65000"/>
                  </a:schemeClr>
                </a:solidFill>
              </a:rPr>
              <a:t> @</a:t>
            </a:r>
            <a:r>
              <a:rPr lang="en-US" sz="1600" dirty="0" err="1">
                <a:solidFill>
                  <a:schemeClr val="bg1">
                    <a:lumMod val="65000"/>
                  </a:schemeClr>
                </a:solidFill>
              </a:rPr>
              <a:t>LaterLifeTrain</a:t>
            </a:r>
            <a:endParaRPr lang="en-US" sz="1600" dirty="0">
              <a:solidFill>
                <a:schemeClr val="bg1">
                  <a:lumMod val="65000"/>
                </a:schemeClr>
              </a:solidFill>
            </a:endParaRPr>
          </a:p>
        </p:txBody>
      </p:sp>
      <p:sp>
        <p:nvSpPr>
          <p:cNvPr id="7" name="Content Placeholder 2">
            <a:extLst>
              <a:ext uri="{FF2B5EF4-FFF2-40B4-BE49-F238E27FC236}">
                <a16:creationId xmlns="" xmlns:a16="http://schemas.microsoft.com/office/drawing/2014/main" id="{05489C21-6DC4-99D4-FE25-C78D6F601AB0}"/>
              </a:ext>
            </a:extLst>
          </p:cNvPr>
          <p:cNvSpPr txBox="1">
            <a:spLocks/>
          </p:cNvSpPr>
          <p:nvPr/>
        </p:nvSpPr>
        <p:spPr>
          <a:xfrm>
            <a:off x="271369" y="2464167"/>
            <a:ext cx="5478267" cy="35764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venir Book" panose="02000503020000020003" pitchFamily="2" charset="0"/>
              </a:rPr>
              <a:t>1 in 5 over 50 report recurrent falls </a:t>
            </a:r>
          </a:p>
          <a:p>
            <a:r>
              <a:rPr lang="en-US" sz="2000" dirty="0">
                <a:latin typeface="Avenir Book" panose="02000503020000020003" pitchFamily="2" charset="0"/>
              </a:rPr>
              <a:t>2 in 5 over 75 report recurrent falls </a:t>
            </a:r>
          </a:p>
          <a:p>
            <a:r>
              <a:rPr lang="en-US" sz="2000" dirty="0">
                <a:latin typeface="Avenir Book" panose="02000503020000020003" pitchFamily="2" charset="0"/>
              </a:rPr>
              <a:t>In care homes, 4 in 5 had multiple falls in past 6 months</a:t>
            </a:r>
          </a:p>
          <a:p>
            <a:r>
              <a:rPr lang="en-US" sz="2000" dirty="0">
                <a:latin typeface="Avenir Book" panose="02000503020000020003" pitchFamily="2" charset="0"/>
              </a:rPr>
              <a:t>6 people over 80 fall every minute in the UK</a:t>
            </a:r>
          </a:p>
          <a:p>
            <a:r>
              <a:rPr lang="en-US" sz="2000" dirty="0">
                <a:latin typeface="Avenir Book" panose="02000503020000020003" pitchFamily="2" charset="0"/>
              </a:rPr>
              <a:t>Ambulance call outs to fallers costs £350 million per year </a:t>
            </a:r>
            <a:endParaRPr lang="en-US" sz="1600" dirty="0">
              <a:latin typeface="Avenir Book" panose="02000503020000020003" pitchFamily="2" charset="0"/>
            </a:endParaRPr>
          </a:p>
          <a:p>
            <a:r>
              <a:rPr lang="en-US" sz="2000" dirty="0">
                <a:latin typeface="Avenir Book" panose="02000503020000020003" pitchFamily="2" charset="0"/>
              </a:rPr>
              <a:t>50% hospital admissions for injury due to a fall</a:t>
            </a:r>
          </a:p>
          <a:p>
            <a:pPr lvl="1"/>
            <a:endParaRPr lang="en-US" sz="1600" dirty="0">
              <a:latin typeface="Avenir Book" panose="02000503020000020003" pitchFamily="2" charset="0"/>
            </a:endParaRPr>
          </a:p>
        </p:txBody>
      </p:sp>
      <p:pic>
        <p:nvPicPr>
          <p:cNvPr id="8" name="Picture 7">
            <a:extLst>
              <a:ext uri="{FF2B5EF4-FFF2-40B4-BE49-F238E27FC236}">
                <a16:creationId xmlns="" xmlns:a16="http://schemas.microsoft.com/office/drawing/2014/main" id="{9E27185A-D927-1BC6-DD32-6B21EC717118}"/>
              </a:ext>
            </a:extLst>
          </p:cNvPr>
          <p:cNvPicPr>
            <a:picLocks noChangeAspect="1"/>
          </p:cNvPicPr>
          <p:nvPr/>
        </p:nvPicPr>
        <p:blipFill>
          <a:blip r:embed="rId5"/>
          <a:stretch>
            <a:fillRect/>
          </a:stretch>
        </p:blipFill>
        <p:spPr>
          <a:xfrm>
            <a:off x="271369" y="1800592"/>
            <a:ext cx="3092127" cy="338554"/>
          </a:xfrm>
          <a:prstGeom prst="rect">
            <a:avLst/>
          </a:prstGeom>
        </p:spPr>
      </p:pic>
    </p:spTree>
    <p:extLst>
      <p:ext uri="{BB962C8B-B14F-4D97-AF65-F5344CB8AC3E}">
        <p14:creationId xmlns:p14="http://schemas.microsoft.com/office/powerpoint/2010/main" val="318891401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863EE-505C-784C-8EBC-CBDB19F9D777}"/>
              </a:ext>
            </a:extLst>
          </p:cNvPr>
          <p:cNvSpPr>
            <a:spLocks noGrp="1"/>
          </p:cNvSpPr>
          <p:nvPr>
            <p:ph type="title"/>
          </p:nvPr>
        </p:nvSpPr>
        <p:spPr>
          <a:xfrm>
            <a:off x="377373" y="553036"/>
            <a:ext cx="11495313" cy="657225"/>
          </a:xfrm>
        </p:spPr>
        <p:txBody>
          <a:bodyPr>
            <a:noAutofit/>
          </a:bodyPr>
          <a:lstStyle/>
          <a:p>
            <a:pPr algn="l"/>
            <a:r>
              <a:rPr lang="en-US" dirty="0"/>
              <a:t>When</a:t>
            </a:r>
            <a:r>
              <a:rPr lang="en-US" sz="3200" dirty="0"/>
              <a:t> </a:t>
            </a:r>
            <a:r>
              <a:rPr lang="en-US" dirty="0"/>
              <a:t>should a strength and balance programme </a:t>
            </a:r>
            <a:r>
              <a:rPr lang="en-US" dirty="0">
                <a:solidFill>
                  <a:schemeClr val="accent2">
                    <a:lumMod val="75000"/>
                  </a:schemeClr>
                </a:solidFill>
              </a:rPr>
              <a:t>call itself </a:t>
            </a:r>
            <a:r>
              <a:rPr lang="en-US" dirty="0"/>
              <a:t>a falls prevention programme?</a:t>
            </a:r>
          </a:p>
        </p:txBody>
      </p:sp>
      <p:sp>
        <p:nvSpPr>
          <p:cNvPr id="3" name="Content Placeholder 2">
            <a:extLst>
              <a:ext uri="{FF2B5EF4-FFF2-40B4-BE49-F238E27FC236}">
                <a16:creationId xmlns="" xmlns:a16="http://schemas.microsoft.com/office/drawing/2014/main" id="{65E0DD66-5485-6246-8BA5-9D04E047E2ED}"/>
              </a:ext>
            </a:extLst>
          </p:cNvPr>
          <p:cNvSpPr>
            <a:spLocks noGrp="1"/>
          </p:cNvSpPr>
          <p:nvPr>
            <p:ph idx="1"/>
          </p:nvPr>
        </p:nvSpPr>
        <p:spPr>
          <a:xfrm>
            <a:off x="319314" y="2082042"/>
            <a:ext cx="11495313" cy="4688526"/>
          </a:xfrm>
        </p:spPr>
        <p:txBody>
          <a:bodyPr>
            <a:normAutofit fontScale="92500"/>
          </a:bodyPr>
          <a:lstStyle/>
          <a:p>
            <a:pPr>
              <a:lnSpc>
                <a:spcPct val="100000"/>
              </a:lnSpc>
              <a:spcBef>
                <a:spcPts val="800"/>
              </a:spcBef>
            </a:pPr>
            <a:r>
              <a:rPr lang="en-US" dirty="0"/>
              <a:t>When there is evidence from RCTs that it works</a:t>
            </a:r>
          </a:p>
          <a:p>
            <a:pPr lvl="1">
              <a:lnSpc>
                <a:spcPct val="100000"/>
              </a:lnSpc>
              <a:spcBef>
                <a:spcPts val="800"/>
              </a:spcBef>
            </a:pPr>
            <a:r>
              <a:rPr lang="en-US" dirty="0">
                <a:solidFill>
                  <a:schemeClr val="bg1">
                    <a:lumMod val="50000"/>
                  </a:schemeClr>
                </a:solidFill>
              </a:rPr>
              <a:t>service evaluations of programmes are not robust and biased</a:t>
            </a:r>
          </a:p>
          <a:p>
            <a:pPr>
              <a:lnSpc>
                <a:spcPct val="100000"/>
              </a:lnSpc>
              <a:spcBef>
                <a:spcPts val="800"/>
              </a:spcBef>
            </a:pPr>
            <a:r>
              <a:rPr lang="en-US" dirty="0"/>
              <a:t>When there is:</a:t>
            </a:r>
          </a:p>
          <a:p>
            <a:pPr lvl="1">
              <a:lnSpc>
                <a:spcPct val="100000"/>
              </a:lnSpc>
              <a:spcBef>
                <a:spcPts val="800"/>
              </a:spcBef>
            </a:pPr>
            <a:r>
              <a:rPr lang="en-US" dirty="0">
                <a:solidFill>
                  <a:schemeClr val="bg1">
                    <a:lumMod val="50000"/>
                  </a:schemeClr>
                </a:solidFill>
              </a:rPr>
              <a:t>Baseline assessment from which to progress an </a:t>
            </a:r>
            <a:r>
              <a:rPr lang="en-US" dirty="0" err="1">
                <a:solidFill>
                  <a:schemeClr val="bg1">
                    <a:lumMod val="50000"/>
                  </a:schemeClr>
                </a:solidFill>
              </a:rPr>
              <a:t>individualised</a:t>
            </a:r>
            <a:r>
              <a:rPr lang="en-US" dirty="0">
                <a:solidFill>
                  <a:schemeClr val="bg1">
                    <a:lumMod val="50000"/>
                  </a:schemeClr>
                </a:solidFill>
              </a:rPr>
              <a:t> and tailored prescription</a:t>
            </a:r>
          </a:p>
          <a:p>
            <a:pPr lvl="1">
              <a:lnSpc>
                <a:spcPct val="100000"/>
              </a:lnSpc>
              <a:spcBef>
                <a:spcPts val="800"/>
              </a:spcBef>
            </a:pPr>
            <a:r>
              <a:rPr lang="en-US" dirty="0">
                <a:solidFill>
                  <a:schemeClr val="bg1">
                    <a:lumMod val="50000"/>
                  </a:schemeClr>
                </a:solidFill>
              </a:rPr>
              <a:t>Noticeable different levels of challenge seen in the individuals in a group</a:t>
            </a:r>
          </a:p>
          <a:p>
            <a:pPr lvl="1">
              <a:lnSpc>
                <a:spcPct val="100000"/>
              </a:lnSpc>
              <a:spcBef>
                <a:spcPts val="800"/>
              </a:spcBef>
            </a:pPr>
            <a:r>
              <a:rPr lang="en-US" dirty="0">
                <a:solidFill>
                  <a:schemeClr val="bg1">
                    <a:lumMod val="50000"/>
                  </a:schemeClr>
                </a:solidFill>
              </a:rPr>
              <a:t>Progression, introducing complexity and reducing support options and resistance over time</a:t>
            </a:r>
          </a:p>
          <a:p>
            <a:pPr lvl="1">
              <a:lnSpc>
                <a:spcPct val="100000"/>
              </a:lnSpc>
              <a:spcBef>
                <a:spcPts val="800"/>
              </a:spcBef>
            </a:pPr>
            <a:r>
              <a:rPr lang="en-US" dirty="0">
                <a:solidFill>
                  <a:schemeClr val="bg1">
                    <a:lumMod val="50000"/>
                  </a:schemeClr>
                </a:solidFill>
              </a:rPr>
              <a:t>Education, behaviour change and motivational techniques supporting an understanding of fear of falling / avoidance of activity / benefits of exercise and specific components of fitness / importance of home based exercise / effects discontinue when stop</a:t>
            </a:r>
          </a:p>
          <a:p>
            <a:pPr lvl="1">
              <a:lnSpc>
                <a:spcPct val="100000"/>
              </a:lnSpc>
              <a:spcBef>
                <a:spcPts val="800"/>
              </a:spcBef>
            </a:pPr>
            <a:r>
              <a:rPr lang="en-US" dirty="0">
                <a:solidFill>
                  <a:schemeClr val="bg1">
                    <a:lumMod val="50000"/>
                  </a:schemeClr>
                </a:solidFill>
              </a:rPr>
              <a:t>Delivered with fidelity to the known effective programme (RCT)</a:t>
            </a:r>
          </a:p>
          <a:p>
            <a:pPr lvl="1">
              <a:lnSpc>
                <a:spcPct val="100000"/>
              </a:lnSpc>
              <a:spcBef>
                <a:spcPts val="800"/>
              </a:spcBef>
            </a:pPr>
            <a:endParaRPr lang="en-US" dirty="0">
              <a:solidFill>
                <a:schemeClr val="bg1">
                  <a:lumMod val="50000"/>
                </a:schemeClr>
              </a:solidFill>
            </a:endParaRPr>
          </a:p>
        </p:txBody>
      </p:sp>
      <p:sp>
        <p:nvSpPr>
          <p:cNvPr id="6" name="TextBox 5">
            <a:extLst>
              <a:ext uri="{FF2B5EF4-FFF2-40B4-BE49-F238E27FC236}">
                <a16:creationId xmlns="" xmlns:a16="http://schemas.microsoft.com/office/drawing/2014/main" id="{65A16396-7515-FC76-5A8B-926BFA02C38A}"/>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7" name="Picture 6">
            <a:extLst>
              <a:ext uri="{FF2B5EF4-FFF2-40B4-BE49-F238E27FC236}">
                <a16:creationId xmlns="" xmlns:a16="http://schemas.microsoft.com/office/drawing/2014/main" id="{D2BE5F99-2627-178E-CD15-745BF0A8BDA7}"/>
              </a:ext>
            </a:extLst>
          </p:cNvPr>
          <p:cNvPicPr>
            <a:picLocks noChangeAspect="1"/>
          </p:cNvPicPr>
          <p:nvPr/>
        </p:nvPicPr>
        <p:blipFill>
          <a:blip r:embed="rId2"/>
          <a:stretch>
            <a:fillRect/>
          </a:stretch>
        </p:blipFill>
        <p:spPr>
          <a:xfrm>
            <a:off x="111259" y="1552104"/>
            <a:ext cx="4840098" cy="529938"/>
          </a:xfrm>
          <a:prstGeom prst="rect">
            <a:avLst/>
          </a:prstGeom>
        </p:spPr>
      </p:pic>
      <p:pic>
        <p:nvPicPr>
          <p:cNvPr id="8" name="Picture 7">
            <a:extLst>
              <a:ext uri="{FF2B5EF4-FFF2-40B4-BE49-F238E27FC236}">
                <a16:creationId xmlns="" xmlns:a16="http://schemas.microsoft.com/office/drawing/2014/main" id="{8794D655-E0E5-910E-DC70-459A20A45FEE}"/>
              </a:ext>
            </a:extLst>
          </p:cNvPr>
          <p:cNvPicPr>
            <a:picLocks noChangeAspect="1"/>
          </p:cNvPicPr>
          <p:nvPr/>
        </p:nvPicPr>
        <p:blipFill>
          <a:blip r:embed="rId3"/>
          <a:stretch>
            <a:fillRect/>
          </a:stretch>
        </p:blipFill>
        <p:spPr>
          <a:xfrm>
            <a:off x="10509952" y="881648"/>
            <a:ext cx="1357993" cy="1044610"/>
          </a:xfrm>
          <a:prstGeom prst="rect">
            <a:avLst/>
          </a:prstGeom>
        </p:spPr>
      </p:pic>
      <p:pic>
        <p:nvPicPr>
          <p:cNvPr id="9" name="Google Shape;163;p4">
            <a:extLst>
              <a:ext uri="{FF2B5EF4-FFF2-40B4-BE49-F238E27FC236}">
                <a16:creationId xmlns="" xmlns:a16="http://schemas.microsoft.com/office/drawing/2014/main" id="{9CEC4900-358F-9CA5-0562-AF614398C95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56554" y="2082042"/>
            <a:ext cx="1003300" cy="1054100"/>
          </a:xfrm>
          <a:prstGeom prst="rect">
            <a:avLst/>
          </a:prstGeom>
          <a:noFill/>
          <a:ln>
            <a:noFill/>
          </a:ln>
        </p:spPr>
      </p:pic>
      <p:pic>
        <p:nvPicPr>
          <p:cNvPr id="10" name="Google Shape;164;p4">
            <a:extLst>
              <a:ext uri="{FF2B5EF4-FFF2-40B4-BE49-F238E27FC236}">
                <a16:creationId xmlns="" xmlns:a16="http://schemas.microsoft.com/office/drawing/2014/main" id="{EBD72568-4EF3-4F89-6F88-2B0B3BF6DB14}"/>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60525" y="2082042"/>
            <a:ext cx="1041400" cy="1092200"/>
          </a:xfrm>
          <a:prstGeom prst="rect">
            <a:avLst/>
          </a:prstGeom>
          <a:noFill/>
          <a:ln>
            <a:noFill/>
          </a:ln>
        </p:spPr>
      </p:pic>
    </p:spTree>
    <p:extLst>
      <p:ext uri="{BB962C8B-B14F-4D97-AF65-F5344CB8AC3E}">
        <p14:creationId xmlns:p14="http://schemas.microsoft.com/office/powerpoint/2010/main" val="2265569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215933" y="-51479"/>
            <a:ext cx="10515600" cy="1325563"/>
          </a:xfrm>
        </p:spPr>
        <p:txBody>
          <a:bodyPr>
            <a:normAutofit/>
          </a:bodyPr>
          <a:lstStyle/>
          <a:p>
            <a:pPr eaLnBrk="1" hangingPunct="1"/>
            <a:r>
              <a:rPr lang="en-GB" sz="4900" dirty="0"/>
              <a:t>Otago and FaME are not the same</a:t>
            </a:r>
          </a:p>
        </p:txBody>
      </p:sp>
      <p:sp>
        <p:nvSpPr>
          <p:cNvPr id="3" name="Content Placeholder 2">
            <a:extLst>
              <a:ext uri="{FF2B5EF4-FFF2-40B4-BE49-F238E27FC236}">
                <a16:creationId xmlns="" xmlns:a16="http://schemas.microsoft.com/office/drawing/2014/main" id="{A7E18168-B61C-C82E-A539-906D0791F72C}"/>
              </a:ext>
            </a:extLst>
          </p:cNvPr>
          <p:cNvSpPr>
            <a:spLocks noGrp="1"/>
          </p:cNvSpPr>
          <p:nvPr>
            <p:ph sz="half" idx="1"/>
          </p:nvPr>
        </p:nvSpPr>
        <p:spPr>
          <a:xfrm>
            <a:off x="303370" y="1469571"/>
            <a:ext cx="6326030" cy="5171072"/>
          </a:xfrm>
        </p:spPr>
        <p:txBody>
          <a:bodyPr>
            <a:noAutofit/>
          </a:bodyPr>
          <a:lstStyle/>
          <a:p>
            <a:pPr marL="0" indent="0">
              <a:lnSpc>
                <a:spcPct val="100000"/>
              </a:lnSpc>
              <a:buNone/>
            </a:pPr>
            <a:r>
              <a:rPr lang="en-US" sz="2200" b="1" dirty="0">
                <a:latin typeface="Avenir Book" panose="02000503020000020003" pitchFamily="2" charset="0"/>
              </a:rPr>
              <a:t>Otago Exercise Programme</a:t>
            </a:r>
          </a:p>
          <a:p>
            <a:pPr>
              <a:lnSpc>
                <a:spcPct val="100000"/>
              </a:lnSpc>
            </a:pPr>
            <a:r>
              <a:rPr lang="en-US" sz="2200" dirty="0">
                <a:latin typeface="Avenir Book" panose="02000503020000020003" pitchFamily="2" charset="0"/>
              </a:rPr>
              <a:t>Pre-set programme 24 exercises (lower limb only)</a:t>
            </a:r>
          </a:p>
          <a:p>
            <a:pPr>
              <a:lnSpc>
                <a:spcPct val="100000"/>
              </a:lnSpc>
            </a:pPr>
            <a:r>
              <a:rPr lang="en-US" sz="2200" dirty="0">
                <a:latin typeface="Avenir Book" panose="02000503020000020003" pitchFamily="2" charset="0"/>
              </a:rPr>
              <a:t>5 mobility, 5 strength, 12 balance, 2 flexibility</a:t>
            </a:r>
          </a:p>
          <a:p>
            <a:pPr>
              <a:lnSpc>
                <a:spcPct val="100000"/>
              </a:lnSpc>
            </a:pPr>
            <a:r>
              <a:rPr lang="en-US" sz="2200" dirty="0">
                <a:latin typeface="Avenir Book" panose="02000503020000020003" pitchFamily="2" charset="0"/>
              </a:rPr>
              <a:t>Plus walking</a:t>
            </a:r>
          </a:p>
          <a:p>
            <a:pPr>
              <a:lnSpc>
                <a:spcPct val="100000"/>
              </a:lnSpc>
            </a:pPr>
            <a:r>
              <a:rPr lang="en-US" sz="2200" dirty="0">
                <a:latin typeface="Avenir Book" panose="02000503020000020003" pitchFamily="2" charset="0"/>
              </a:rPr>
              <a:t>Plus specific support schedule for home exercise </a:t>
            </a:r>
          </a:p>
          <a:p>
            <a:pPr>
              <a:lnSpc>
                <a:spcPct val="100000"/>
              </a:lnSpc>
            </a:pPr>
            <a:r>
              <a:rPr lang="en-US" sz="2200" dirty="0">
                <a:latin typeface="Avenir Book" panose="02000503020000020003" pitchFamily="2" charset="0"/>
              </a:rPr>
              <a:t>Is a standing programme (Otago can’t be seated!)</a:t>
            </a:r>
          </a:p>
          <a:p>
            <a:pPr>
              <a:lnSpc>
                <a:spcPct val="100000"/>
              </a:lnSpc>
            </a:pPr>
            <a:r>
              <a:rPr lang="en-US" sz="2200" dirty="0">
                <a:solidFill>
                  <a:schemeClr val="accent2">
                    <a:lumMod val="75000"/>
                  </a:schemeClr>
                </a:solidFill>
                <a:latin typeface="Avenir Book" panose="02000503020000020003" pitchFamily="2" charset="0"/>
              </a:rPr>
              <a:t>Suitability determined by physiotherapist</a:t>
            </a:r>
          </a:p>
          <a:p>
            <a:pPr>
              <a:lnSpc>
                <a:spcPct val="100000"/>
              </a:lnSpc>
            </a:pPr>
            <a:r>
              <a:rPr lang="en-US" sz="2200" dirty="0">
                <a:latin typeface="Avenir Book" panose="02000503020000020003" pitchFamily="2" charset="0"/>
              </a:rPr>
              <a:t>Specific population group to most benefit (not for all older people!)</a:t>
            </a:r>
          </a:p>
          <a:p>
            <a:pPr marL="0" indent="0">
              <a:lnSpc>
                <a:spcPct val="100000"/>
              </a:lnSpc>
              <a:buNone/>
            </a:pPr>
            <a:endParaRPr lang="en-US" sz="2200" dirty="0">
              <a:latin typeface="Avenir Book" panose="02000503020000020003" pitchFamily="2" charset="0"/>
            </a:endParaRPr>
          </a:p>
        </p:txBody>
      </p:sp>
      <p:sp>
        <p:nvSpPr>
          <p:cNvPr id="4" name="Content Placeholder 3">
            <a:extLst>
              <a:ext uri="{FF2B5EF4-FFF2-40B4-BE49-F238E27FC236}">
                <a16:creationId xmlns="" xmlns:a16="http://schemas.microsoft.com/office/drawing/2014/main" id="{0B0A2EC2-F659-9F87-C3BA-59699EBA6A2E}"/>
              </a:ext>
            </a:extLst>
          </p:cNvPr>
          <p:cNvSpPr>
            <a:spLocks noGrp="1"/>
          </p:cNvSpPr>
          <p:nvPr>
            <p:ph sz="half" idx="2"/>
          </p:nvPr>
        </p:nvSpPr>
        <p:spPr>
          <a:xfrm>
            <a:off x="6792687" y="1632858"/>
            <a:ext cx="5399314" cy="4081054"/>
          </a:xfrm>
          <a:solidFill>
            <a:schemeClr val="accent2"/>
          </a:solidFill>
        </p:spPr>
        <p:txBody>
          <a:bodyPr>
            <a:normAutofit fontScale="92500" lnSpcReduction="10000"/>
          </a:bodyPr>
          <a:lstStyle/>
          <a:p>
            <a:pPr marL="0" indent="0">
              <a:buNone/>
            </a:pPr>
            <a:endParaRPr lang="en-US" sz="2600" b="1" dirty="0">
              <a:solidFill>
                <a:schemeClr val="bg1"/>
              </a:solidFill>
              <a:latin typeface="Avenir Book" panose="02000503020000020003" pitchFamily="2" charset="0"/>
            </a:endParaRPr>
          </a:p>
          <a:p>
            <a:pPr marL="0" indent="0">
              <a:buNone/>
            </a:pPr>
            <a:r>
              <a:rPr lang="en-US" sz="2600" b="1" dirty="0">
                <a:solidFill>
                  <a:schemeClr val="bg1"/>
                </a:solidFill>
                <a:latin typeface="Avenir Book" panose="02000503020000020003" pitchFamily="2" charset="0"/>
              </a:rPr>
              <a:t>OEP Leaders (Exercise Instructors)</a:t>
            </a:r>
          </a:p>
          <a:p>
            <a:r>
              <a:rPr lang="en-US" sz="2600" dirty="0">
                <a:solidFill>
                  <a:schemeClr val="bg1"/>
                </a:solidFill>
                <a:latin typeface="Avenir Book" panose="02000503020000020003" pitchFamily="2" charset="0"/>
              </a:rPr>
              <a:t>Should hold minimum L2 Fitness Qualification</a:t>
            </a:r>
          </a:p>
          <a:p>
            <a:r>
              <a:rPr lang="en-US" sz="2600" dirty="0">
                <a:solidFill>
                  <a:schemeClr val="bg1"/>
                </a:solidFill>
                <a:latin typeface="Avenir Book" panose="02000503020000020003" pitchFamily="2" charset="0"/>
              </a:rPr>
              <a:t>Need support/shouldn’t be working in isolation/follow guidance*</a:t>
            </a:r>
          </a:p>
          <a:p>
            <a:r>
              <a:rPr lang="en-US" sz="2600" dirty="0">
                <a:solidFill>
                  <a:schemeClr val="bg1"/>
                </a:solidFill>
                <a:latin typeface="Avenir Book" panose="02000503020000020003" pitchFamily="2" charset="0"/>
              </a:rPr>
              <a:t>Should refer back if out of scope*</a:t>
            </a:r>
          </a:p>
          <a:p>
            <a:r>
              <a:rPr lang="en-US" sz="2600" dirty="0">
                <a:solidFill>
                  <a:schemeClr val="bg1"/>
                </a:solidFill>
                <a:latin typeface="Avenir Book" panose="02000503020000020003" pitchFamily="2" charset="0"/>
              </a:rPr>
              <a:t>Training focus on group management skills</a:t>
            </a:r>
          </a:p>
          <a:p>
            <a:r>
              <a:rPr lang="en-US" sz="2600" dirty="0">
                <a:solidFill>
                  <a:schemeClr val="bg1"/>
                </a:solidFill>
                <a:latin typeface="Avenir Book" panose="02000503020000020003" pitchFamily="2" charset="0"/>
              </a:rPr>
              <a:t>Training within NHS settings - one to one and behaviour change focus</a:t>
            </a:r>
            <a:endParaRPr lang="en-US" dirty="0">
              <a:solidFill>
                <a:schemeClr val="bg1"/>
              </a:solidFill>
              <a:latin typeface="Avenir Book" panose="02000503020000020003" pitchFamily="2" charset="0"/>
            </a:endParaRPr>
          </a:p>
          <a:p>
            <a:endParaRPr lang="en-US" dirty="0">
              <a:solidFill>
                <a:schemeClr val="bg1"/>
              </a:solidFill>
              <a:latin typeface="Avenir Book" panose="02000503020000020003" pitchFamily="2" charset="0"/>
            </a:endParaRPr>
          </a:p>
        </p:txBody>
      </p:sp>
      <p:pic>
        <p:nvPicPr>
          <p:cNvPr id="5" name="Picture 4">
            <a:extLst>
              <a:ext uri="{FF2B5EF4-FFF2-40B4-BE49-F238E27FC236}">
                <a16:creationId xmlns="" xmlns:a16="http://schemas.microsoft.com/office/drawing/2014/main" id="{E5833978-5D9B-8E01-1892-BECC09014A8D}"/>
              </a:ext>
            </a:extLst>
          </p:cNvPr>
          <p:cNvPicPr>
            <a:picLocks noChangeAspect="1"/>
          </p:cNvPicPr>
          <p:nvPr/>
        </p:nvPicPr>
        <p:blipFill>
          <a:blip r:embed="rId3"/>
          <a:stretch>
            <a:fillRect/>
          </a:stretch>
        </p:blipFill>
        <p:spPr>
          <a:xfrm>
            <a:off x="215933" y="935530"/>
            <a:ext cx="3092127" cy="338554"/>
          </a:xfrm>
          <a:prstGeom prst="rect">
            <a:avLst/>
          </a:prstGeom>
        </p:spPr>
      </p:pic>
      <p:sp>
        <p:nvSpPr>
          <p:cNvPr id="6" name="TextBox 5">
            <a:extLst>
              <a:ext uri="{FF2B5EF4-FFF2-40B4-BE49-F238E27FC236}">
                <a16:creationId xmlns="" xmlns:a16="http://schemas.microsoft.com/office/drawing/2014/main" id="{9AE16477-8825-4B2F-7486-02F7CB974E98}"/>
              </a:ext>
            </a:extLst>
          </p:cNvPr>
          <p:cNvSpPr txBox="1"/>
          <p:nvPr/>
        </p:nvSpPr>
        <p:spPr>
          <a:xfrm>
            <a:off x="9492258" y="6302089"/>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spTree>
    <p:extLst>
      <p:ext uri="{BB962C8B-B14F-4D97-AF65-F5344CB8AC3E}">
        <p14:creationId xmlns:p14="http://schemas.microsoft.com/office/powerpoint/2010/main" val="1551477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219147" y="0"/>
            <a:ext cx="10515600" cy="1325563"/>
          </a:xfrm>
        </p:spPr>
        <p:txBody>
          <a:bodyPr>
            <a:normAutofit/>
          </a:bodyPr>
          <a:lstStyle/>
          <a:p>
            <a:pPr eaLnBrk="1" hangingPunct="1"/>
            <a:r>
              <a:rPr lang="en-GB" sz="4900" dirty="0"/>
              <a:t>Otago and FaME are not the same</a:t>
            </a:r>
          </a:p>
        </p:txBody>
      </p:sp>
      <p:sp>
        <p:nvSpPr>
          <p:cNvPr id="3" name="Content Placeholder 2">
            <a:extLst>
              <a:ext uri="{FF2B5EF4-FFF2-40B4-BE49-F238E27FC236}">
                <a16:creationId xmlns="" xmlns:a16="http://schemas.microsoft.com/office/drawing/2014/main" id="{A7E18168-B61C-C82E-A539-906D0791F72C}"/>
              </a:ext>
            </a:extLst>
          </p:cNvPr>
          <p:cNvSpPr>
            <a:spLocks noGrp="1"/>
          </p:cNvSpPr>
          <p:nvPr>
            <p:ph sz="half" idx="1"/>
          </p:nvPr>
        </p:nvSpPr>
        <p:spPr>
          <a:xfrm>
            <a:off x="219147" y="1591295"/>
            <a:ext cx="6295953" cy="4815018"/>
          </a:xfrm>
        </p:spPr>
        <p:txBody>
          <a:bodyPr>
            <a:noAutofit/>
          </a:bodyPr>
          <a:lstStyle/>
          <a:p>
            <a:pPr marL="0" indent="0">
              <a:spcBef>
                <a:spcPts val="400"/>
              </a:spcBef>
              <a:buNone/>
            </a:pPr>
            <a:r>
              <a:rPr lang="en-US" sz="2200" b="1" dirty="0">
                <a:latin typeface="Avenir Book" panose="02000503020000020003" pitchFamily="2" charset="0"/>
              </a:rPr>
              <a:t>FaME </a:t>
            </a:r>
          </a:p>
          <a:p>
            <a:pPr>
              <a:spcBef>
                <a:spcPts val="400"/>
              </a:spcBef>
            </a:pPr>
            <a:r>
              <a:rPr lang="en-US" sz="2200" dirty="0">
                <a:latin typeface="Avenir Book" panose="02000503020000020003" pitchFamily="2" charset="0"/>
              </a:rPr>
              <a:t>7 evidence-based activities/multicomponent</a:t>
            </a:r>
          </a:p>
          <a:p>
            <a:pPr>
              <a:spcBef>
                <a:spcPts val="400"/>
              </a:spcBef>
            </a:pPr>
            <a:r>
              <a:rPr lang="en-US" sz="2200" dirty="0">
                <a:latin typeface="Avenir Book" panose="02000503020000020003" pitchFamily="2" charset="0"/>
              </a:rPr>
              <a:t>Includes getting up from floor skills</a:t>
            </a:r>
          </a:p>
          <a:p>
            <a:pPr>
              <a:spcBef>
                <a:spcPts val="400"/>
              </a:spcBef>
            </a:pPr>
            <a:r>
              <a:rPr lang="en-US" sz="2200" dirty="0">
                <a:latin typeface="Avenir Book" panose="02000503020000020003" pitchFamily="2" charset="0"/>
              </a:rPr>
              <a:t>Designed as a group programme</a:t>
            </a:r>
          </a:p>
          <a:p>
            <a:pPr>
              <a:spcBef>
                <a:spcPts val="400"/>
              </a:spcBef>
            </a:pPr>
            <a:r>
              <a:rPr lang="en-US" sz="2200" dirty="0">
                <a:latin typeface="Avenir Book" panose="02000503020000020003" pitchFamily="2" charset="0"/>
              </a:rPr>
              <a:t>Includes need for home exercise to achieve dose</a:t>
            </a:r>
          </a:p>
          <a:p>
            <a:pPr>
              <a:spcBef>
                <a:spcPts val="400"/>
              </a:spcBef>
            </a:pPr>
            <a:r>
              <a:rPr lang="en-US" sz="2200" dirty="0">
                <a:latin typeface="Avenir Book" panose="02000503020000020003" pitchFamily="2" charset="0"/>
              </a:rPr>
              <a:t>Evidenced to increased PA minutes as well as reduce risk and rate of falls</a:t>
            </a:r>
          </a:p>
          <a:p>
            <a:pPr>
              <a:spcBef>
                <a:spcPts val="400"/>
              </a:spcBef>
            </a:pPr>
            <a:r>
              <a:rPr lang="en-US" sz="2200" dirty="0">
                <a:latin typeface="Avenir Book" panose="02000503020000020003" pitchFamily="2" charset="0"/>
              </a:rPr>
              <a:t>FaME could be appropriate for wide range of older people - and all exercises progressed ++</a:t>
            </a:r>
          </a:p>
          <a:p>
            <a:pPr>
              <a:spcBef>
                <a:spcPts val="400"/>
              </a:spcBef>
            </a:pPr>
            <a:r>
              <a:rPr lang="en-US" sz="2200" dirty="0">
                <a:solidFill>
                  <a:schemeClr val="accent2">
                    <a:lumMod val="75000"/>
                  </a:schemeClr>
                </a:solidFill>
                <a:latin typeface="Avenir Book" panose="02000503020000020003" pitchFamily="2" charset="0"/>
              </a:rPr>
              <a:t>No ceiling affect like Otago Exercise Programme</a:t>
            </a:r>
          </a:p>
          <a:p>
            <a:pPr>
              <a:spcBef>
                <a:spcPts val="400"/>
              </a:spcBef>
            </a:pPr>
            <a:r>
              <a:rPr lang="en-US" sz="2200" dirty="0">
                <a:latin typeface="Avenir Book" panose="02000503020000020003" pitchFamily="2" charset="0"/>
              </a:rPr>
              <a:t>Otago exercises form part of the exercise base (particularly the home based prescription)</a:t>
            </a:r>
          </a:p>
        </p:txBody>
      </p:sp>
      <p:sp>
        <p:nvSpPr>
          <p:cNvPr id="4" name="Content Placeholder 3">
            <a:extLst>
              <a:ext uri="{FF2B5EF4-FFF2-40B4-BE49-F238E27FC236}">
                <a16:creationId xmlns="" xmlns:a16="http://schemas.microsoft.com/office/drawing/2014/main" id="{0B0A2EC2-F659-9F87-C3BA-59699EBA6A2E}"/>
              </a:ext>
            </a:extLst>
          </p:cNvPr>
          <p:cNvSpPr>
            <a:spLocks noGrp="1"/>
          </p:cNvSpPr>
          <p:nvPr>
            <p:ph sz="half" idx="2"/>
          </p:nvPr>
        </p:nvSpPr>
        <p:spPr>
          <a:xfrm>
            <a:off x="6629400" y="1325563"/>
            <a:ext cx="5562600" cy="5385480"/>
          </a:xfrm>
          <a:solidFill>
            <a:schemeClr val="accent2"/>
          </a:solidFill>
        </p:spPr>
        <p:txBody>
          <a:bodyPr>
            <a:normAutofit fontScale="92500" lnSpcReduction="10000"/>
          </a:bodyPr>
          <a:lstStyle/>
          <a:p>
            <a:pPr marL="0" indent="0">
              <a:buNone/>
            </a:pPr>
            <a:endParaRPr lang="en-US" sz="2400" b="1" dirty="0">
              <a:solidFill>
                <a:schemeClr val="bg1"/>
              </a:solidFill>
              <a:latin typeface="Avenir Book" panose="02000503020000020003" pitchFamily="2" charset="0"/>
            </a:endParaRPr>
          </a:p>
          <a:p>
            <a:pPr marL="0" indent="0">
              <a:buNone/>
            </a:pPr>
            <a:r>
              <a:rPr lang="en-US" sz="2400" b="1" dirty="0">
                <a:solidFill>
                  <a:schemeClr val="bg1"/>
                </a:solidFill>
                <a:latin typeface="Avenir Book" panose="02000503020000020003" pitchFamily="2" charset="0"/>
              </a:rPr>
              <a:t>Postural Stability Instructor's (PSIs)</a:t>
            </a:r>
          </a:p>
          <a:p>
            <a:r>
              <a:rPr lang="en-US" sz="2400" dirty="0">
                <a:solidFill>
                  <a:schemeClr val="bg1"/>
                </a:solidFill>
                <a:latin typeface="Avenir Book" panose="02000503020000020003" pitchFamily="2" charset="0"/>
              </a:rPr>
              <a:t>Should hold minimum L3 Fitness Qualification</a:t>
            </a:r>
          </a:p>
          <a:p>
            <a:r>
              <a:rPr lang="en-US" sz="2400" dirty="0">
                <a:solidFill>
                  <a:schemeClr val="bg1"/>
                </a:solidFill>
                <a:latin typeface="Avenir Book" panose="02000503020000020003" pitchFamily="2" charset="0"/>
              </a:rPr>
              <a:t>Best to work in partnership but can work in isolation*</a:t>
            </a:r>
          </a:p>
          <a:p>
            <a:r>
              <a:rPr lang="en-US" sz="2400" dirty="0">
                <a:solidFill>
                  <a:schemeClr val="bg1"/>
                </a:solidFill>
                <a:latin typeface="Avenir Book" panose="02000503020000020003" pitchFamily="2" charset="0"/>
              </a:rPr>
              <a:t>Should refer back if out of scope*</a:t>
            </a:r>
          </a:p>
          <a:p>
            <a:r>
              <a:rPr lang="en-US" sz="2400" dirty="0">
                <a:solidFill>
                  <a:schemeClr val="bg1"/>
                </a:solidFill>
                <a:latin typeface="Avenir Book" panose="02000503020000020003" pitchFamily="2" charset="0"/>
              </a:rPr>
              <a:t>Training focus on group management skills, tailoring, assessment, progressions and working with wide range of capability from primary to secondary prevention</a:t>
            </a:r>
          </a:p>
          <a:p>
            <a:r>
              <a:rPr lang="en-US" sz="2400" dirty="0">
                <a:solidFill>
                  <a:schemeClr val="bg1"/>
                </a:solidFill>
                <a:latin typeface="Avenir Book" panose="02000503020000020003" pitchFamily="2" charset="0"/>
              </a:rPr>
              <a:t>Seated skilling-up may be required </a:t>
            </a:r>
          </a:p>
          <a:p>
            <a:r>
              <a:rPr lang="en-US" sz="2400" dirty="0">
                <a:solidFill>
                  <a:schemeClr val="bg1"/>
                </a:solidFill>
                <a:latin typeface="Avenir Book" panose="02000503020000020003" pitchFamily="2" charset="0"/>
              </a:rPr>
              <a:t>Many PSIs hold also hold other specialist exercise qualifications and may also be Otago Leaders</a:t>
            </a:r>
          </a:p>
          <a:p>
            <a:endParaRPr lang="en-US" sz="2400" dirty="0">
              <a:solidFill>
                <a:schemeClr val="bg1"/>
              </a:solidFill>
              <a:latin typeface="Avenir Book" panose="02000503020000020003" pitchFamily="2" charset="0"/>
            </a:endParaRPr>
          </a:p>
          <a:p>
            <a:endParaRPr lang="en-US" sz="2400" dirty="0">
              <a:solidFill>
                <a:schemeClr val="bg1"/>
              </a:solidFill>
              <a:latin typeface="Avenir Book" panose="02000503020000020003" pitchFamily="2" charset="0"/>
            </a:endParaRPr>
          </a:p>
        </p:txBody>
      </p:sp>
      <p:pic>
        <p:nvPicPr>
          <p:cNvPr id="5" name="Picture 4">
            <a:extLst>
              <a:ext uri="{FF2B5EF4-FFF2-40B4-BE49-F238E27FC236}">
                <a16:creationId xmlns="" xmlns:a16="http://schemas.microsoft.com/office/drawing/2014/main" id="{64520D1F-55B3-FEB9-E84C-0AA5D3F55421}"/>
              </a:ext>
            </a:extLst>
          </p:cNvPr>
          <p:cNvPicPr>
            <a:picLocks noChangeAspect="1"/>
          </p:cNvPicPr>
          <p:nvPr/>
        </p:nvPicPr>
        <p:blipFill>
          <a:blip r:embed="rId3"/>
          <a:stretch>
            <a:fillRect/>
          </a:stretch>
        </p:blipFill>
        <p:spPr>
          <a:xfrm>
            <a:off x="215933" y="935530"/>
            <a:ext cx="3092127" cy="338554"/>
          </a:xfrm>
          <a:prstGeom prst="rect">
            <a:avLst/>
          </a:prstGeom>
        </p:spPr>
      </p:pic>
      <p:sp>
        <p:nvSpPr>
          <p:cNvPr id="6" name="TextBox 5">
            <a:extLst>
              <a:ext uri="{FF2B5EF4-FFF2-40B4-BE49-F238E27FC236}">
                <a16:creationId xmlns="" xmlns:a16="http://schemas.microsoft.com/office/drawing/2014/main" id="{D5E42930-EBF4-2191-1F73-970ED88A3807}"/>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spTree>
    <p:extLst>
      <p:ext uri="{BB962C8B-B14F-4D97-AF65-F5344CB8AC3E}">
        <p14:creationId xmlns:p14="http://schemas.microsoft.com/office/powerpoint/2010/main" val="2939730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23F42A-AAC1-D341-F77F-9DEF27C6D0C6}"/>
              </a:ext>
            </a:extLst>
          </p:cNvPr>
          <p:cNvPicPr>
            <a:picLocks noChangeAspect="1"/>
          </p:cNvPicPr>
          <p:nvPr/>
        </p:nvPicPr>
        <p:blipFill>
          <a:blip r:embed="rId3"/>
          <a:stretch>
            <a:fillRect/>
          </a:stretch>
        </p:blipFill>
        <p:spPr>
          <a:xfrm>
            <a:off x="365469" y="1979065"/>
            <a:ext cx="5629566" cy="2447637"/>
          </a:xfrm>
          <a:prstGeom prst="rect">
            <a:avLst/>
          </a:prstGeom>
        </p:spPr>
      </p:pic>
      <p:sp>
        <p:nvSpPr>
          <p:cNvPr id="5" name="TextBox 4">
            <a:extLst>
              <a:ext uri="{FF2B5EF4-FFF2-40B4-BE49-F238E27FC236}">
                <a16:creationId xmlns="" xmlns:a16="http://schemas.microsoft.com/office/drawing/2014/main" id="{1A463FFF-19B1-C6DA-02D9-601AA46BCB22}"/>
              </a:ext>
            </a:extLst>
          </p:cNvPr>
          <p:cNvSpPr txBox="1"/>
          <p:nvPr/>
        </p:nvSpPr>
        <p:spPr>
          <a:xfrm>
            <a:off x="642126" y="4910597"/>
            <a:ext cx="11318943" cy="1200329"/>
          </a:xfrm>
          <a:prstGeom prst="rect">
            <a:avLst/>
          </a:prstGeom>
          <a:solidFill>
            <a:schemeClr val="accent2"/>
          </a:solidFill>
        </p:spPr>
        <p:txBody>
          <a:bodyPr wrap="square" rtlCol="0">
            <a:spAutoFit/>
          </a:bodyPr>
          <a:lstStyle/>
          <a:p>
            <a:r>
              <a:rPr lang="en-US" sz="2400" dirty="0">
                <a:solidFill>
                  <a:schemeClr val="bg1"/>
                </a:solidFill>
              </a:rPr>
              <a:t>A standardised ‘Referral Form’ for transfer of assessment and treatment information from the physiotherapist to the exercise professionals trained in Otago or FaME</a:t>
            </a:r>
          </a:p>
          <a:p>
            <a:r>
              <a:rPr lang="en-US" sz="2400" dirty="0">
                <a:solidFill>
                  <a:schemeClr val="bg1"/>
                </a:solidFill>
              </a:rPr>
              <a:t>- To continue to build on their exercise journey for better gains  </a:t>
            </a:r>
          </a:p>
        </p:txBody>
      </p:sp>
      <p:pic>
        <p:nvPicPr>
          <p:cNvPr id="6" name="Picture 5">
            <a:extLst>
              <a:ext uri="{FF2B5EF4-FFF2-40B4-BE49-F238E27FC236}">
                <a16:creationId xmlns="" xmlns:a16="http://schemas.microsoft.com/office/drawing/2014/main" id="{3C64A2C8-9ECF-E9DD-9AD1-03765E9A7DDA}"/>
              </a:ext>
            </a:extLst>
          </p:cNvPr>
          <p:cNvPicPr>
            <a:picLocks noChangeAspect="1"/>
          </p:cNvPicPr>
          <p:nvPr/>
        </p:nvPicPr>
        <p:blipFill>
          <a:blip r:embed="rId4"/>
          <a:stretch>
            <a:fillRect/>
          </a:stretch>
        </p:blipFill>
        <p:spPr>
          <a:xfrm>
            <a:off x="5995035" y="2344520"/>
            <a:ext cx="6058127" cy="2168959"/>
          </a:xfrm>
          <a:prstGeom prst="rect">
            <a:avLst/>
          </a:prstGeom>
        </p:spPr>
      </p:pic>
      <p:pic>
        <p:nvPicPr>
          <p:cNvPr id="9" name="Picture 2" descr="AGILE endorsed Falls Exercise Referral Form – Later Life Training">
            <a:extLst>
              <a:ext uri="{FF2B5EF4-FFF2-40B4-BE49-F238E27FC236}">
                <a16:creationId xmlns="" xmlns:a16="http://schemas.microsoft.com/office/drawing/2014/main" id="{250AE7DB-3731-C7A0-2A42-1AA8A930F2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6594" y="182432"/>
            <a:ext cx="4884476" cy="172317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 xmlns:a16="http://schemas.microsoft.com/office/drawing/2014/main" id="{69878CC6-652B-BF2C-F57B-A25FDB3225E3}"/>
              </a:ext>
            </a:extLst>
          </p:cNvPr>
          <p:cNvSpPr txBox="1">
            <a:spLocks/>
          </p:cNvSpPr>
          <p:nvPr/>
        </p:nvSpPr>
        <p:spPr>
          <a:xfrm>
            <a:off x="365469" y="366994"/>
            <a:ext cx="5964011" cy="994172"/>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Appropriately</a:t>
            </a:r>
            <a:r>
              <a:rPr lang="en-US" sz="3300" dirty="0">
                <a:latin typeface="Calibri" panose="020F0502020204030204" pitchFamily="34" charset="0"/>
                <a:cs typeface="Calibri" panose="020F0502020204030204" pitchFamily="34" charset="0"/>
              </a:rPr>
              <a:t> </a:t>
            </a:r>
            <a:r>
              <a:rPr lang="en-US" dirty="0"/>
              <a:t>trained</a:t>
            </a:r>
            <a:r>
              <a:rPr lang="en-US" sz="3200" b="1" dirty="0">
                <a:solidFill>
                  <a:srgbClr val="660066"/>
                </a:solidFill>
                <a:ea typeface="ＭＳ Ｐゴシック" panose="020B0600070205080204" pitchFamily="34" charset="-128"/>
              </a:rPr>
              <a:t> </a:t>
            </a:r>
            <a:r>
              <a:rPr lang="en-US" dirty="0"/>
              <a:t>professionals</a:t>
            </a:r>
            <a:r>
              <a:rPr lang="en-US" sz="3200" b="1" dirty="0">
                <a:solidFill>
                  <a:srgbClr val="660066"/>
                </a:solidFill>
                <a:ea typeface="ＭＳ Ｐゴシック" panose="020B0600070205080204" pitchFamily="34" charset="-128"/>
              </a:rPr>
              <a:t> </a:t>
            </a:r>
          </a:p>
        </p:txBody>
      </p:sp>
      <p:sp>
        <p:nvSpPr>
          <p:cNvPr id="2" name="TextBox 1">
            <a:extLst>
              <a:ext uri="{FF2B5EF4-FFF2-40B4-BE49-F238E27FC236}">
                <a16:creationId xmlns="" xmlns:a16="http://schemas.microsoft.com/office/drawing/2014/main" id="{8CC85B2D-773C-C144-186A-FA269733C198}"/>
              </a:ext>
            </a:extLst>
          </p:cNvPr>
          <p:cNvSpPr txBox="1"/>
          <p:nvPr/>
        </p:nvSpPr>
        <p:spPr>
          <a:xfrm>
            <a:off x="7718417" y="1923407"/>
            <a:ext cx="4242653" cy="276999"/>
          </a:xfrm>
          <a:prstGeom prst="rect">
            <a:avLst/>
          </a:prstGeom>
          <a:noFill/>
        </p:spPr>
        <p:txBody>
          <a:bodyPr wrap="square">
            <a:spAutoFit/>
          </a:bodyPr>
          <a:lstStyle/>
          <a:p>
            <a:pPr algn="r"/>
            <a:r>
              <a:rPr lang="en-US" sz="1200" i="1" dirty="0">
                <a:solidFill>
                  <a:schemeClr val="bg1">
                    <a:lumMod val="50000"/>
                  </a:schemeClr>
                </a:solidFill>
              </a:rPr>
              <a:t>https://</a:t>
            </a:r>
            <a:r>
              <a:rPr lang="en-US" sz="1200" i="1" dirty="0" err="1">
                <a:solidFill>
                  <a:schemeClr val="bg1">
                    <a:lumMod val="50000"/>
                  </a:schemeClr>
                </a:solidFill>
              </a:rPr>
              <a:t>agile.csp.org.uk</a:t>
            </a:r>
            <a:r>
              <a:rPr lang="en-US" sz="1200" i="1" dirty="0">
                <a:solidFill>
                  <a:schemeClr val="bg1">
                    <a:lumMod val="50000"/>
                  </a:schemeClr>
                </a:solidFill>
              </a:rPr>
              <a:t>/content/referrals</a:t>
            </a:r>
          </a:p>
        </p:txBody>
      </p:sp>
      <p:pic>
        <p:nvPicPr>
          <p:cNvPr id="7" name="Picture 6">
            <a:extLst>
              <a:ext uri="{FF2B5EF4-FFF2-40B4-BE49-F238E27FC236}">
                <a16:creationId xmlns="" xmlns:a16="http://schemas.microsoft.com/office/drawing/2014/main" id="{8C7A4DCB-25C5-A824-12E8-E900B57F9715}"/>
              </a:ext>
            </a:extLst>
          </p:cNvPr>
          <p:cNvPicPr>
            <a:picLocks noChangeAspect="1"/>
          </p:cNvPicPr>
          <p:nvPr/>
        </p:nvPicPr>
        <p:blipFill>
          <a:blip r:embed="rId6"/>
          <a:stretch>
            <a:fillRect/>
          </a:stretch>
        </p:blipFill>
        <p:spPr>
          <a:xfrm>
            <a:off x="203199" y="1361166"/>
            <a:ext cx="4840098" cy="529938"/>
          </a:xfrm>
          <a:prstGeom prst="rect">
            <a:avLst/>
          </a:prstGeom>
        </p:spPr>
      </p:pic>
      <p:sp>
        <p:nvSpPr>
          <p:cNvPr id="11" name="Rectangle 10">
            <a:extLst>
              <a:ext uri="{FF2B5EF4-FFF2-40B4-BE49-F238E27FC236}">
                <a16:creationId xmlns="" xmlns:a16="http://schemas.microsoft.com/office/drawing/2014/main" id="{AB0E1CAC-CA1D-2D3C-AFF2-1F4FEAF0B3AD}"/>
              </a:ext>
            </a:extLst>
          </p:cNvPr>
          <p:cNvSpPr/>
          <p:nvPr/>
        </p:nvSpPr>
        <p:spPr>
          <a:xfrm>
            <a:off x="5733143" y="6152348"/>
            <a:ext cx="6227926" cy="523220"/>
          </a:xfrm>
          <a:prstGeom prst="rect">
            <a:avLst/>
          </a:prstGeom>
        </p:spPr>
        <p:txBody>
          <a:bodyPr wrap="square">
            <a:spAutoFit/>
          </a:bodyPr>
          <a:lstStyle/>
          <a:p>
            <a:pPr algn="r"/>
            <a:r>
              <a:rPr lang="en-GB" sz="1400" i="1" dirty="0">
                <a:solidFill>
                  <a:schemeClr val="bg1">
                    <a:lumMod val="50000"/>
                  </a:schemeClr>
                </a:solidFill>
                <a:latin typeface="Source Sans Pro" panose="020B0503030403020204" pitchFamily="34" charset="0"/>
              </a:rPr>
              <a:t>Sherrington  C et al. Cochrane Database of Systematic Reviews 2019, plus update for Global Falls Guidelines 2021; Montero-</a:t>
            </a:r>
            <a:r>
              <a:rPr lang="en-GB" sz="1400" i="1" dirty="0" err="1">
                <a:solidFill>
                  <a:schemeClr val="bg1">
                    <a:lumMod val="50000"/>
                  </a:schemeClr>
                </a:solidFill>
                <a:latin typeface="Source Sans Pro" panose="020B0503030403020204" pitchFamily="34" charset="0"/>
              </a:rPr>
              <a:t>Odasso</a:t>
            </a:r>
            <a:r>
              <a:rPr lang="en-GB" sz="1400" i="1" dirty="0">
                <a:solidFill>
                  <a:schemeClr val="bg1">
                    <a:lumMod val="50000"/>
                  </a:schemeClr>
                </a:solidFill>
                <a:latin typeface="Source Sans Pro" panose="020B0503030403020204" pitchFamily="34" charset="0"/>
              </a:rPr>
              <a:t> et al. Age Ageing 2022</a:t>
            </a:r>
            <a:endParaRPr lang="en-US" sz="1400" i="1" dirty="0">
              <a:solidFill>
                <a:schemeClr val="bg1">
                  <a:lumMod val="50000"/>
                </a:schemeClr>
              </a:solidFill>
            </a:endParaRPr>
          </a:p>
        </p:txBody>
      </p:sp>
      <p:sp>
        <p:nvSpPr>
          <p:cNvPr id="12" name="TextBox 11">
            <a:extLst>
              <a:ext uri="{FF2B5EF4-FFF2-40B4-BE49-F238E27FC236}">
                <a16:creationId xmlns="" xmlns:a16="http://schemas.microsoft.com/office/drawing/2014/main" id="{A39A812D-4CD4-8083-5E73-6D3546AD6578}"/>
              </a:ext>
            </a:extLst>
          </p:cNvPr>
          <p:cNvSpPr txBox="1"/>
          <p:nvPr/>
        </p:nvSpPr>
        <p:spPr>
          <a:xfrm>
            <a:off x="111259" y="643201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pic>
        <p:nvPicPr>
          <p:cNvPr id="3" name="Picture 2">
            <a:extLst>
              <a:ext uri="{FF2B5EF4-FFF2-40B4-BE49-F238E27FC236}">
                <a16:creationId xmlns="" xmlns:a16="http://schemas.microsoft.com/office/drawing/2014/main" id="{1921CC6F-54BF-B86D-A100-E7D7AEF9DC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3531" y="518889"/>
            <a:ext cx="931897" cy="931897"/>
          </a:xfrm>
          <a:prstGeom prst="rect">
            <a:avLst/>
          </a:prstGeom>
        </p:spPr>
      </p:pic>
    </p:spTree>
    <p:extLst>
      <p:ext uri="{BB962C8B-B14F-4D97-AF65-F5344CB8AC3E}">
        <p14:creationId xmlns:p14="http://schemas.microsoft.com/office/powerpoint/2010/main" val="375490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E00475-8BC7-C5B9-7847-7AD86B7D43FA}"/>
              </a:ext>
            </a:extLst>
          </p:cNvPr>
          <p:cNvSpPr>
            <a:spLocks noGrp="1"/>
          </p:cNvSpPr>
          <p:nvPr>
            <p:ph type="title"/>
          </p:nvPr>
        </p:nvSpPr>
        <p:spPr>
          <a:xfrm>
            <a:off x="373486" y="330420"/>
            <a:ext cx="11127347" cy="806823"/>
          </a:xfrm>
        </p:spPr>
        <p:txBody>
          <a:bodyPr>
            <a:normAutofit fontScale="90000"/>
          </a:bodyPr>
          <a:lstStyle/>
          <a:p>
            <a:r>
              <a:rPr lang="en-US" dirty="0"/>
              <a:t>Best practice - Therapy to Community Exercise Provision</a:t>
            </a:r>
          </a:p>
        </p:txBody>
      </p:sp>
      <p:sp>
        <p:nvSpPr>
          <p:cNvPr id="3" name="Content Placeholder 2">
            <a:extLst>
              <a:ext uri="{FF2B5EF4-FFF2-40B4-BE49-F238E27FC236}">
                <a16:creationId xmlns="" xmlns:a16="http://schemas.microsoft.com/office/drawing/2014/main" id="{6E0C3AC5-DD1A-C898-D73A-1F297488DA65}"/>
              </a:ext>
            </a:extLst>
          </p:cNvPr>
          <p:cNvSpPr>
            <a:spLocks noGrp="1"/>
          </p:cNvSpPr>
          <p:nvPr>
            <p:ph idx="1"/>
          </p:nvPr>
        </p:nvSpPr>
        <p:spPr>
          <a:xfrm>
            <a:off x="202433" y="1567899"/>
            <a:ext cx="4062665" cy="5150172"/>
          </a:xfrm>
        </p:spPr>
        <p:txBody>
          <a:bodyPr>
            <a:normAutofit/>
          </a:bodyPr>
          <a:lstStyle/>
          <a:p>
            <a:r>
              <a:rPr lang="en-US" sz="2000" dirty="0">
                <a:latin typeface="Avenir Book" panose="02000503020000020003" pitchFamily="2" charset="0"/>
              </a:rPr>
              <a:t>Pathway specifically to aid transition on for effective dose requirements</a:t>
            </a:r>
          </a:p>
          <a:p>
            <a:r>
              <a:rPr lang="en-US" sz="2000" dirty="0">
                <a:latin typeface="Avenir Book" panose="02000503020000020003" pitchFamily="2" charset="0"/>
              </a:rPr>
              <a:t>63% of people transitioned on to FaME sessions</a:t>
            </a:r>
          </a:p>
          <a:p>
            <a:r>
              <a:rPr lang="en-US" sz="2000" dirty="0">
                <a:latin typeface="Avenir Book" panose="02000503020000020003" pitchFamily="2" charset="0"/>
              </a:rPr>
              <a:t>Reduced </a:t>
            </a:r>
            <a:r>
              <a:rPr lang="en-US" sz="2000" dirty="0" err="1">
                <a:latin typeface="Avenir Book" panose="02000503020000020003" pitchFamily="2" charset="0"/>
              </a:rPr>
              <a:t>hospitalisations</a:t>
            </a:r>
            <a:r>
              <a:rPr lang="en-US" sz="2000" dirty="0">
                <a:latin typeface="Avenir Book" panose="02000503020000020003" pitchFamily="2" charset="0"/>
              </a:rPr>
              <a:t> and injuries</a:t>
            </a:r>
          </a:p>
          <a:p>
            <a:endParaRPr lang="en-US" sz="2000" dirty="0">
              <a:latin typeface="Avenir Book" panose="02000503020000020003" pitchFamily="2" charset="0"/>
            </a:endParaRPr>
          </a:p>
          <a:p>
            <a:r>
              <a:rPr lang="en-US" sz="2000" dirty="0">
                <a:latin typeface="Avenir Book" panose="02000503020000020003" pitchFamily="2" charset="0"/>
              </a:rPr>
              <a:t>Needs to be BOTH WAYS</a:t>
            </a:r>
          </a:p>
          <a:p>
            <a:r>
              <a:rPr lang="en-US" sz="2000" dirty="0">
                <a:latin typeface="Avenir Book" panose="02000503020000020003" pitchFamily="2" charset="0"/>
              </a:rPr>
              <a:t>Finding the fallers who are in GENERIC exercise provision</a:t>
            </a:r>
          </a:p>
          <a:p>
            <a:r>
              <a:rPr lang="en-US" sz="2000" dirty="0">
                <a:latin typeface="Avenir Book" panose="02000503020000020003" pitchFamily="2" charset="0"/>
              </a:rPr>
              <a:t>Stop the transition into frailty by people leaving sessions because….</a:t>
            </a:r>
          </a:p>
          <a:p>
            <a:endParaRPr lang="en-US" sz="2000" dirty="0">
              <a:latin typeface="Avenir Book" panose="02000503020000020003" pitchFamily="2" charset="0"/>
            </a:endParaRPr>
          </a:p>
        </p:txBody>
      </p:sp>
      <p:sp>
        <p:nvSpPr>
          <p:cNvPr id="6" name="TextBox 5">
            <a:extLst>
              <a:ext uri="{FF2B5EF4-FFF2-40B4-BE49-F238E27FC236}">
                <a16:creationId xmlns="" xmlns:a16="http://schemas.microsoft.com/office/drawing/2014/main" id="{7FDA766C-1AD9-8FB3-586B-98330F7B9AC8}"/>
              </a:ext>
            </a:extLst>
          </p:cNvPr>
          <p:cNvSpPr txBox="1"/>
          <p:nvPr/>
        </p:nvSpPr>
        <p:spPr>
          <a:xfrm>
            <a:off x="9108141" y="6348739"/>
            <a:ext cx="1371600" cy="369332"/>
          </a:xfrm>
          <a:prstGeom prst="rect">
            <a:avLst/>
          </a:prstGeom>
          <a:noFill/>
        </p:spPr>
        <p:txBody>
          <a:bodyPr wrap="square" rtlCol="0">
            <a:spAutoFit/>
          </a:bodyPr>
          <a:lstStyle/>
          <a:p>
            <a:pPr algn="r"/>
            <a:r>
              <a:rPr lang="en-US" dirty="0">
                <a:solidFill>
                  <a:schemeClr val="bg1"/>
                </a:solidFill>
              </a:rPr>
              <a:t>#LLTOEP</a:t>
            </a:r>
          </a:p>
        </p:txBody>
      </p:sp>
      <p:sp>
        <p:nvSpPr>
          <p:cNvPr id="4" name="TextBox 3">
            <a:extLst>
              <a:ext uri="{FF2B5EF4-FFF2-40B4-BE49-F238E27FC236}">
                <a16:creationId xmlns="" xmlns:a16="http://schemas.microsoft.com/office/drawing/2014/main" id="{417F7E77-A3EF-4D50-7CEF-CA96D427CAEB}"/>
              </a:ext>
            </a:extLst>
          </p:cNvPr>
          <p:cNvSpPr txBox="1"/>
          <p:nvPr/>
        </p:nvSpPr>
        <p:spPr>
          <a:xfrm>
            <a:off x="7168255" y="6387893"/>
            <a:ext cx="4835978" cy="369332"/>
          </a:xfrm>
          <a:prstGeom prst="rect">
            <a:avLst/>
          </a:prstGeom>
          <a:noFill/>
        </p:spPr>
        <p:txBody>
          <a:bodyPr wrap="square" rtlCol="0">
            <a:spAutoFit/>
          </a:bodyPr>
          <a:lstStyle/>
          <a:p>
            <a:pPr algn="r"/>
            <a:r>
              <a:rPr lang="en-US" i="1" dirty="0"/>
              <a:t>Hawley Hague, Physio Theory Practice 2017</a:t>
            </a:r>
          </a:p>
        </p:txBody>
      </p:sp>
      <p:pic>
        <p:nvPicPr>
          <p:cNvPr id="7" name="Picture 2" descr="C:\Users\Owner\AppData\Local\Temp\DSC_0038.JPG">
            <a:extLst>
              <a:ext uri="{FF2B5EF4-FFF2-40B4-BE49-F238E27FC236}">
                <a16:creationId xmlns="" xmlns:a16="http://schemas.microsoft.com/office/drawing/2014/main" id="{4F74333D-9034-F866-B97D-E4B793BAF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8822" y="3426055"/>
            <a:ext cx="1993107" cy="278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 xmlns:a16="http://schemas.microsoft.com/office/drawing/2014/main" id="{87D11B5E-42F0-1FA4-B816-E906547FB363}"/>
              </a:ext>
            </a:extLst>
          </p:cNvPr>
          <p:cNvGrpSpPr/>
          <p:nvPr/>
        </p:nvGrpSpPr>
        <p:grpSpPr>
          <a:xfrm>
            <a:off x="4550746" y="1567899"/>
            <a:ext cx="7453487" cy="4213169"/>
            <a:chOff x="3447739" y="1695193"/>
            <a:chExt cx="7453487" cy="4213169"/>
          </a:xfrm>
        </p:grpSpPr>
        <p:sp>
          <p:nvSpPr>
            <p:cNvPr id="11" name="TextBox 10">
              <a:extLst>
                <a:ext uri="{FF2B5EF4-FFF2-40B4-BE49-F238E27FC236}">
                  <a16:creationId xmlns="" xmlns:a16="http://schemas.microsoft.com/office/drawing/2014/main" id="{967D4981-779D-47A2-88D4-926F3D5DE481}"/>
                </a:ext>
              </a:extLst>
            </p:cNvPr>
            <p:cNvSpPr txBox="1"/>
            <p:nvPr/>
          </p:nvSpPr>
          <p:spPr>
            <a:xfrm>
              <a:off x="3447739" y="1695193"/>
              <a:ext cx="3147934" cy="646331"/>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Therapy led rehabilitation</a:t>
              </a:r>
            </a:p>
            <a:p>
              <a:r>
                <a:rPr lang="en-US" dirty="0">
                  <a:solidFill>
                    <a:schemeClr val="bg1"/>
                  </a:solidFill>
                </a:rPr>
                <a:t>NHS – 12 weeks</a:t>
              </a:r>
            </a:p>
          </p:txBody>
        </p:sp>
        <p:sp>
          <p:nvSpPr>
            <p:cNvPr id="12" name="TextBox 11">
              <a:extLst>
                <a:ext uri="{FF2B5EF4-FFF2-40B4-BE49-F238E27FC236}">
                  <a16:creationId xmlns="" xmlns:a16="http://schemas.microsoft.com/office/drawing/2014/main" id="{78D491A4-64F7-5391-91FA-07509A3C4C3C}"/>
                </a:ext>
              </a:extLst>
            </p:cNvPr>
            <p:cNvSpPr txBox="1"/>
            <p:nvPr/>
          </p:nvSpPr>
          <p:spPr>
            <a:xfrm>
              <a:off x="6790544" y="2414530"/>
              <a:ext cx="4110682"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Referral from GP</a:t>
              </a:r>
            </a:p>
            <a:p>
              <a:r>
                <a:rPr lang="en-US" dirty="0">
                  <a:solidFill>
                    <a:schemeClr val="bg1"/>
                  </a:solidFill>
                </a:rPr>
                <a:t>Not eligible for rehabilitation but could benefit from S &amp; B programme</a:t>
              </a:r>
            </a:p>
          </p:txBody>
        </p:sp>
        <p:sp>
          <p:nvSpPr>
            <p:cNvPr id="13" name="TextBox 12">
              <a:extLst>
                <a:ext uri="{FF2B5EF4-FFF2-40B4-BE49-F238E27FC236}">
                  <a16:creationId xmlns="" xmlns:a16="http://schemas.microsoft.com/office/drawing/2014/main" id="{6F76AC84-EDEF-9441-A0D0-E01016B659DE}"/>
                </a:ext>
              </a:extLst>
            </p:cNvPr>
            <p:cNvSpPr txBox="1"/>
            <p:nvPr/>
          </p:nvSpPr>
          <p:spPr>
            <a:xfrm>
              <a:off x="3942413" y="3429000"/>
              <a:ext cx="2653260"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Otago program</a:t>
              </a:r>
            </a:p>
            <a:p>
              <a:r>
                <a:rPr lang="en-US" dirty="0">
                  <a:solidFill>
                    <a:schemeClr val="bg1"/>
                  </a:solidFill>
                </a:rPr>
                <a:t>Community OEP Leader</a:t>
              </a:r>
            </a:p>
            <a:p>
              <a:r>
                <a:rPr lang="en-US" dirty="0">
                  <a:solidFill>
                    <a:schemeClr val="bg1"/>
                  </a:solidFill>
                </a:rPr>
                <a:t>12 weeks</a:t>
              </a:r>
            </a:p>
          </p:txBody>
        </p:sp>
        <p:sp>
          <p:nvSpPr>
            <p:cNvPr id="14" name="TextBox 13">
              <a:extLst>
                <a:ext uri="{FF2B5EF4-FFF2-40B4-BE49-F238E27FC236}">
                  <a16:creationId xmlns="" xmlns:a16="http://schemas.microsoft.com/office/drawing/2014/main" id="{300DAA70-89F9-DFCC-DA66-D939603D9DBA}"/>
                </a:ext>
              </a:extLst>
            </p:cNvPr>
            <p:cNvSpPr txBox="1"/>
            <p:nvPr/>
          </p:nvSpPr>
          <p:spPr>
            <a:xfrm>
              <a:off x="3447739" y="4985032"/>
              <a:ext cx="3147934"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FaME program (Active Always)</a:t>
              </a:r>
            </a:p>
            <a:p>
              <a:r>
                <a:rPr lang="en-US" dirty="0">
                  <a:solidFill>
                    <a:schemeClr val="bg1"/>
                  </a:solidFill>
                </a:rPr>
                <a:t>Community PSI led</a:t>
              </a:r>
            </a:p>
            <a:p>
              <a:r>
                <a:rPr lang="en-US" dirty="0">
                  <a:solidFill>
                    <a:schemeClr val="bg1"/>
                  </a:solidFill>
                </a:rPr>
                <a:t>Ongoing </a:t>
              </a:r>
            </a:p>
          </p:txBody>
        </p:sp>
        <p:cxnSp>
          <p:nvCxnSpPr>
            <p:cNvPr id="15" name="Straight Arrow Connector 14">
              <a:extLst>
                <a:ext uri="{FF2B5EF4-FFF2-40B4-BE49-F238E27FC236}">
                  <a16:creationId xmlns="" xmlns:a16="http://schemas.microsoft.com/office/drawing/2014/main" id="{B40BCDBB-D90B-8794-4866-E24EF5BC0E0E}"/>
                </a:ext>
              </a:extLst>
            </p:cNvPr>
            <p:cNvCxnSpPr/>
            <p:nvPr/>
          </p:nvCxnSpPr>
          <p:spPr>
            <a:xfrm>
              <a:off x="3627620" y="2341524"/>
              <a:ext cx="0" cy="25902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 xmlns:a16="http://schemas.microsoft.com/office/drawing/2014/main" id="{7C86518F-5147-2A48-F02A-145437F607CF}"/>
                </a:ext>
              </a:extLst>
            </p:cNvPr>
            <p:cNvCxnSpPr>
              <a:cxnSpLocks/>
            </p:cNvCxnSpPr>
            <p:nvPr/>
          </p:nvCxnSpPr>
          <p:spPr>
            <a:xfrm>
              <a:off x="4229725" y="2341524"/>
              <a:ext cx="0" cy="10874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 xmlns:a16="http://schemas.microsoft.com/office/drawing/2014/main" id="{A60206F5-8B23-469A-4EB0-C6DBF3197E72}"/>
                </a:ext>
              </a:extLst>
            </p:cNvPr>
            <p:cNvCxnSpPr>
              <a:cxnSpLocks/>
            </p:cNvCxnSpPr>
            <p:nvPr/>
          </p:nvCxnSpPr>
          <p:spPr>
            <a:xfrm>
              <a:off x="6096000" y="2876195"/>
              <a:ext cx="0" cy="5437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 xmlns:a16="http://schemas.microsoft.com/office/drawing/2014/main" id="{C8273915-5912-B906-7AF9-563B25BC9DFB}"/>
                </a:ext>
              </a:extLst>
            </p:cNvPr>
            <p:cNvCxnSpPr>
              <a:endCxn id="12" idx="1"/>
            </p:cNvCxnSpPr>
            <p:nvPr/>
          </p:nvCxnSpPr>
          <p:spPr>
            <a:xfrm>
              <a:off x="6096000" y="2876195"/>
              <a:ext cx="694544"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19" name="TextBox 18">
            <a:extLst>
              <a:ext uri="{FF2B5EF4-FFF2-40B4-BE49-F238E27FC236}">
                <a16:creationId xmlns="" xmlns:a16="http://schemas.microsoft.com/office/drawing/2014/main" id="{82589BAC-D59F-1160-557A-AED7D9D3E28A}"/>
              </a:ext>
            </a:extLst>
          </p:cNvPr>
          <p:cNvSpPr txBox="1"/>
          <p:nvPr/>
        </p:nvSpPr>
        <p:spPr>
          <a:xfrm>
            <a:off x="4550746" y="6071016"/>
            <a:ext cx="3147934" cy="646331"/>
          </a:xfrm>
          <a:prstGeom prst="rect">
            <a:avLst/>
          </a:prstGeom>
          <a:solidFill>
            <a:schemeClr val="accent2">
              <a:lumMod val="75000"/>
            </a:schemeClr>
          </a:solidFill>
        </p:spPr>
        <p:txBody>
          <a:bodyPr wrap="square" rtlCol="0">
            <a:spAutoFit/>
          </a:bodyPr>
          <a:lstStyle/>
          <a:p>
            <a:r>
              <a:rPr lang="en-US" dirty="0">
                <a:solidFill>
                  <a:schemeClr val="bg1"/>
                </a:solidFill>
              </a:rPr>
              <a:t>Other S &amp; B programs / Tai Chi</a:t>
            </a:r>
          </a:p>
          <a:p>
            <a:r>
              <a:rPr lang="en-US" dirty="0">
                <a:solidFill>
                  <a:schemeClr val="bg1"/>
                </a:solidFill>
              </a:rPr>
              <a:t>(NOT seated/gentle) </a:t>
            </a:r>
          </a:p>
        </p:txBody>
      </p:sp>
      <p:cxnSp>
        <p:nvCxnSpPr>
          <p:cNvPr id="21" name="Straight Arrow Connector 20">
            <a:extLst>
              <a:ext uri="{FF2B5EF4-FFF2-40B4-BE49-F238E27FC236}">
                <a16:creationId xmlns="" xmlns:a16="http://schemas.microsoft.com/office/drawing/2014/main" id="{B9FE7A1C-CC28-27CD-4380-BC703A73CDF1}"/>
              </a:ext>
            </a:extLst>
          </p:cNvPr>
          <p:cNvCxnSpPr/>
          <p:nvPr/>
        </p:nvCxnSpPr>
        <p:spPr>
          <a:xfrm>
            <a:off x="6100995" y="5781068"/>
            <a:ext cx="0" cy="2749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76338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 xmlns:a16="http://schemas.microsoft.com/office/drawing/2014/main" id="{359187EB-8F96-E5B0-3FAC-3F02CA07E9F4}"/>
              </a:ext>
            </a:extLst>
          </p:cNvPr>
          <p:cNvSpPr txBox="1">
            <a:spLocks noChangeArrowheads="1"/>
          </p:cNvSpPr>
          <p:nvPr/>
        </p:nvSpPr>
        <p:spPr>
          <a:xfrm>
            <a:off x="118347" y="243053"/>
            <a:ext cx="10781881" cy="857250"/>
          </a:xfrm>
          <a:prstGeom prst="rect">
            <a:avLst/>
          </a:prstGeom>
        </p:spPr>
        <p:txBody>
          <a:bodyPr>
            <a:normAutofit fontScale="92500"/>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GB" sz="3600" dirty="0"/>
              <a:t>PRIMARY AND SECONDARY PREVENTION IN ONE PATHWAY</a:t>
            </a:r>
          </a:p>
        </p:txBody>
      </p:sp>
      <p:grpSp>
        <p:nvGrpSpPr>
          <p:cNvPr id="12" name="Group 11">
            <a:extLst>
              <a:ext uri="{FF2B5EF4-FFF2-40B4-BE49-F238E27FC236}">
                <a16:creationId xmlns="" xmlns:a16="http://schemas.microsoft.com/office/drawing/2014/main" id="{4640E6EA-BBE8-AFCB-832F-494A0E5BF071}"/>
              </a:ext>
            </a:extLst>
          </p:cNvPr>
          <p:cNvGrpSpPr/>
          <p:nvPr/>
        </p:nvGrpSpPr>
        <p:grpSpPr>
          <a:xfrm>
            <a:off x="298532" y="1155179"/>
            <a:ext cx="9190759" cy="5514581"/>
            <a:chOff x="-158052" y="1233653"/>
            <a:chExt cx="9190759" cy="5514581"/>
          </a:xfrm>
        </p:grpSpPr>
        <p:grpSp>
          <p:nvGrpSpPr>
            <p:cNvPr id="11" name="Group 10">
              <a:extLst>
                <a:ext uri="{FF2B5EF4-FFF2-40B4-BE49-F238E27FC236}">
                  <a16:creationId xmlns="" xmlns:a16="http://schemas.microsoft.com/office/drawing/2014/main" id="{FE83E79F-A46E-79C4-547A-1AA3090B8F09}"/>
                </a:ext>
              </a:extLst>
            </p:cNvPr>
            <p:cNvGrpSpPr/>
            <p:nvPr/>
          </p:nvGrpSpPr>
          <p:grpSpPr>
            <a:xfrm>
              <a:off x="-158052" y="1281437"/>
              <a:ext cx="9190759" cy="5466797"/>
              <a:chOff x="-171450" y="1178697"/>
              <a:chExt cx="9190759" cy="5466797"/>
            </a:xfrm>
          </p:grpSpPr>
          <p:sp>
            <p:nvSpPr>
              <p:cNvPr id="12290" name="Text Box 22"/>
              <p:cNvSpPr txBox="1">
                <a:spLocks noChangeArrowheads="1"/>
              </p:cNvSpPr>
              <p:nvPr/>
            </p:nvSpPr>
            <p:spPr bwMode="auto">
              <a:xfrm>
                <a:off x="3600451" y="2726533"/>
                <a:ext cx="1835944" cy="594122"/>
              </a:xfrm>
              <a:prstGeom prst="rect">
                <a:avLst/>
              </a:prstGeom>
              <a:solidFill>
                <a:srgbClr val="C0C0C0"/>
              </a:solidFill>
              <a:ln w="38100">
                <a:solidFill>
                  <a:schemeClr val="tx1"/>
                </a:solidFill>
                <a:miter lim="800000"/>
                <a:headEnd/>
                <a:tailEnd/>
              </a:ln>
            </p:spPr>
            <p:txBody>
              <a:bodyPr/>
              <a:lstStyle/>
              <a:p>
                <a:pPr algn="ctr"/>
                <a:r>
                  <a:rPr lang="en-GB" sz="1200" b="1" dirty="0">
                    <a:solidFill>
                      <a:srgbClr val="000000"/>
                    </a:solidFill>
                    <a:latin typeface="Arial" pitchFamily="34" charset="0"/>
                    <a:cs typeface="Times New Roman" pitchFamily="18" charset="0"/>
                  </a:rPr>
                  <a:t>Therapy led (based on Otago/FaME)</a:t>
                </a:r>
                <a:endParaRPr lang="en-GB" sz="675" b="1" dirty="0">
                  <a:solidFill>
                    <a:srgbClr val="000000"/>
                  </a:solidFill>
                  <a:cs typeface="Times New Roman" pitchFamily="18" charset="0"/>
                </a:endParaRPr>
              </a:p>
              <a:p>
                <a:pPr eaLnBrk="0" hangingPunct="0"/>
                <a:endParaRPr lang="en-GB" sz="1350" dirty="0">
                  <a:solidFill>
                    <a:schemeClr val="bg1"/>
                  </a:solidFill>
                  <a:latin typeface="Arial" pitchFamily="34" charset="0"/>
                  <a:cs typeface="Times New Roman" pitchFamily="18" charset="0"/>
                </a:endParaRPr>
              </a:p>
            </p:txBody>
          </p:sp>
          <p:sp>
            <p:nvSpPr>
              <p:cNvPr id="12291" name="Text Box 10"/>
              <p:cNvSpPr txBox="1">
                <a:spLocks noChangeArrowheads="1"/>
              </p:cNvSpPr>
              <p:nvPr/>
            </p:nvSpPr>
            <p:spPr bwMode="auto">
              <a:xfrm>
                <a:off x="3600450" y="3537347"/>
                <a:ext cx="1781175" cy="647700"/>
              </a:xfrm>
              <a:prstGeom prst="rect">
                <a:avLst/>
              </a:prstGeom>
              <a:solidFill>
                <a:srgbClr val="CCFFCC"/>
              </a:solidFill>
              <a:ln w="38100">
                <a:solidFill>
                  <a:schemeClr val="tx1"/>
                </a:solidFill>
                <a:miter lim="800000"/>
                <a:headEnd/>
                <a:tailEnd/>
              </a:ln>
            </p:spPr>
            <p:txBody>
              <a:bodyPr/>
              <a:lstStyle/>
              <a:p>
                <a:pPr algn="ctr"/>
                <a:r>
                  <a:rPr lang="en-GB" sz="1200" b="1" dirty="0">
                    <a:solidFill>
                      <a:srgbClr val="002060"/>
                    </a:solidFill>
                    <a:latin typeface="Arial" pitchFamily="34" charset="0"/>
                    <a:cs typeface="Times New Roman" pitchFamily="18" charset="0"/>
                  </a:rPr>
                  <a:t>Chair Based Exercise Class</a:t>
                </a:r>
                <a:endParaRPr lang="en-GB" sz="675" b="1" dirty="0">
                  <a:solidFill>
                    <a:srgbClr val="002060"/>
                  </a:solidFill>
                  <a:cs typeface="Times New Roman" pitchFamily="18" charset="0"/>
                </a:endParaRPr>
              </a:p>
              <a:p>
                <a:pPr algn="ctr" eaLnBrk="0" hangingPunct="0"/>
                <a:r>
                  <a:rPr lang="en-GB" sz="1200" b="1" dirty="0">
                    <a:solidFill>
                      <a:srgbClr val="002060"/>
                    </a:solidFill>
                    <a:latin typeface="Arial" pitchFamily="34" charset="0"/>
                    <a:cs typeface="Times New Roman" pitchFamily="18" charset="0"/>
                  </a:rPr>
                  <a:t>(Community based)</a:t>
                </a:r>
                <a:endParaRPr lang="en-GB" sz="1350" b="1" dirty="0">
                  <a:solidFill>
                    <a:srgbClr val="002060"/>
                  </a:solidFill>
                  <a:latin typeface="Arial" pitchFamily="34" charset="0"/>
                  <a:cs typeface="Times New Roman" pitchFamily="18" charset="0"/>
                </a:endParaRPr>
              </a:p>
            </p:txBody>
          </p:sp>
          <p:sp>
            <p:nvSpPr>
              <p:cNvPr id="12292" name="Text Box 18"/>
              <p:cNvSpPr txBox="1">
                <a:spLocks noChangeArrowheads="1"/>
              </p:cNvSpPr>
              <p:nvPr/>
            </p:nvSpPr>
            <p:spPr bwMode="auto">
              <a:xfrm>
                <a:off x="3545681" y="4400550"/>
                <a:ext cx="1890713" cy="648891"/>
              </a:xfrm>
              <a:prstGeom prst="rect">
                <a:avLst/>
              </a:prstGeom>
              <a:solidFill>
                <a:srgbClr val="FFFF99"/>
              </a:solidFill>
              <a:ln w="38100">
                <a:solidFill>
                  <a:schemeClr val="tx1"/>
                </a:solidFill>
                <a:miter lim="800000"/>
                <a:headEnd/>
                <a:tailEnd/>
              </a:ln>
            </p:spPr>
            <p:txBody>
              <a:bodyPr/>
              <a:lstStyle/>
              <a:p>
                <a:pPr algn="ctr"/>
                <a:r>
                  <a:rPr lang="en-GB" sz="1200" b="1" dirty="0">
                    <a:solidFill>
                      <a:srgbClr val="002060"/>
                    </a:solidFill>
                    <a:latin typeface="Arial" pitchFamily="34" charset="0"/>
                    <a:cs typeface="Times New Roman" pitchFamily="18" charset="0"/>
                  </a:rPr>
                  <a:t>Exercise Referral Scheme</a:t>
                </a:r>
                <a:endParaRPr lang="en-GB" sz="675" b="1" dirty="0">
                  <a:solidFill>
                    <a:srgbClr val="002060"/>
                  </a:solidFill>
                  <a:cs typeface="Times New Roman" pitchFamily="18" charset="0"/>
                </a:endParaRPr>
              </a:p>
            </p:txBody>
          </p:sp>
          <p:sp>
            <p:nvSpPr>
              <p:cNvPr id="12293" name="Text Box 21"/>
              <p:cNvSpPr txBox="1">
                <a:spLocks noChangeArrowheads="1"/>
              </p:cNvSpPr>
              <p:nvPr/>
            </p:nvSpPr>
            <p:spPr bwMode="auto">
              <a:xfrm>
                <a:off x="5868591" y="3752850"/>
                <a:ext cx="1781175" cy="809625"/>
              </a:xfrm>
              <a:prstGeom prst="rect">
                <a:avLst/>
              </a:prstGeom>
              <a:solidFill>
                <a:srgbClr val="CCFFCC"/>
              </a:solidFill>
              <a:ln w="38100">
                <a:solidFill>
                  <a:srgbClr val="000000"/>
                </a:solidFill>
                <a:miter lim="800000"/>
                <a:headEnd/>
                <a:tailEnd/>
              </a:ln>
            </p:spPr>
            <p:txBody>
              <a:bodyPr/>
              <a:lstStyle/>
              <a:p>
                <a:pPr algn="ctr"/>
                <a:r>
                  <a:rPr lang="en-GB" sz="1200" b="1" dirty="0">
                    <a:latin typeface="Arial" pitchFamily="34" charset="0"/>
                    <a:cs typeface="Times New Roman" pitchFamily="18" charset="0"/>
                  </a:rPr>
                  <a:t>FaME group programmes (Community based)</a:t>
                </a:r>
                <a:endParaRPr lang="en-GB" sz="1350" b="1" dirty="0">
                  <a:latin typeface="Arial" pitchFamily="34" charset="0"/>
                  <a:cs typeface="Times New Roman" pitchFamily="18" charset="0"/>
                </a:endParaRPr>
              </a:p>
            </p:txBody>
          </p:sp>
          <p:sp>
            <p:nvSpPr>
              <p:cNvPr id="12294" name="Text Box 17"/>
              <p:cNvSpPr txBox="1">
                <a:spLocks noChangeArrowheads="1"/>
              </p:cNvSpPr>
              <p:nvPr/>
            </p:nvSpPr>
            <p:spPr bwMode="auto">
              <a:xfrm>
                <a:off x="3545681" y="5157788"/>
                <a:ext cx="1890713" cy="648891"/>
              </a:xfrm>
              <a:prstGeom prst="rect">
                <a:avLst/>
              </a:prstGeom>
              <a:solidFill>
                <a:srgbClr val="FFFF99"/>
              </a:solidFill>
              <a:ln w="38100">
                <a:solidFill>
                  <a:schemeClr val="tx1"/>
                </a:solidFill>
                <a:miter lim="800000"/>
                <a:headEnd/>
                <a:tailEnd/>
              </a:ln>
            </p:spPr>
            <p:txBody>
              <a:bodyPr/>
              <a:lstStyle/>
              <a:p>
                <a:pPr algn="ctr"/>
                <a:r>
                  <a:rPr lang="en-GB" sz="1200" b="1" dirty="0">
                    <a:solidFill>
                      <a:srgbClr val="002060"/>
                    </a:solidFill>
                    <a:latin typeface="Arial" pitchFamily="34" charset="0"/>
                    <a:cs typeface="Times New Roman" pitchFamily="18" charset="0"/>
                  </a:rPr>
                  <a:t>Community based classes for older people</a:t>
                </a:r>
                <a:endParaRPr lang="en-GB" sz="675" b="1" dirty="0">
                  <a:solidFill>
                    <a:srgbClr val="002060"/>
                  </a:solidFill>
                  <a:cs typeface="Times New Roman" pitchFamily="18" charset="0"/>
                </a:endParaRPr>
              </a:p>
              <a:p>
                <a:pPr eaLnBrk="0" hangingPunct="0"/>
                <a:endParaRPr lang="en-GB" sz="1350" dirty="0">
                  <a:solidFill>
                    <a:srgbClr val="002060"/>
                  </a:solidFill>
                  <a:latin typeface="Arial" pitchFamily="34" charset="0"/>
                  <a:cs typeface="Times New Roman" pitchFamily="18" charset="0"/>
                </a:endParaRPr>
              </a:p>
            </p:txBody>
          </p:sp>
          <p:sp>
            <p:nvSpPr>
              <p:cNvPr id="12295" name="Text Box 11"/>
              <p:cNvSpPr txBox="1">
                <a:spLocks noChangeArrowheads="1"/>
              </p:cNvSpPr>
              <p:nvPr/>
            </p:nvSpPr>
            <p:spPr bwMode="auto">
              <a:xfrm>
                <a:off x="1494235" y="3752850"/>
                <a:ext cx="1781175" cy="809625"/>
              </a:xfrm>
              <a:prstGeom prst="rect">
                <a:avLst/>
              </a:prstGeom>
              <a:solidFill>
                <a:srgbClr val="CCFFCC"/>
              </a:solidFill>
              <a:ln w="38100">
                <a:solidFill>
                  <a:schemeClr val="tx1"/>
                </a:solidFill>
                <a:miter lim="800000"/>
                <a:headEnd/>
                <a:tailEnd/>
              </a:ln>
            </p:spPr>
            <p:txBody>
              <a:bodyPr/>
              <a:lstStyle/>
              <a:p>
                <a:pPr algn="ctr"/>
                <a:r>
                  <a:rPr lang="en-GB" sz="1200" b="1" dirty="0">
                    <a:solidFill>
                      <a:srgbClr val="002060"/>
                    </a:solidFill>
                    <a:latin typeface="Arial" pitchFamily="34" charset="0"/>
                    <a:cs typeface="Times New Roman" pitchFamily="18" charset="0"/>
                  </a:rPr>
                  <a:t>OTAGO </a:t>
                </a:r>
                <a:endParaRPr lang="en-GB" sz="1200" b="1" dirty="0">
                  <a:solidFill>
                    <a:srgbClr val="002060"/>
                  </a:solidFill>
                  <a:cs typeface="Times New Roman" pitchFamily="18" charset="0"/>
                </a:endParaRPr>
              </a:p>
              <a:p>
                <a:pPr algn="ctr" eaLnBrk="0" hangingPunct="0"/>
                <a:r>
                  <a:rPr lang="en-GB" sz="1200" b="1" dirty="0">
                    <a:solidFill>
                      <a:srgbClr val="002060"/>
                    </a:solidFill>
                    <a:latin typeface="Arial" pitchFamily="34" charset="0"/>
                    <a:cs typeface="Times New Roman" pitchFamily="18" charset="0"/>
                  </a:rPr>
                  <a:t>Group programme</a:t>
                </a:r>
                <a:endParaRPr lang="en-GB" sz="675" b="1" dirty="0">
                  <a:solidFill>
                    <a:srgbClr val="002060"/>
                  </a:solidFill>
                  <a:cs typeface="Times New Roman" pitchFamily="18" charset="0"/>
                </a:endParaRPr>
              </a:p>
              <a:p>
                <a:pPr algn="ctr" eaLnBrk="0" hangingPunct="0"/>
                <a:r>
                  <a:rPr lang="en-GB" sz="1200" b="1" dirty="0">
                    <a:solidFill>
                      <a:srgbClr val="002060"/>
                    </a:solidFill>
                    <a:latin typeface="Arial" pitchFamily="34" charset="0"/>
                    <a:cs typeface="Times New Roman" pitchFamily="18" charset="0"/>
                  </a:rPr>
                  <a:t>(Community based)</a:t>
                </a:r>
                <a:endParaRPr lang="en-GB" sz="1350" b="1" dirty="0">
                  <a:solidFill>
                    <a:srgbClr val="002060"/>
                  </a:solidFill>
                  <a:latin typeface="Arial" pitchFamily="34" charset="0"/>
                  <a:cs typeface="Times New Roman" pitchFamily="18" charset="0"/>
                </a:endParaRPr>
              </a:p>
            </p:txBody>
          </p:sp>
          <p:sp>
            <p:nvSpPr>
              <p:cNvPr id="12296" name="Line 24"/>
              <p:cNvSpPr>
                <a:spLocks noChangeShapeType="1"/>
              </p:cNvSpPr>
              <p:nvPr/>
            </p:nvSpPr>
            <p:spPr bwMode="auto">
              <a:xfrm>
                <a:off x="4518422" y="2132411"/>
                <a:ext cx="0" cy="325040"/>
              </a:xfrm>
              <a:prstGeom prst="line">
                <a:avLst/>
              </a:prstGeom>
              <a:noFill/>
              <a:ln w="38100">
                <a:solidFill>
                  <a:schemeClr val="tx1"/>
                </a:solidFill>
                <a:round/>
                <a:headEnd/>
                <a:tailEnd/>
              </a:ln>
            </p:spPr>
            <p:txBody>
              <a:bodyPr/>
              <a:lstStyle/>
              <a:p>
                <a:endParaRPr lang="en-GB" sz="1350"/>
              </a:p>
            </p:txBody>
          </p:sp>
          <p:sp>
            <p:nvSpPr>
              <p:cNvPr id="12297" name="Line 8"/>
              <p:cNvSpPr>
                <a:spLocks noChangeShapeType="1"/>
              </p:cNvSpPr>
              <p:nvPr/>
            </p:nvSpPr>
            <p:spPr bwMode="auto">
              <a:xfrm flipH="1">
                <a:off x="2357438" y="2564607"/>
                <a:ext cx="0" cy="1188244"/>
              </a:xfrm>
              <a:prstGeom prst="line">
                <a:avLst/>
              </a:prstGeom>
              <a:noFill/>
              <a:ln w="38100">
                <a:solidFill>
                  <a:schemeClr val="tx1"/>
                </a:solidFill>
                <a:round/>
                <a:headEnd type="triangle" w="med" len="med"/>
                <a:tailEnd type="triangle" w="med" len="med"/>
              </a:ln>
            </p:spPr>
            <p:txBody>
              <a:bodyPr/>
              <a:lstStyle/>
              <a:p>
                <a:endParaRPr lang="en-GB" sz="1350"/>
              </a:p>
            </p:txBody>
          </p:sp>
          <p:sp>
            <p:nvSpPr>
              <p:cNvPr id="12299" name="Rectangle 26"/>
              <p:cNvSpPr>
                <a:spLocks noChangeArrowheads="1"/>
              </p:cNvSpPr>
              <p:nvPr/>
            </p:nvSpPr>
            <p:spPr bwMode="auto">
              <a:xfrm>
                <a:off x="-171450" y="1178697"/>
                <a:ext cx="184731" cy="300082"/>
              </a:xfrm>
              <a:prstGeom prst="rect">
                <a:avLst/>
              </a:prstGeom>
              <a:noFill/>
              <a:ln w="9525">
                <a:noFill/>
                <a:miter lim="800000"/>
                <a:headEnd/>
                <a:tailEnd/>
              </a:ln>
            </p:spPr>
            <p:txBody>
              <a:bodyPr wrap="none" anchor="ctr">
                <a:spAutoFit/>
              </a:bodyPr>
              <a:lstStyle/>
              <a:p>
                <a:endParaRPr lang="en-US" sz="1350">
                  <a:latin typeface="Arial" pitchFamily="34" charset="0"/>
                </a:endParaRPr>
              </a:p>
            </p:txBody>
          </p:sp>
          <p:sp>
            <p:nvSpPr>
              <p:cNvPr id="12300" name="Rectangle 30"/>
              <p:cNvSpPr>
                <a:spLocks noChangeArrowheads="1"/>
              </p:cNvSpPr>
              <p:nvPr/>
            </p:nvSpPr>
            <p:spPr bwMode="auto">
              <a:xfrm>
                <a:off x="-171450" y="1726544"/>
                <a:ext cx="184731" cy="611706"/>
              </a:xfrm>
              <a:prstGeom prst="rect">
                <a:avLst/>
              </a:prstGeom>
              <a:noFill/>
              <a:ln w="9525">
                <a:noFill/>
                <a:miter lim="800000"/>
                <a:headEnd/>
                <a:tailEnd/>
              </a:ln>
            </p:spPr>
            <p:txBody>
              <a:bodyPr wrap="none" anchor="ctr">
                <a:spAutoFit/>
              </a:bodyPr>
              <a:lstStyle/>
              <a:p>
                <a:pPr>
                  <a:tabLst>
                    <a:tab pos="3057525" algn="l"/>
                  </a:tabLst>
                </a:pPr>
                <a:r>
                  <a:rPr lang="en-GB" sz="675"/>
                  <a:t/>
                </a:r>
                <a:br>
                  <a:rPr lang="en-GB" sz="675"/>
                </a:br>
                <a:endParaRPr lang="en-GB" sz="1350">
                  <a:latin typeface="Arial" pitchFamily="34" charset="0"/>
                </a:endParaRPr>
              </a:p>
              <a:p>
                <a:pPr eaLnBrk="0" hangingPunct="0">
                  <a:tabLst>
                    <a:tab pos="3057525" algn="l"/>
                  </a:tabLst>
                </a:pPr>
                <a:endParaRPr lang="en-GB" sz="1350">
                  <a:latin typeface="Arial" pitchFamily="34" charset="0"/>
                </a:endParaRPr>
              </a:p>
            </p:txBody>
          </p:sp>
          <p:sp>
            <p:nvSpPr>
              <p:cNvPr id="12301" name="Rectangle 31"/>
              <p:cNvSpPr>
                <a:spLocks noChangeArrowheads="1"/>
              </p:cNvSpPr>
              <p:nvPr/>
            </p:nvSpPr>
            <p:spPr bwMode="auto">
              <a:xfrm>
                <a:off x="-171450" y="2310691"/>
                <a:ext cx="184731" cy="507831"/>
              </a:xfrm>
              <a:prstGeom prst="rect">
                <a:avLst/>
              </a:prstGeom>
              <a:noFill/>
              <a:ln w="9525">
                <a:noFill/>
                <a:miter lim="800000"/>
                <a:headEnd/>
                <a:tailEnd/>
              </a:ln>
            </p:spPr>
            <p:txBody>
              <a:bodyPr wrap="none" anchor="ctr">
                <a:spAutoFit/>
              </a:bodyPr>
              <a:lstStyle/>
              <a:p>
                <a:endParaRPr lang="en-GB" sz="1350">
                  <a:latin typeface="Arial" pitchFamily="34" charset="0"/>
                </a:endParaRPr>
              </a:p>
              <a:p>
                <a:pPr eaLnBrk="0" hangingPunct="0"/>
                <a:endParaRPr lang="en-GB" sz="1350">
                  <a:latin typeface="Arial" pitchFamily="34" charset="0"/>
                </a:endParaRPr>
              </a:p>
            </p:txBody>
          </p:sp>
          <p:sp>
            <p:nvSpPr>
              <p:cNvPr id="12302" name="Text Box 32"/>
              <p:cNvSpPr txBox="1">
                <a:spLocks noChangeArrowheads="1"/>
              </p:cNvSpPr>
              <p:nvPr/>
            </p:nvSpPr>
            <p:spPr bwMode="auto">
              <a:xfrm>
                <a:off x="1385889" y="1593056"/>
                <a:ext cx="6426994" cy="514350"/>
              </a:xfrm>
              <a:prstGeom prst="rect">
                <a:avLst/>
              </a:prstGeom>
              <a:solidFill>
                <a:srgbClr val="C0C0C0">
                  <a:alpha val="0"/>
                </a:srgbClr>
              </a:solidFill>
              <a:ln w="38100">
                <a:solidFill>
                  <a:schemeClr val="tx1"/>
                </a:solidFill>
                <a:miter lim="800000"/>
                <a:headEnd/>
                <a:tailEnd/>
              </a:ln>
            </p:spPr>
            <p:txBody>
              <a:bodyPr/>
              <a:lstStyle/>
              <a:p>
                <a:pPr algn="ctr"/>
                <a:r>
                  <a:rPr lang="en-GB" sz="1200" b="1" dirty="0">
                    <a:solidFill>
                      <a:srgbClr val="7030A0"/>
                    </a:solidFill>
                    <a:latin typeface="Arial" pitchFamily="34" charset="0"/>
                  </a:rPr>
                  <a:t>Falls Assessment</a:t>
                </a:r>
              </a:p>
              <a:p>
                <a:pPr algn="ctr"/>
                <a:r>
                  <a:rPr lang="en-GB" sz="1200" b="1" dirty="0">
                    <a:solidFill>
                      <a:srgbClr val="7030A0"/>
                    </a:solidFill>
                    <a:latin typeface="Arial" pitchFamily="34" charset="0"/>
                  </a:rPr>
                  <a:t>Identification of a falls problem and screening to determine risk factors *</a:t>
                </a:r>
                <a:endParaRPr lang="en-GB" sz="1350" b="1" dirty="0">
                  <a:solidFill>
                    <a:srgbClr val="7030A0"/>
                  </a:solidFill>
                  <a:latin typeface="Arial" pitchFamily="34" charset="0"/>
                </a:endParaRPr>
              </a:p>
            </p:txBody>
          </p:sp>
          <p:sp>
            <p:nvSpPr>
              <p:cNvPr id="12303" name="Line 33"/>
              <p:cNvSpPr>
                <a:spLocks noChangeShapeType="1"/>
              </p:cNvSpPr>
              <p:nvPr/>
            </p:nvSpPr>
            <p:spPr bwMode="auto">
              <a:xfrm>
                <a:off x="7002066" y="2564607"/>
                <a:ext cx="0" cy="1188244"/>
              </a:xfrm>
              <a:prstGeom prst="line">
                <a:avLst/>
              </a:prstGeom>
              <a:noFill/>
              <a:ln w="38100">
                <a:solidFill>
                  <a:schemeClr val="tx1"/>
                </a:solidFill>
                <a:round/>
                <a:headEnd type="triangle" w="med" len="med"/>
                <a:tailEnd type="triangle" w="med" len="med"/>
              </a:ln>
            </p:spPr>
            <p:txBody>
              <a:bodyPr/>
              <a:lstStyle/>
              <a:p>
                <a:endParaRPr lang="en-GB" sz="1350"/>
              </a:p>
            </p:txBody>
          </p:sp>
          <p:sp>
            <p:nvSpPr>
              <p:cNvPr id="12305" name="Rectangle 39"/>
              <p:cNvSpPr>
                <a:spLocks noChangeArrowheads="1"/>
              </p:cNvSpPr>
              <p:nvPr/>
            </p:nvSpPr>
            <p:spPr bwMode="auto">
              <a:xfrm>
                <a:off x="1709738" y="2240756"/>
                <a:ext cx="5562600" cy="323850"/>
              </a:xfrm>
              <a:prstGeom prst="rect">
                <a:avLst/>
              </a:prstGeom>
              <a:solidFill>
                <a:schemeClr val="accent4">
                  <a:lumMod val="60000"/>
                  <a:lumOff val="40000"/>
                </a:schemeClr>
              </a:solidFill>
              <a:ln w="38100">
                <a:solidFill>
                  <a:schemeClr val="tx1"/>
                </a:solidFill>
                <a:miter lim="800000"/>
                <a:headEnd/>
                <a:tailEnd/>
              </a:ln>
            </p:spPr>
            <p:txBody>
              <a:bodyPr wrap="none" anchor="ctr"/>
              <a:lstStyle/>
              <a:p>
                <a:pPr algn="ctr"/>
                <a:r>
                  <a:rPr lang="en-GB" sz="1350" b="1" dirty="0">
                    <a:solidFill>
                      <a:srgbClr val="660066"/>
                    </a:solidFill>
                    <a:latin typeface="Arial" pitchFamily="34" charset="0"/>
                  </a:rPr>
                  <a:t>Motivation Pathway</a:t>
                </a:r>
              </a:p>
            </p:txBody>
          </p:sp>
          <p:sp>
            <p:nvSpPr>
              <p:cNvPr id="12306" name="Line 40"/>
              <p:cNvSpPr>
                <a:spLocks noChangeShapeType="1"/>
              </p:cNvSpPr>
              <p:nvPr/>
            </p:nvSpPr>
            <p:spPr bwMode="auto">
              <a:xfrm>
                <a:off x="4518422" y="2564606"/>
                <a:ext cx="0" cy="161925"/>
              </a:xfrm>
              <a:prstGeom prst="line">
                <a:avLst/>
              </a:prstGeom>
              <a:noFill/>
              <a:ln w="38100">
                <a:solidFill>
                  <a:schemeClr val="tx1"/>
                </a:solidFill>
                <a:round/>
                <a:headEnd/>
                <a:tailEnd type="triangle" w="med" len="med"/>
              </a:ln>
            </p:spPr>
            <p:txBody>
              <a:bodyPr/>
              <a:lstStyle/>
              <a:p>
                <a:endParaRPr lang="en-GB" sz="1350"/>
              </a:p>
            </p:txBody>
          </p:sp>
          <p:sp>
            <p:nvSpPr>
              <p:cNvPr id="12307" name="Line 41"/>
              <p:cNvSpPr>
                <a:spLocks noChangeShapeType="1"/>
              </p:cNvSpPr>
              <p:nvPr/>
            </p:nvSpPr>
            <p:spPr bwMode="auto">
              <a:xfrm flipH="1">
                <a:off x="2951560" y="3050382"/>
                <a:ext cx="0" cy="702469"/>
              </a:xfrm>
              <a:prstGeom prst="line">
                <a:avLst/>
              </a:prstGeom>
              <a:noFill/>
              <a:ln w="38100">
                <a:solidFill>
                  <a:schemeClr val="tx1"/>
                </a:solidFill>
                <a:round/>
                <a:headEnd/>
                <a:tailEnd type="triangle" w="med" len="med"/>
              </a:ln>
            </p:spPr>
            <p:txBody>
              <a:bodyPr/>
              <a:lstStyle/>
              <a:p>
                <a:endParaRPr lang="en-GB" sz="1350"/>
              </a:p>
            </p:txBody>
          </p:sp>
          <p:sp>
            <p:nvSpPr>
              <p:cNvPr id="12308" name="Line 42"/>
              <p:cNvSpPr>
                <a:spLocks noChangeShapeType="1"/>
              </p:cNvSpPr>
              <p:nvPr/>
            </p:nvSpPr>
            <p:spPr bwMode="auto">
              <a:xfrm flipH="1">
                <a:off x="2303860" y="4563667"/>
                <a:ext cx="0" cy="539353"/>
              </a:xfrm>
              <a:prstGeom prst="line">
                <a:avLst/>
              </a:prstGeom>
              <a:noFill/>
              <a:ln w="38100">
                <a:solidFill>
                  <a:schemeClr val="tx1"/>
                </a:solidFill>
                <a:round/>
                <a:headEnd type="triangle" w="med" len="med"/>
                <a:tailEnd/>
              </a:ln>
            </p:spPr>
            <p:txBody>
              <a:bodyPr/>
              <a:lstStyle/>
              <a:p>
                <a:endParaRPr lang="en-GB" sz="1350"/>
              </a:p>
            </p:txBody>
          </p:sp>
          <p:sp>
            <p:nvSpPr>
              <p:cNvPr id="12309" name="Line 43"/>
              <p:cNvSpPr>
                <a:spLocks noChangeShapeType="1"/>
              </p:cNvSpPr>
              <p:nvPr/>
            </p:nvSpPr>
            <p:spPr bwMode="auto">
              <a:xfrm flipH="1">
                <a:off x="6192441" y="2996803"/>
                <a:ext cx="0" cy="756047"/>
              </a:xfrm>
              <a:prstGeom prst="line">
                <a:avLst/>
              </a:prstGeom>
              <a:noFill/>
              <a:ln w="38100">
                <a:solidFill>
                  <a:schemeClr val="tx1"/>
                </a:solidFill>
                <a:round/>
                <a:headEnd/>
                <a:tailEnd type="triangle" w="med" len="med"/>
              </a:ln>
            </p:spPr>
            <p:txBody>
              <a:bodyPr/>
              <a:lstStyle/>
              <a:p>
                <a:endParaRPr lang="en-GB" sz="1350"/>
              </a:p>
            </p:txBody>
          </p:sp>
          <p:sp>
            <p:nvSpPr>
              <p:cNvPr id="12310" name="Line 44"/>
              <p:cNvSpPr>
                <a:spLocks noChangeShapeType="1"/>
              </p:cNvSpPr>
              <p:nvPr/>
            </p:nvSpPr>
            <p:spPr bwMode="auto">
              <a:xfrm flipH="1">
                <a:off x="7758113" y="2402681"/>
                <a:ext cx="0" cy="2862263"/>
              </a:xfrm>
              <a:prstGeom prst="line">
                <a:avLst/>
              </a:prstGeom>
              <a:noFill/>
              <a:ln w="38100">
                <a:solidFill>
                  <a:schemeClr val="tx1"/>
                </a:solidFill>
                <a:round/>
                <a:headEnd/>
                <a:tailEnd/>
              </a:ln>
            </p:spPr>
            <p:txBody>
              <a:bodyPr/>
              <a:lstStyle/>
              <a:p>
                <a:endParaRPr lang="en-GB" sz="1350"/>
              </a:p>
            </p:txBody>
          </p:sp>
          <p:sp>
            <p:nvSpPr>
              <p:cNvPr id="12311" name="Line 46"/>
              <p:cNvSpPr>
                <a:spLocks noChangeShapeType="1"/>
              </p:cNvSpPr>
              <p:nvPr/>
            </p:nvSpPr>
            <p:spPr bwMode="auto">
              <a:xfrm flipH="1" flipV="1">
                <a:off x="5706666" y="5264944"/>
                <a:ext cx="2051447" cy="0"/>
              </a:xfrm>
              <a:prstGeom prst="line">
                <a:avLst/>
              </a:prstGeom>
              <a:noFill/>
              <a:ln w="38100">
                <a:solidFill>
                  <a:schemeClr val="tx1"/>
                </a:solidFill>
                <a:round/>
                <a:headEnd/>
                <a:tailEnd type="triangle" w="med" len="med"/>
              </a:ln>
            </p:spPr>
            <p:txBody>
              <a:bodyPr/>
              <a:lstStyle/>
              <a:p>
                <a:endParaRPr lang="en-GB" sz="1350"/>
              </a:p>
            </p:txBody>
          </p:sp>
          <p:sp>
            <p:nvSpPr>
              <p:cNvPr id="12312" name="Line 47"/>
              <p:cNvSpPr>
                <a:spLocks noChangeShapeType="1"/>
              </p:cNvSpPr>
              <p:nvPr/>
            </p:nvSpPr>
            <p:spPr bwMode="auto">
              <a:xfrm>
                <a:off x="5436395" y="2996804"/>
                <a:ext cx="756047" cy="0"/>
              </a:xfrm>
              <a:prstGeom prst="line">
                <a:avLst/>
              </a:prstGeom>
              <a:noFill/>
              <a:ln w="38100">
                <a:solidFill>
                  <a:schemeClr val="tx1"/>
                </a:solidFill>
                <a:round/>
                <a:headEnd type="triangle" w="med" len="med"/>
                <a:tailEnd/>
              </a:ln>
            </p:spPr>
            <p:txBody>
              <a:bodyPr/>
              <a:lstStyle/>
              <a:p>
                <a:endParaRPr lang="en-GB" sz="1350"/>
              </a:p>
            </p:txBody>
          </p:sp>
          <p:sp>
            <p:nvSpPr>
              <p:cNvPr id="12313" name="Line 48"/>
              <p:cNvSpPr>
                <a:spLocks noChangeShapeType="1"/>
              </p:cNvSpPr>
              <p:nvPr/>
            </p:nvSpPr>
            <p:spPr bwMode="auto">
              <a:xfrm>
                <a:off x="5381625" y="3914775"/>
                <a:ext cx="486966" cy="0"/>
              </a:xfrm>
              <a:prstGeom prst="line">
                <a:avLst/>
              </a:prstGeom>
              <a:noFill/>
              <a:ln w="38100">
                <a:solidFill>
                  <a:schemeClr val="tx1"/>
                </a:solidFill>
                <a:round/>
                <a:headEnd/>
                <a:tailEnd type="triangle" w="med" len="med"/>
              </a:ln>
            </p:spPr>
            <p:txBody>
              <a:bodyPr/>
              <a:lstStyle/>
              <a:p>
                <a:endParaRPr lang="en-GB" sz="1350"/>
              </a:p>
            </p:txBody>
          </p:sp>
          <p:sp>
            <p:nvSpPr>
              <p:cNvPr id="12314" name="Line 49"/>
              <p:cNvSpPr>
                <a:spLocks noChangeShapeType="1"/>
              </p:cNvSpPr>
              <p:nvPr/>
            </p:nvSpPr>
            <p:spPr bwMode="auto">
              <a:xfrm flipH="1">
                <a:off x="3275411" y="3914775"/>
                <a:ext cx="325040" cy="0"/>
              </a:xfrm>
              <a:prstGeom prst="line">
                <a:avLst/>
              </a:prstGeom>
              <a:noFill/>
              <a:ln w="38100">
                <a:solidFill>
                  <a:schemeClr val="tx1"/>
                </a:solidFill>
                <a:round/>
                <a:headEnd/>
                <a:tailEnd type="triangle" w="med" len="med"/>
              </a:ln>
            </p:spPr>
            <p:txBody>
              <a:bodyPr/>
              <a:lstStyle/>
              <a:p>
                <a:endParaRPr lang="en-GB" sz="1350"/>
              </a:p>
            </p:txBody>
          </p:sp>
          <p:sp>
            <p:nvSpPr>
              <p:cNvPr id="12315" name="Line 50"/>
              <p:cNvSpPr>
                <a:spLocks noChangeShapeType="1"/>
              </p:cNvSpPr>
              <p:nvPr/>
            </p:nvSpPr>
            <p:spPr bwMode="auto">
              <a:xfrm>
                <a:off x="5706666" y="4670824"/>
                <a:ext cx="0" cy="810815"/>
              </a:xfrm>
              <a:prstGeom prst="line">
                <a:avLst/>
              </a:prstGeom>
              <a:noFill/>
              <a:ln w="38100">
                <a:solidFill>
                  <a:schemeClr val="tx1"/>
                </a:solidFill>
                <a:round/>
                <a:headEnd/>
                <a:tailEnd/>
              </a:ln>
            </p:spPr>
            <p:txBody>
              <a:bodyPr/>
              <a:lstStyle/>
              <a:p>
                <a:endParaRPr lang="en-GB" sz="1350"/>
              </a:p>
            </p:txBody>
          </p:sp>
          <p:sp>
            <p:nvSpPr>
              <p:cNvPr id="12316" name="Line 51"/>
              <p:cNvSpPr>
                <a:spLocks noChangeShapeType="1"/>
              </p:cNvSpPr>
              <p:nvPr/>
            </p:nvSpPr>
            <p:spPr bwMode="auto">
              <a:xfrm flipH="1">
                <a:off x="5436395" y="4670822"/>
                <a:ext cx="270272" cy="0"/>
              </a:xfrm>
              <a:prstGeom prst="line">
                <a:avLst/>
              </a:prstGeom>
              <a:noFill/>
              <a:ln w="38100">
                <a:solidFill>
                  <a:schemeClr val="tx1"/>
                </a:solidFill>
                <a:round/>
                <a:headEnd/>
                <a:tailEnd type="triangle" w="med" len="med"/>
              </a:ln>
            </p:spPr>
            <p:txBody>
              <a:bodyPr/>
              <a:lstStyle/>
              <a:p>
                <a:endParaRPr lang="en-GB" sz="1350"/>
              </a:p>
            </p:txBody>
          </p:sp>
          <p:sp>
            <p:nvSpPr>
              <p:cNvPr id="12317" name="Line 52"/>
              <p:cNvSpPr>
                <a:spLocks noChangeShapeType="1"/>
              </p:cNvSpPr>
              <p:nvPr/>
            </p:nvSpPr>
            <p:spPr bwMode="auto">
              <a:xfrm flipH="1">
                <a:off x="5436395" y="5481638"/>
                <a:ext cx="270272" cy="0"/>
              </a:xfrm>
              <a:prstGeom prst="line">
                <a:avLst/>
              </a:prstGeom>
              <a:noFill/>
              <a:ln w="38100">
                <a:solidFill>
                  <a:schemeClr val="tx1"/>
                </a:solidFill>
                <a:round/>
                <a:headEnd/>
                <a:tailEnd type="triangle" w="med" len="med"/>
              </a:ln>
            </p:spPr>
            <p:txBody>
              <a:bodyPr/>
              <a:lstStyle/>
              <a:p>
                <a:endParaRPr lang="en-GB" sz="1350"/>
              </a:p>
            </p:txBody>
          </p:sp>
          <p:sp>
            <p:nvSpPr>
              <p:cNvPr id="12318" name="Line 53"/>
              <p:cNvSpPr>
                <a:spLocks noChangeShapeType="1"/>
              </p:cNvSpPr>
              <p:nvPr/>
            </p:nvSpPr>
            <p:spPr bwMode="auto">
              <a:xfrm flipH="1">
                <a:off x="5706666" y="4887516"/>
                <a:ext cx="971550" cy="0"/>
              </a:xfrm>
              <a:prstGeom prst="line">
                <a:avLst/>
              </a:prstGeom>
              <a:noFill/>
              <a:ln w="38100">
                <a:solidFill>
                  <a:schemeClr val="tx1"/>
                </a:solidFill>
                <a:round/>
                <a:headEnd/>
                <a:tailEnd type="triangle" w="med" len="med"/>
              </a:ln>
            </p:spPr>
            <p:txBody>
              <a:bodyPr/>
              <a:lstStyle/>
              <a:p>
                <a:endParaRPr lang="en-GB" sz="1350"/>
              </a:p>
            </p:txBody>
          </p:sp>
          <p:sp>
            <p:nvSpPr>
              <p:cNvPr id="12319" name="Line 54"/>
              <p:cNvSpPr>
                <a:spLocks noChangeShapeType="1"/>
              </p:cNvSpPr>
              <p:nvPr/>
            </p:nvSpPr>
            <p:spPr bwMode="auto">
              <a:xfrm>
                <a:off x="3221831" y="4779169"/>
                <a:ext cx="0" cy="647700"/>
              </a:xfrm>
              <a:prstGeom prst="line">
                <a:avLst/>
              </a:prstGeom>
              <a:noFill/>
              <a:ln w="38100">
                <a:solidFill>
                  <a:schemeClr val="tx1"/>
                </a:solidFill>
                <a:round/>
                <a:headEnd/>
                <a:tailEnd/>
              </a:ln>
            </p:spPr>
            <p:txBody>
              <a:bodyPr/>
              <a:lstStyle/>
              <a:p>
                <a:endParaRPr lang="en-GB" sz="1350"/>
              </a:p>
            </p:txBody>
          </p:sp>
          <p:sp>
            <p:nvSpPr>
              <p:cNvPr id="12320" name="Line 55"/>
              <p:cNvSpPr>
                <a:spLocks noChangeShapeType="1"/>
              </p:cNvSpPr>
              <p:nvPr/>
            </p:nvSpPr>
            <p:spPr bwMode="auto">
              <a:xfrm>
                <a:off x="3221831" y="4779169"/>
                <a:ext cx="323850" cy="0"/>
              </a:xfrm>
              <a:prstGeom prst="line">
                <a:avLst/>
              </a:prstGeom>
              <a:noFill/>
              <a:ln w="38100">
                <a:solidFill>
                  <a:schemeClr val="tx1"/>
                </a:solidFill>
                <a:round/>
                <a:headEnd/>
                <a:tailEnd type="triangle" w="med" len="med"/>
              </a:ln>
            </p:spPr>
            <p:txBody>
              <a:bodyPr/>
              <a:lstStyle/>
              <a:p>
                <a:endParaRPr lang="en-GB" sz="1350"/>
              </a:p>
            </p:txBody>
          </p:sp>
          <p:sp>
            <p:nvSpPr>
              <p:cNvPr id="12321" name="Line 56"/>
              <p:cNvSpPr>
                <a:spLocks noChangeShapeType="1"/>
              </p:cNvSpPr>
              <p:nvPr/>
            </p:nvSpPr>
            <p:spPr bwMode="auto">
              <a:xfrm>
                <a:off x="3221831" y="5426869"/>
                <a:ext cx="323850" cy="0"/>
              </a:xfrm>
              <a:prstGeom prst="line">
                <a:avLst/>
              </a:prstGeom>
              <a:noFill/>
              <a:ln w="38100">
                <a:solidFill>
                  <a:schemeClr val="tx1"/>
                </a:solidFill>
                <a:round/>
                <a:headEnd/>
                <a:tailEnd type="triangle" w="med" len="med"/>
              </a:ln>
            </p:spPr>
            <p:txBody>
              <a:bodyPr/>
              <a:lstStyle/>
              <a:p>
                <a:endParaRPr lang="en-GB" sz="1350"/>
              </a:p>
            </p:txBody>
          </p:sp>
          <p:sp>
            <p:nvSpPr>
              <p:cNvPr id="12322" name="Line 57"/>
              <p:cNvSpPr>
                <a:spLocks noChangeShapeType="1"/>
              </p:cNvSpPr>
              <p:nvPr/>
            </p:nvSpPr>
            <p:spPr bwMode="auto">
              <a:xfrm>
                <a:off x="2303860" y="5103019"/>
                <a:ext cx="917972" cy="0"/>
              </a:xfrm>
              <a:prstGeom prst="line">
                <a:avLst/>
              </a:prstGeom>
              <a:noFill/>
              <a:ln w="38100">
                <a:solidFill>
                  <a:schemeClr val="tx1"/>
                </a:solidFill>
                <a:round/>
                <a:headEnd/>
                <a:tailEnd type="triangle" w="med" len="med"/>
              </a:ln>
            </p:spPr>
            <p:txBody>
              <a:bodyPr/>
              <a:lstStyle/>
              <a:p>
                <a:endParaRPr lang="en-GB" sz="1350"/>
              </a:p>
            </p:txBody>
          </p:sp>
          <p:sp>
            <p:nvSpPr>
              <p:cNvPr id="12323" name="Line 58"/>
              <p:cNvSpPr>
                <a:spLocks noChangeShapeType="1"/>
              </p:cNvSpPr>
              <p:nvPr/>
            </p:nvSpPr>
            <p:spPr bwMode="auto">
              <a:xfrm flipH="1">
                <a:off x="2951561" y="3050381"/>
                <a:ext cx="648890" cy="0"/>
              </a:xfrm>
              <a:prstGeom prst="line">
                <a:avLst/>
              </a:prstGeom>
              <a:noFill/>
              <a:ln w="38100">
                <a:solidFill>
                  <a:schemeClr val="tx1"/>
                </a:solidFill>
                <a:round/>
                <a:headEnd type="triangle" w="med" len="med"/>
                <a:tailEnd/>
              </a:ln>
            </p:spPr>
            <p:txBody>
              <a:bodyPr/>
              <a:lstStyle/>
              <a:p>
                <a:endParaRPr lang="en-GB" sz="1350"/>
              </a:p>
            </p:txBody>
          </p:sp>
          <p:sp>
            <p:nvSpPr>
              <p:cNvPr id="12324" name="Line 59"/>
              <p:cNvSpPr>
                <a:spLocks noChangeShapeType="1"/>
              </p:cNvSpPr>
              <p:nvPr/>
            </p:nvSpPr>
            <p:spPr bwMode="auto">
              <a:xfrm>
                <a:off x="1980010" y="2564607"/>
                <a:ext cx="0" cy="1026319"/>
              </a:xfrm>
              <a:prstGeom prst="line">
                <a:avLst/>
              </a:prstGeom>
              <a:noFill/>
              <a:ln w="38100">
                <a:solidFill>
                  <a:schemeClr val="tx1"/>
                </a:solidFill>
                <a:round/>
                <a:headEnd type="triangle" w="med" len="med"/>
                <a:tailEnd/>
              </a:ln>
            </p:spPr>
            <p:txBody>
              <a:bodyPr/>
              <a:lstStyle/>
              <a:p>
                <a:endParaRPr lang="en-GB" sz="1350"/>
              </a:p>
            </p:txBody>
          </p:sp>
          <p:sp>
            <p:nvSpPr>
              <p:cNvPr id="12325" name="Line 60"/>
              <p:cNvSpPr>
                <a:spLocks noChangeShapeType="1"/>
              </p:cNvSpPr>
              <p:nvPr/>
            </p:nvSpPr>
            <p:spPr bwMode="auto">
              <a:xfrm>
                <a:off x="1980011" y="3590925"/>
                <a:ext cx="1620440" cy="0"/>
              </a:xfrm>
              <a:prstGeom prst="line">
                <a:avLst/>
              </a:prstGeom>
              <a:noFill/>
              <a:ln w="38100">
                <a:solidFill>
                  <a:schemeClr val="tx1"/>
                </a:solidFill>
                <a:round/>
                <a:headEnd/>
                <a:tailEnd type="triangle" w="med" len="med"/>
              </a:ln>
            </p:spPr>
            <p:txBody>
              <a:bodyPr/>
              <a:lstStyle/>
              <a:p>
                <a:endParaRPr lang="en-GB" sz="1350"/>
              </a:p>
            </p:txBody>
          </p:sp>
          <p:sp>
            <p:nvSpPr>
              <p:cNvPr id="12326" name="Line 61"/>
              <p:cNvSpPr>
                <a:spLocks noChangeShapeType="1"/>
              </p:cNvSpPr>
              <p:nvPr/>
            </p:nvSpPr>
            <p:spPr bwMode="auto">
              <a:xfrm>
                <a:off x="7272338" y="2402681"/>
                <a:ext cx="485775" cy="0"/>
              </a:xfrm>
              <a:prstGeom prst="line">
                <a:avLst/>
              </a:prstGeom>
              <a:noFill/>
              <a:ln w="38100">
                <a:solidFill>
                  <a:schemeClr val="tx1"/>
                </a:solidFill>
                <a:round/>
                <a:headEnd type="triangle" w="med" len="med"/>
                <a:tailEnd/>
              </a:ln>
            </p:spPr>
            <p:txBody>
              <a:bodyPr/>
              <a:lstStyle/>
              <a:p>
                <a:endParaRPr lang="en-GB" sz="1350"/>
              </a:p>
            </p:txBody>
          </p:sp>
          <p:sp>
            <p:nvSpPr>
              <p:cNvPr id="12327" name="Line 62"/>
              <p:cNvSpPr>
                <a:spLocks noChangeShapeType="1"/>
              </p:cNvSpPr>
              <p:nvPr/>
            </p:nvSpPr>
            <p:spPr bwMode="auto">
              <a:xfrm flipV="1">
                <a:off x="6678216" y="4563666"/>
                <a:ext cx="0" cy="323850"/>
              </a:xfrm>
              <a:prstGeom prst="line">
                <a:avLst/>
              </a:prstGeom>
              <a:noFill/>
              <a:ln w="38100">
                <a:solidFill>
                  <a:schemeClr val="tx1"/>
                </a:solidFill>
                <a:round/>
                <a:headEnd/>
                <a:tailEnd type="triangle" w="med" len="med"/>
              </a:ln>
            </p:spPr>
            <p:txBody>
              <a:bodyPr/>
              <a:lstStyle/>
              <a:p>
                <a:endParaRPr lang="en-GB" sz="1350"/>
              </a:p>
            </p:txBody>
          </p:sp>
          <p:sp>
            <p:nvSpPr>
              <p:cNvPr id="12328" name="Line 63"/>
              <p:cNvSpPr>
                <a:spLocks noChangeShapeType="1"/>
              </p:cNvSpPr>
              <p:nvPr/>
            </p:nvSpPr>
            <p:spPr bwMode="auto">
              <a:xfrm>
                <a:off x="4518422" y="3320655"/>
                <a:ext cx="0" cy="216694"/>
              </a:xfrm>
              <a:prstGeom prst="line">
                <a:avLst/>
              </a:prstGeom>
              <a:noFill/>
              <a:ln w="38100">
                <a:solidFill>
                  <a:schemeClr val="tx1"/>
                </a:solidFill>
                <a:round/>
                <a:headEnd type="triangle" w="med" len="med"/>
                <a:tailEnd type="triangle" w="med" len="med"/>
              </a:ln>
            </p:spPr>
            <p:txBody>
              <a:bodyPr/>
              <a:lstStyle/>
              <a:p>
                <a:endParaRPr lang="en-GB" sz="1350"/>
              </a:p>
            </p:txBody>
          </p:sp>
          <p:sp>
            <p:nvSpPr>
              <p:cNvPr id="2" name="TextBox 1">
                <a:extLst>
                  <a:ext uri="{FF2B5EF4-FFF2-40B4-BE49-F238E27FC236}">
                    <a16:creationId xmlns="" xmlns:a16="http://schemas.microsoft.com/office/drawing/2014/main" id="{07E84987-EDA2-90CD-B458-C6CAD81DA72E}"/>
                  </a:ext>
                </a:extLst>
              </p:cNvPr>
              <p:cNvSpPr txBox="1"/>
              <p:nvPr/>
            </p:nvSpPr>
            <p:spPr>
              <a:xfrm>
                <a:off x="7859316" y="3077767"/>
                <a:ext cx="1159993" cy="646331"/>
              </a:xfrm>
              <a:prstGeom prst="rect">
                <a:avLst/>
              </a:prstGeom>
              <a:solidFill>
                <a:schemeClr val="accent5">
                  <a:lumMod val="40000"/>
                  <a:lumOff val="60000"/>
                </a:schemeClr>
              </a:solidFill>
              <a:ln w="31750">
                <a:solidFill>
                  <a:schemeClr val="tx1"/>
                </a:solidFill>
              </a:ln>
            </p:spPr>
            <p:txBody>
              <a:bodyPr wrap="square" rtlCol="0">
                <a:spAutoFit/>
              </a:bodyPr>
              <a:lstStyle/>
              <a:p>
                <a:pPr algn="ctr"/>
                <a:endParaRPr lang="en-US" sz="1200" b="1"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Self-referral</a:t>
                </a:r>
              </a:p>
              <a:p>
                <a:pPr algn="ctr"/>
                <a:endParaRPr lang="en-US" sz="1200" b="1" dirty="0">
                  <a:latin typeface="Arial" panose="020B0604020202020204" pitchFamily="34" charset="0"/>
                  <a:cs typeface="Arial" panose="020B0604020202020204" pitchFamily="34" charset="0"/>
                </a:endParaRPr>
              </a:p>
            </p:txBody>
          </p:sp>
          <p:sp>
            <p:nvSpPr>
              <p:cNvPr id="3" name="Line 53">
                <a:extLst>
                  <a:ext uri="{FF2B5EF4-FFF2-40B4-BE49-F238E27FC236}">
                    <a16:creationId xmlns="" xmlns:a16="http://schemas.microsoft.com/office/drawing/2014/main" id="{19882FD7-90FB-16AA-E76F-C32153CD645D}"/>
                  </a:ext>
                </a:extLst>
              </p:cNvPr>
              <p:cNvSpPr>
                <a:spLocks noChangeShapeType="1"/>
              </p:cNvSpPr>
              <p:nvPr/>
            </p:nvSpPr>
            <p:spPr bwMode="auto">
              <a:xfrm flipH="1">
                <a:off x="7649766" y="4035461"/>
                <a:ext cx="971550" cy="0"/>
              </a:xfrm>
              <a:prstGeom prst="line">
                <a:avLst/>
              </a:prstGeom>
              <a:noFill/>
              <a:ln w="38100">
                <a:solidFill>
                  <a:schemeClr val="tx1"/>
                </a:solidFill>
                <a:round/>
                <a:headEnd/>
                <a:tailEnd type="triangle" w="med" len="med"/>
              </a:ln>
            </p:spPr>
            <p:txBody>
              <a:bodyPr/>
              <a:lstStyle/>
              <a:p>
                <a:endParaRPr lang="en-GB" sz="1350"/>
              </a:p>
            </p:txBody>
          </p:sp>
          <p:sp>
            <p:nvSpPr>
              <p:cNvPr id="4" name="Line 62">
                <a:extLst>
                  <a:ext uri="{FF2B5EF4-FFF2-40B4-BE49-F238E27FC236}">
                    <a16:creationId xmlns="" xmlns:a16="http://schemas.microsoft.com/office/drawing/2014/main" id="{6ED13817-87A4-7BF3-06E3-6BE426E612AB}"/>
                  </a:ext>
                </a:extLst>
              </p:cNvPr>
              <p:cNvSpPr>
                <a:spLocks noChangeShapeType="1"/>
              </p:cNvSpPr>
              <p:nvPr/>
            </p:nvSpPr>
            <p:spPr bwMode="auto">
              <a:xfrm flipV="1">
                <a:off x="8621316" y="3711611"/>
                <a:ext cx="0" cy="323850"/>
              </a:xfrm>
              <a:prstGeom prst="line">
                <a:avLst/>
              </a:prstGeom>
              <a:noFill/>
              <a:ln w="38100">
                <a:solidFill>
                  <a:schemeClr val="tx1"/>
                </a:solidFill>
                <a:round/>
                <a:headEnd/>
                <a:tailEnd type="triangle" w="med" len="med"/>
              </a:ln>
            </p:spPr>
            <p:txBody>
              <a:bodyPr/>
              <a:lstStyle/>
              <a:p>
                <a:endParaRPr lang="en-GB" sz="1350"/>
              </a:p>
            </p:txBody>
          </p:sp>
          <p:sp>
            <p:nvSpPr>
              <p:cNvPr id="5" name="Rectangle 4">
                <a:extLst>
                  <a:ext uri="{FF2B5EF4-FFF2-40B4-BE49-F238E27FC236}">
                    <a16:creationId xmlns="" xmlns:a16="http://schemas.microsoft.com/office/drawing/2014/main" id="{A89A39A0-ED18-ED4D-CE50-05BF3FD42BD6}"/>
                  </a:ext>
                </a:extLst>
              </p:cNvPr>
              <p:cNvSpPr/>
              <p:nvPr/>
            </p:nvSpPr>
            <p:spPr>
              <a:xfrm>
                <a:off x="435229" y="1581318"/>
                <a:ext cx="566141" cy="299858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 xmlns:a16="http://schemas.microsoft.com/office/drawing/2014/main" id="{C839D575-E013-2AE6-0334-3890BBDE4D74}"/>
                  </a:ext>
                </a:extLst>
              </p:cNvPr>
              <p:cNvSpPr/>
              <p:nvPr/>
            </p:nvSpPr>
            <p:spPr>
              <a:xfrm>
                <a:off x="7960906" y="4097282"/>
                <a:ext cx="658319" cy="25482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 xmlns:a16="http://schemas.microsoft.com/office/drawing/2014/main" id="{9D37D6D4-D430-5580-1541-31A3F90434C7}"/>
                  </a:ext>
                </a:extLst>
              </p:cNvPr>
              <p:cNvSpPr txBox="1"/>
              <p:nvPr/>
            </p:nvSpPr>
            <p:spPr>
              <a:xfrm rot="16200000">
                <a:off x="6990172" y="5169946"/>
                <a:ext cx="2535588" cy="415498"/>
              </a:xfrm>
              <a:prstGeom prst="rect">
                <a:avLst/>
              </a:prstGeom>
              <a:noFill/>
            </p:spPr>
            <p:txBody>
              <a:bodyPr wrap="square" rtlCol="0">
                <a:spAutoFit/>
              </a:bodyPr>
              <a:lstStyle/>
              <a:p>
                <a:r>
                  <a:rPr lang="en-US" sz="2100" dirty="0">
                    <a:solidFill>
                      <a:schemeClr val="bg1"/>
                    </a:solidFill>
                  </a:rPr>
                  <a:t>Primary Prevention</a:t>
                </a:r>
              </a:p>
            </p:txBody>
          </p:sp>
        </p:grpSp>
        <p:sp>
          <p:nvSpPr>
            <p:cNvPr id="6" name="TextBox 5">
              <a:extLst>
                <a:ext uri="{FF2B5EF4-FFF2-40B4-BE49-F238E27FC236}">
                  <a16:creationId xmlns="" xmlns:a16="http://schemas.microsoft.com/office/drawing/2014/main" id="{D55F2E28-6375-346E-166C-5D169BEB29B3}"/>
                </a:ext>
              </a:extLst>
            </p:cNvPr>
            <p:cNvSpPr txBox="1"/>
            <p:nvPr/>
          </p:nvSpPr>
          <p:spPr>
            <a:xfrm rot="16200000">
              <a:off x="-970575" y="2713513"/>
              <a:ext cx="3375218" cy="415498"/>
            </a:xfrm>
            <a:prstGeom prst="rect">
              <a:avLst/>
            </a:prstGeom>
            <a:noFill/>
          </p:spPr>
          <p:txBody>
            <a:bodyPr wrap="square" rtlCol="0">
              <a:spAutoFit/>
            </a:bodyPr>
            <a:lstStyle/>
            <a:p>
              <a:r>
                <a:rPr lang="en-US" sz="2100" dirty="0">
                  <a:solidFill>
                    <a:schemeClr val="bg1"/>
                  </a:solidFill>
                </a:rPr>
                <a:t>Secondary Prevention</a:t>
              </a:r>
            </a:p>
          </p:txBody>
        </p:sp>
      </p:grpSp>
      <p:sp>
        <p:nvSpPr>
          <p:cNvPr id="9" name="TextBox 8">
            <a:extLst>
              <a:ext uri="{FF2B5EF4-FFF2-40B4-BE49-F238E27FC236}">
                <a16:creationId xmlns="" xmlns:a16="http://schemas.microsoft.com/office/drawing/2014/main" id="{75D70644-8EBF-18B6-B509-35A248054DAE}"/>
              </a:ext>
            </a:extLst>
          </p:cNvPr>
          <p:cNvSpPr txBox="1"/>
          <p:nvPr/>
        </p:nvSpPr>
        <p:spPr>
          <a:xfrm>
            <a:off x="2014009" y="6066971"/>
            <a:ext cx="6372224" cy="646331"/>
          </a:xfrm>
          <a:prstGeom prst="rect">
            <a:avLst/>
          </a:prstGeom>
          <a:solidFill>
            <a:schemeClr val="accent5">
              <a:lumMod val="60000"/>
              <a:lumOff val="40000"/>
            </a:schemeClr>
          </a:solidFill>
        </p:spPr>
        <p:txBody>
          <a:bodyPr wrap="square" rtlCol="0">
            <a:spAutoFit/>
          </a:bodyPr>
          <a:lstStyle/>
          <a:p>
            <a:pPr algn="ctr"/>
            <a:r>
              <a:rPr lang="en-US" dirty="0">
                <a:solidFill>
                  <a:schemeClr val="bg1"/>
                </a:solidFill>
              </a:rPr>
              <a:t>Tai Chi / Dance / Pilates / Yoga / Gym / Circuits / Nordic Walking / Walking Sports / Walking Groups + S&amp;B</a:t>
            </a:r>
          </a:p>
        </p:txBody>
      </p:sp>
      <p:sp>
        <p:nvSpPr>
          <p:cNvPr id="13" name="Up Arrow 12">
            <a:extLst>
              <a:ext uri="{FF2B5EF4-FFF2-40B4-BE49-F238E27FC236}">
                <a16:creationId xmlns="" xmlns:a16="http://schemas.microsoft.com/office/drawing/2014/main" id="{92CDD09B-EC45-3171-3F3F-BBE606DD3A07}"/>
              </a:ext>
            </a:extLst>
          </p:cNvPr>
          <p:cNvSpPr/>
          <p:nvPr/>
        </p:nvSpPr>
        <p:spPr>
          <a:xfrm>
            <a:off x="2257833" y="4682310"/>
            <a:ext cx="76547" cy="137962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a:extLst>
              <a:ext uri="{FF2B5EF4-FFF2-40B4-BE49-F238E27FC236}">
                <a16:creationId xmlns="" xmlns:a16="http://schemas.microsoft.com/office/drawing/2014/main" id="{AE01FB12-0511-92B2-843C-EEC7B3A2BC28}"/>
              </a:ext>
            </a:extLst>
          </p:cNvPr>
          <p:cNvSpPr/>
          <p:nvPr/>
        </p:nvSpPr>
        <p:spPr>
          <a:xfrm>
            <a:off x="7534079" y="4670518"/>
            <a:ext cx="45719" cy="1379627"/>
          </a:xfrm>
          <a:prstGeom prst="upArrow">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a:extLst>
              <a:ext uri="{FF2B5EF4-FFF2-40B4-BE49-F238E27FC236}">
                <a16:creationId xmlns="" xmlns:a16="http://schemas.microsoft.com/office/drawing/2014/main" id="{BAF2FA96-6DA8-F370-4116-DE61A709957C}"/>
              </a:ext>
            </a:extLst>
          </p:cNvPr>
          <p:cNvSpPr/>
          <p:nvPr/>
        </p:nvSpPr>
        <p:spPr>
          <a:xfrm>
            <a:off x="4512073" y="5819380"/>
            <a:ext cx="45719" cy="2307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244FB030-5A88-59EF-99D7-3FB3E5794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0492" y="2143208"/>
            <a:ext cx="2218013" cy="1074884"/>
          </a:xfrm>
          <a:prstGeom prst="rect">
            <a:avLst/>
          </a:prstGeom>
        </p:spPr>
      </p:pic>
      <p:pic>
        <p:nvPicPr>
          <p:cNvPr id="17" name="Picture 16">
            <a:extLst>
              <a:ext uri="{FF2B5EF4-FFF2-40B4-BE49-F238E27FC236}">
                <a16:creationId xmlns="" xmlns:a16="http://schemas.microsoft.com/office/drawing/2014/main" id="{91891166-19C5-C44F-7B7A-9A1976902D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614" y="1155179"/>
            <a:ext cx="2513592" cy="1003830"/>
          </a:xfrm>
          <a:prstGeom prst="rect">
            <a:avLst/>
          </a:prstGeom>
        </p:spPr>
      </p:pic>
      <p:sp>
        <p:nvSpPr>
          <p:cNvPr id="18" name="TextBox 17">
            <a:extLst>
              <a:ext uri="{FF2B5EF4-FFF2-40B4-BE49-F238E27FC236}">
                <a16:creationId xmlns="" xmlns:a16="http://schemas.microsoft.com/office/drawing/2014/main" id="{4E0077FA-15CD-6F6D-8A6E-D7EC4BC5FB39}"/>
              </a:ext>
            </a:extLst>
          </p:cNvPr>
          <p:cNvSpPr txBox="1"/>
          <p:nvPr/>
        </p:nvSpPr>
        <p:spPr>
          <a:xfrm>
            <a:off x="9913960" y="4355789"/>
            <a:ext cx="2032000" cy="2031325"/>
          </a:xfrm>
          <a:prstGeom prst="rect">
            <a:avLst/>
          </a:prstGeom>
          <a:noFill/>
        </p:spPr>
        <p:txBody>
          <a:bodyPr wrap="square" rtlCol="0">
            <a:spAutoFit/>
          </a:bodyPr>
          <a:lstStyle/>
          <a:p>
            <a:pPr algn="ctr"/>
            <a:r>
              <a:rPr lang="en-US" b="1" dirty="0"/>
              <a:t>Ask:</a:t>
            </a:r>
          </a:p>
          <a:p>
            <a:pPr algn="ctr"/>
            <a:r>
              <a:rPr lang="en-US" dirty="0"/>
              <a:t>Are these the right sessions for people?</a:t>
            </a:r>
          </a:p>
          <a:p>
            <a:pPr algn="ctr"/>
            <a:r>
              <a:rPr lang="en-US" dirty="0">
                <a:solidFill>
                  <a:srgbClr val="7030A0"/>
                </a:solidFill>
              </a:rPr>
              <a:t>Falls history / concern about balance </a:t>
            </a:r>
          </a:p>
        </p:txBody>
      </p:sp>
    </p:spTree>
    <p:extLst>
      <p:ext uri="{BB962C8B-B14F-4D97-AF65-F5344CB8AC3E}">
        <p14:creationId xmlns:p14="http://schemas.microsoft.com/office/powerpoint/2010/main" val="134062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971755-0FC0-7627-E4AC-2AE1D1E1A420}"/>
              </a:ext>
            </a:extLst>
          </p:cNvPr>
          <p:cNvSpPr>
            <a:spLocks noGrp="1"/>
          </p:cNvSpPr>
          <p:nvPr>
            <p:ph type="title"/>
          </p:nvPr>
        </p:nvSpPr>
        <p:spPr>
          <a:xfrm>
            <a:off x="838200" y="706582"/>
            <a:ext cx="5049982" cy="2258609"/>
          </a:xfrm>
        </p:spPr>
        <p:txBody>
          <a:bodyPr vert="horz" lIns="91440" tIns="45720" rIns="91440" bIns="45720" rtlCol="0" anchor="t">
            <a:normAutofit/>
          </a:bodyPr>
          <a:lstStyle/>
          <a:p>
            <a:r>
              <a:rPr lang="en-US" sz="3200" kern="1200" dirty="0">
                <a:latin typeface="Avenir Book" panose="02000503020000020003" pitchFamily="2" charset="0"/>
              </a:rPr>
              <a:t>Preventing frailty and that fall that leads to activity avoidance</a:t>
            </a:r>
          </a:p>
        </p:txBody>
      </p:sp>
      <p:sp>
        <p:nvSpPr>
          <p:cNvPr id="3" name="TextBox 2">
            <a:extLst>
              <a:ext uri="{FF2B5EF4-FFF2-40B4-BE49-F238E27FC236}">
                <a16:creationId xmlns="" xmlns:a16="http://schemas.microsoft.com/office/drawing/2014/main" id="{20996ABB-58BD-CED3-6563-1DB6731D60D7}"/>
              </a:ext>
            </a:extLst>
          </p:cNvPr>
          <p:cNvSpPr txBox="1"/>
          <p:nvPr/>
        </p:nvSpPr>
        <p:spPr>
          <a:xfrm>
            <a:off x="418812" y="2882506"/>
            <a:ext cx="4842164" cy="3295964"/>
          </a:xfrm>
          <a:prstGeom prst="rect">
            <a:avLst/>
          </a:prstGeom>
        </p:spPr>
        <p:txBody>
          <a:bodyPr vert="horz" lIns="91440" tIns="45720" rIns="91440" bIns="45720" rtlCol="0">
            <a:normAutofit/>
          </a:bodyPr>
          <a:lstStyle/>
          <a:p>
            <a:pPr marL="496888" indent="-317500">
              <a:lnSpc>
                <a:spcPct val="90000"/>
              </a:lnSpc>
              <a:spcAft>
                <a:spcPts val="600"/>
              </a:spcAft>
              <a:buFont typeface="Arial" panose="020B0604020202020204" pitchFamily="34" charset="0"/>
              <a:buChar char="•"/>
            </a:pPr>
            <a:r>
              <a:rPr lang="en-US" sz="3200" dirty="0">
                <a:solidFill>
                  <a:schemeClr val="tx1">
                    <a:alpha val="80000"/>
                  </a:schemeClr>
                </a:solidFill>
                <a:latin typeface="Avenir Book" panose="02000503020000020003" pitchFamily="2" charset="0"/>
              </a:rPr>
              <a:t>What can you do to support older people to age successfully?</a:t>
            </a:r>
          </a:p>
          <a:p>
            <a:pPr marL="496888" indent="-317500">
              <a:lnSpc>
                <a:spcPct val="90000"/>
              </a:lnSpc>
              <a:spcAft>
                <a:spcPts val="600"/>
              </a:spcAft>
              <a:buFont typeface="Arial" panose="020B0604020202020204" pitchFamily="34" charset="0"/>
              <a:buChar char="•"/>
            </a:pPr>
            <a:endParaRPr lang="en-US" sz="3200" dirty="0">
              <a:solidFill>
                <a:schemeClr val="tx1">
                  <a:alpha val="80000"/>
                </a:schemeClr>
              </a:solidFill>
              <a:latin typeface="Avenir Book" panose="02000503020000020003" pitchFamily="2" charset="0"/>
            </a:endParaRPr>
          </a:p>
        </p:txBody>
      </p:sp>
      <p:pic>
        <p:nvPicPr>
          <p:cNvPr id="4" name="Picture 3">
            <a:extLst>
              <a:ext uri="{FF2B5EF4-FFF2-40B4-BE49-F238E27FC236}">
                <a16:creationId xmlns="" xmlns:a16="http://schemas.microsoft.com/office/drawing/2014/main" id="{A52310A9-34C5-2D35-FF51-4B49629390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6922325" y="1350833"/>
            <a:ext cx="3608326" cy="3063347"/>
          </a:xfrm>
          <a:prstGeom prst="rect">
            <a:avLst/>
          </a:prstGeom>
        </p:spPr>
      </p:pic>
      <p:pic>
        <p:nvPicPr>
          <p:cNvPr id="5" name="Picture 4">
            <a:extLst>
              <a:ext uri="{FF2B5EF4-FFF2-40B4-BE49-F238E27FC236}">
                <a16:creationId xmlns="" xmlns:a16="http://schemas.microsoft.com/office/drawing/2014/main" id="{C7610411-FA5A-5910-DFD6-7B19EF7FAD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075203"/>
            <a:ext cx="5902938" cy="4707593"/>
          </a:xfrm>
          <a:prstGeom prst="rect">
            <a:avLst/>
          </a:prstGeom>
        </p:spPr>
      </p:pic>
    </p:spTree>
    <p:extLst>
      <p:ext uri="{BB962C8B-B14F-4D97-AF65-F5344CB8AC3E}">
        <p14:creationId xmlns:p14="http://schemas.microsoft.com/office/powerpoint/2010/main" val="137882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E543E-E3A3-E7B3-18EE-8276622F8B90}"/>
              </a:ext>
            </a:extLst>
          </p:cNvPr>
          <p:cNvSpPr>
            <a:spLocks noGrp="1"/>
          </p:cNvSpPr>
          <p:nvPr>
            <p:ph type="title"/>
          </p:nvPr>
        </p:nvSpPr>
        <p:spPr>
          <a:xfrm>
            <a:off x="232229" y="18255"/>
            <a:ext cx="10515600" cy="1325563"/>
          </a:xfrm>
        </p:spPr>
        <p:txBody>
          <a:bodyPr/>
          <a:lstStyle/>
          <a:p>
            <a:r>
              <a:rPr lang="en-US" dirty="0">
                <a:latin typeface="Avenir Book" panose="02000503020000020003" pitchFamily="2" charset="0"/>
              </a:rPr>
              <a:t>Intervening early …. Primary prevention </a:t>
            </a:r>
          </a:p>
        </p:txBody>
      </p:sp>
      <p:sp>
        <p:nvSpPr>
          <p:cNvPr id="3" name="Content Placeholder 2">
            <a:extLst>
              <a:ext uri="{FF2B5EF4-FFF2-40B4-BE49-F238E27FC236}">
                <a16:creationId xmlns="" xmlns:a16="http://schemas.microsoft.com/office/drawing/2014/main" id="{2597B3FB-5573-537E-9A61-6C26E4C89FE9}"/>
              </a:ext>
            </a:extLst>
          </p:cNvPr>
          <p:cNvSpPr>
            <a:spLocks noGrp="1"/>
          </p:cNvSpPr>
          <p:nvPr>
            <p:ph idx="1"/>
          </p:nvPr>
        </p:nvSpPr>
        <p:spPr>
          <a:xfrm>
            <a:off x="232229" y="1596572"/>
            <a:ext cx="11683999" cy="5021942"/>
          </a:xfrm>
        </p:spPr>
        <p:txBody>
          <a:bodyPr>
            <a:normAutofit fontScale="92500" lnSpcReduction="10000"/>
          </a:bodyPr>
          <a:lstStyle/>
          <a:p>
            <a:r>
              <a:rPr lang="en-US" sz="2400" dirty="0">
                <a:latin typeface="Avenir Book" panose="02000503020000020003" pitchFamily="2" charset="0"/>
              </a:rPr>
              <a:t>Falls don’t just start at 65</a:t>
            </a:r>
          </a:p>
          <a:p>
            <a:r>
              <a:rPr lang="en-US" sz="2400" dirty="0">
                <a:latin typeface="Avenir Book" panose="02000503020000020003" pitchFamily="2" charset="0"/>
              </a:rPr>
              <a:t>Time points when we could </a:t>
            </a:r>
            <a:r>
              <a:rPr lang="en-US" sz="2400" u="sng" dirty="0">
                <a:latin typeface="Avenir Book" panose="02000503020000020003" pitchFamily="2" charset="0"/>
              </a:rPr>
              <a:t>change the trajectory</a:t>
            </a:r>
          </a:p>
          <a:p>
            <a:r>
              <a:rPr lang="en-US" sz="2400" dirty="0">
                <a:latin typeface="Avenir Book" panose="02000503020000020003" pitchFamily="2" charset="0"/>
              </a:rPr>
              <a:t>Transition points where PA can drop suddenly (and losses of strength and balance could lead to avoidance of other activity)</a:t>
            </a:r>
          </a:p>
          <a:p>
            <a:r>
              <a:rPr lang="en-US" sz="2400" dirty="0">
                <a:latin typeface="Avenir Book" panose="02000503020000020003" pitchFamily="2" charset="0"/>
              </a:rPr>
              <a:t>Importance of </a:t>
            </a:r>
            <a:r>
              <a:rPr lang="en-US" sz="2400" u="sng" dirty="0">
                <a:latin typeface="Avenir Book" panose="02000503020000020003" pitchFamily="2" charset="0"/>
              </a:rPr>
              <a:t>mapping provision</a:t>
            </a:r>
            <a:r>
              <a:rPr lang="en-US" sz="2400" dirty="0">
                <a:latin typeface="Avenir Book" panose="02000503020000020003" pitchFamily="2" charset="0"/>
              </a:rPr>
              <a:t> (choice/needs/availability/opportunity)</a:t>
            </a:r>
          </a:p>
          <a:p>
            <a:r>
              <a:rPr lang="en-US" sz="2400" dirty="0">
                <a:latin typeface="Avenir Book" panose="02000503020000020003" pitchFamily="2" charset="0"/>
              </a:rPr>
              <a:t>Right person, right time, right programme, right deliverer</a:t>
            </a:r>
          </a:p>
          <a:p>
            <a:endParaRPr lang="en-US" sz="2400" dirty="0">
              <a:latin typeface="Avenir Book" panose="02000503020000020003" pitchFamily="2" charset="0"/>
            </a:endParaRPr>
          </a:p>
          <a:p>
            <a:r>
              <a:rPr lang="en-US" sz="2400" dirty="0">
                <a:solidFill>
                  <a:srgbClr val="7030A0"/>
                </a:solidFill>
                <a:latin typeface="Avenir Book" panose="02000503020000020003" pitchFamily="2" charset="0"/>
              </a:rPr>
              <a:t>We all need to ASK </a:t>
            </a:r>
          </a:p>
          <a:p>
            <a:pPr lvl="1"/>
            <a:r>
              <a:rPr lang="en-US" sz="2000" dirty="0">
                <a:solidFill>
                  <a:srgbClr val="7030A0"/>
                </a:solidFill>
                <a:latin typeface="Avenir Book" panose="02000503020000020003" pitchFamily="2" charset="0"/>
              </a:rPr>
              <a:t>Falls / PA / avoidance of PA</a:t>
            </a:r>
          </a:p>
          <a:p>
            <a:r>
              <a:rPr lang="en-US" sz="2400" dirty="0">
                <a:solidFill>
                  <a:srgbClr val="7030A0"/>
                </a:solidFill>
                <a:latin typeface="Avenir Book" panose="02000503020000020003" pitchFamily="2" charset="0"/>
              </a:rPr>
              <a:t>We all need to deliver the right messages</a:t>
            </a:r>
          </a:p>
          <a:p>
            <a:pPr lvl="1"/>
            <a:r>
              <a:rPr lang="en-US" sz="2000" dirty="0">
                <a:solidFill>
                  <a:srgbClr val="7030A0"/>
                </a:solidFill>
                <a:latin typeface="Avenir Book" panose="02000503020000020003" pitchFamily="2" charset="0"/>
              </a:rPr>
              <a:t>What is strength/balance? What isn’t! What are the guidelines? </a:t>
            </a:r>
          </a:p>
          <a:p>
            <a:r>
              <a:rPr lang="en-US" sz="2400" dirty="0">
                <a:solidFill>
                  <a:srgbClr val="7030A0"/>
                </a:solidFill>
                <a:latin typeface="Avenir Book" panose="02000503020000020003" pitchFamily="2" charset="0"/>
              </a:rPr>
              <a:t>We all need to understand who needs what and when!</a:t>
            </a:r>
          </a:p>
          <a:p>
            <a:pPr lvl="1"/>
            <a:r>
              <a:rPr lang="en-US" sz="2000" dirty="0">
                <a:solidFill>
                  <a:srgbClr val="7030A0"/>
                </a:solidFill>
                <a:latin typeface="Avenir Book" panose="02000503020000020003" pitchFamily="2" charset="0"/>
              </a:rPr>
              <a:t>Support behaviour change – COM-B</a:t>
            </a:r>
          </a:p>
        </p:txBody>
      </p:sp>
      <p:pic>
        <p:nvPicPr>
          <p:cNvPr id="4" name="Picture 3">
            <a:extLst>
              <a:ext uri="{FF2B5EF4-FFF2-40B4-BE49-F238E27FC236}">
                <a16:creationId xmlns="" xmlns:a16="http://schemas.microsoft.com/office/drawing/2014/main" id="{F232812F-B2C8-63DA-D41D-ACF25B4F934A}"/>
              </a:ext>
            </a:extLst>
          </p:cNvPr>
          <p:cNvPicPr>
            <a:picLocks noChangeAspect="1"/>
          </p:cNvPicPr>
          <p:nvPr/>
        </p:nvPicPr>
        <p:blipFill>
          <a:blip r:embed="rId2"/>
          <a:stretch>
            <a:fillRect/>
          </a:stretch>
        </p:blipFill>
        <p:spPr>
          <a:xfrm>
            <a:off x="9056915" y="4223657"/>
            <a:ext cx="3135086" cy="2634229"/>
          </a:xfrm>
          <a:prstGeom prst="rect">
            <a:avLst/>
          </a:prstGeom>
        </p:spPr>
      </p:pic>
    </p:spTree>
    <p:extLst>
      <p:ext uri="{BB962C8B-B14F-4D97-AF65-F5344CB8AC3E}">
        <p14:creationId xmlns:p14="http://schemas.microsoft.com/office/powerpoint/2010/main" val="1168265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C0C8D35-F59C-BCB7-AA57-C74FF5A7B0EC}"/>
              </a:ext>
            </a:extLst>
          </p:cNvPr>
          <p:cNvSpPr txBox="1"/>
          <p:nvPr/>
        </p:nvSpPr>
        <p:spPr>
          <a:xfrm>
            <a:off x="231224" y="1655380"/>
            <a:ext cx="11676996" cy="4985980"/>
          </a:xfrm>
          <a:prstGeom prst="rect">
            <a:avLst/>
          </a:prstGeom>
          <a:noFill/>
        </p:spPr>
        <p:txBody>
          <a:bodyPr wrap="square" rtlCol="0">
            <a:spAutoFit/>
          </a:bodyPr>
          <a:lstStyle/>
          <a:p>
            <a:r>
              <a:rPr lang="en-US" sz="2400" dirty="0">
                <a:latin typeface="+mj-lt"/>
              </a:rPr>
              <a:t>The most common  (from systematic reviews):</a:t>
            </a:r>
          </a:p>
          <a:p>
            <a:pPr marL="342900" indent="-342900">
              <a:buFont typeface="Arial" panose="020B0604020202020204" pitchFamily="34" charset="0"/>
              <a:buChar char="•"/>
            </a:pPr>
            <a:r>
              <a:rPr lang="en-US" sz="2400" dirty="0">
                <a:latin typeface="+mj-lt"/>
              </a:rPr>
              <a:t>Previous history of a fall</a:t>
            </a:r>
          </a:p>
          <a:p>
            <a:pPr marL="342900" indent="-342900">
              <a:buFont typeface="Arial" panose="020B0604020202020204" pitchFamily="34" charset="0"/>
              <a:buChar char="•"/>
            </a:pPr>
            <a:r>
              <a:rPr lang="en-US" sz="2400" dirty="0">
                <a:latin typeface="+mj-lt"/>
              </a:rPr>
              <a:t>Advanced age</a:t>
            </a:r>
          </a:p>
          <a:p>
            <a:pPr marL="342900" indent="-342900">
              <a:buFont typeface="Arial" panose="020B0604020202020204" pitchFamily="34" charset="0"/>
              <a:buChar char="•"/>
            </a:pPr>
            <a:r>
              <a:rPr lang="en-US" sz="2400" b="1" dirty="0">
                <a:solidFill>
                  <a:schemeClr val="accent6"/>
                </a:solidFill>
                <a:latin typeface="+mj-lt"/>
              </a:rPr>
              <a:t>Poor gait</a:t>
            </a:r>
          </a:p>
          <a:p>
            <a:pPr marL="342900" indent="-342900">
              <a:buFont typeface="Arial" panose="020B0604020202020204" pitchFamily="34" charset="0"/>
              <a:buChar char="•"/>
            </a:pPr>
            <a:r>
              <a:rPr lang="en-US" sz="2400" b="1" dirty="0">
                <a:solidFill>
                  <a:schemeClr val="accent6"/>
                </a:solidFill>
                <a:latin typeface="+mj-lt"/>
              </a:rPr>
              <a:t>Poor balance</a:t>
            </a:r>
          </a:p>
          <a:p>
            <a:pPr marL="342900" indent="-342900">
              <a:buFont typeface="Arial" panose="020B0604020202020204" pitchFamily="34" charset="0"/>
              <a:buChar char="•"/>
            </a:pPr>
            <a:r>
              <a:rPr lang="en-US" sz="2400" b="1" dirty="0">
                <a:solidFill>
                  <a:schemeClr val="accent6"/>
                </a:solidFill>
                <a:latin typeface="+mj-lt"/>
              </a:rPr>
              <a:t>Poor functional ability</a:t>
            </a:r>
          </a:p>
          <a:p>
            <a:pPr marL="342900" indent="-342900">
              <a:buFont typeface="Arial" panose="020B0604020202020204" pitchFamily="34" charset="0"/>
              <a:buChar char="•"/>
            </a:pPr>
            <a:r>
              <a:rPr lang="en-US" sz="2400" b="1" dirty="0">
                <a:solidFill>
                  <a:schemeClr val="accent6"/>
                </a:solidFill>
                <a:latin typeface="+mj-lt"/>
              </a:rPr>
              <a:t>Poor strength</a:t>
            </a:r>
          </a:p>
          <a:p>
            <a:pPr marL="342900" indent="-342900">
              <a:buFont typeface="Arial" panose="020B0604020202020204" pitchFamily="34" charset="0"/>
              <a:buChar char="•"/>
            </a:pPr>
            <a:r>
              <a:rPr lang="en-US" sz="2400" b="1" dirty="0">
                <a:solidFill>
                  <a:schemeClr val="accent6"/>
                </a:solidFill>
                <a:latin typeface="+mj-lt"/>
              </a:rPr>
              <a:t>Fear of falling and low balance confidence</a:t>
            </a:r>
          </a:p>
          <a:p>
            <a:endParaRPr lang="en-US" sz="1400" dirty="0">
              <a:latin typeface="+mj-lt"/>
            </a:endParaRPr>
          </a:p>
          <a:p>
            <a:r>
              <a:rPr lang="en-US" sz="2400" dirty="0">
                <a:latin typeface="+mj-lt"/>
              </a:rPr>
              <a:t>            deconditioning, changed movement patterns, poor reactions and speed of movement, forward flexed posture, variable cadence …..</a:t>
            </a:r>
          </a:p>
          <a:p>
            <a:endParaRPr lang="en-US" sz="1600" dirty="0">
              <a:latin typeface="+mj-lt"/>
            </a:endParaRPr>
          </a:p>
          <a:p>
            <a:r>
              <a:rPr lang="en-US" sz="2400" b="1" dirty="0">
                <a:latin typeface="+mj-lt"/>
              </a:rPr>
              <a:t>            </a:t>
            </a:r>
            <a:r>
              <a:rPr lang="en-US" sz="2400" b="1" dirty="0">
                <a:solidFill>
                  <a:schemeClr val="accent6"/>
                </a:solidFill>
                <a:latin typeface="+mj-lt"/>
              </a:rPr>
              <a:t>modifiable with exercise  </a:t>
            </a:r>
            <a:r>
              <a:rPr lang="en-US" sz="2400" dirty="0">
                <a:latin typeface="+mj-lt"/>
              </a:rPr>
              <a:t>+ posture, postural hypotension, continence, mood, proprioceptive feedback and kinesthetic awareness</a:t>
            </a:r>
          </a:p>
        </p:txBody>
      </p:sp>
      <p:pic>
        <p:nvPicPr>
          <p:cNvPr id="3" name="Picture 2" descr="Elderly woman uses a walking frame in old age home - Stock Image -  M340/0194 - Science Photo Library">
            <a:extLst>
              <a:ext uri="{FF2B5EF4-FFF2-40B4-BE49-F238E27FC236}">
                <a16:creationId xmlns="" xmlns:a16="http://schemas.microsoft.com/office/drawing/2014/main" id="{689CDF6C-E103-35E9-5D17-FCF82CA6B32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426856" y="725214"/>
            <a:ext cx="2749377" cy="4067503"/>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FBB21245-B390-0A88-A020-7F8DFD054506}"/>
              </a:ext>
            </a:extLst>
          </p:cNvPr>
          <p:cNvSpPr txBox="1"/>
          <p:nvPr/>
        </p:nvSpPr>
        <p:spPr>
          <a:xfrm>
            <a:off x="9532350" y="6519446"/>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LaterLifeTrain</a:t>
            </a:r>
            <a:r>
              <a:rPr lang="en-US" sz="1600" dirty="0">
                <a:solidFill>
                  <a:schemeClr val="bg1">
                    <a:lumMod val="50000"/>
                  </a:schemeClr>
                </a:solidFill>
              </a:rPr>
              <a:t> @</a:t>
            </a:r>
            <a:r>
              <a:rPr lang="en-US" sz="1600" dirty="0" err="1">
                <a:solidFill>
                  <a:schemeClr val="bg1">
                    <a:lumMod val="50000"/>
                  </a:schemeClr>
                </a:solidFill>
              </a:rPr>
              <a:t>GCUReaCH</a:t>
            </a:r>
            <a:endParaRPr lang="en-US" sz="1600" dirty="0">
              <a:solidFill>
                <a:schemeClr val="bg1">
                  <a:lumMod val="50000"/>
                </a:schemeClr>
              </a:solidFill>
            </a:endParaRPr>
          </a:p>
        </p:txBody>
      </p:sp>
      <p:sp>
        <p:nvSpPr>
          <p:cNvPr id="5" name="Right Arrow 4">
            <a:extLst>
              <a:ext uri="{FF2B5EF4-FFF2-40B4-BE49-F238E27FC236}">
                <a16:creationId xmlns="" xmlns:a16="http://schemas.microsoft.com/office/drawing/2014/main" id="{E811B08E-2164-AE47-8FB1-2735262ADCCE}"/>
              </a:ext>
            </a:extLst>
          </p:cNvPr>
          <p:cNvSpPr/>
          <p:nvPr/>
        </p:nvSpPr>
        <p:spPr>
          <a:xfrm>
            <a:off x="236482" y="4934606"/>
            <a:ext cx="851338" cy="2680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 xmlns:a16="http://schemas.microsoft.com/office/drawing/2014/main" id="{E75CD26C-3933-32EC-898F-37912AAFF891}"/>
              </a:ext>
            </a:extLst>
          </p:cNvPr>
          <p:cNvSpPr/>
          <p:nvPr/>
        </p:nvSpPr>
        <p:spPr>
          <a:xfrm>
            <a:off x="231225" y="5875288"/>
            <a:ext cx="851338" cy="26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 xmlns:a16="http://schemas.microsoft.com/office/drawing/2014/main" id="{94EE53DA-4D90-4AD4-EE95-33564713FF0F}"/>
              </a:ext>
            </a:extLst>
          </p:cNvPr>
          <p:cNvSpPr txBox="1">
            <a:spLocks noChangeArrowheads="1"/>
          </p:cNvSpPr>
          <p:nvPr/>
        </p:nvSpPr>
        <p:spPr bwMode="auto">
          <a:xfrm>
            <a:off x="9426856" y="6235202"/>
            <a:ext cx="3011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cs typeface="Times New Roman" panose="02020603050405020304" pitchFamily="18" charset="0"/>
              </a:defRPr>
            </a:lvl1pPr>
            <a:lvl2pPr marL="742950" indent="-285750">
              <a:spcBef>
                <a:spcPct val="20000"/>
              </a:spcBef>
              <a:buChar char="–"/>
              <a:defRPr sz="28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Times New Roman" panose="02020603050405020304" pitchFamily="18" charset="0"/>
                <a:cs typeface="Times New Roman" panose="02020603050405020304" pitchFamily="18" charset="0"/>
              </a:defRPr>
            </a:lvl9pPr>
          </a:lstStyle>
          <a:p>
            <a:pPr eaLnBrk="1" hangingPunct="1">
              <a:spcBef>
                <a:spcPct val="0"/>
              </a:spcBef>
              <a:buFontTx/>
              <a:buNone/>
            </a:pPr>
            <a:r>
              <a:rPr lang="en-GB" altLang="en-US" sz="1600" i="1" dirty="0">
                <a:solidFill>
                  <a:schemeClr val="bg1">
                    <a:lumMod val="50000"/>
                  </a:schemeClr>
                </a:solidFill>
                <a:latin typeface="Calibri" panose="020F0502020204030204" pitchFamily="34" charset="0"/>
              </a:rPr>
              <a:t>Deandrea S. Epidemiology 2010</a:t>
            </a:r>
          </a:p>
        </p:txBody>
      </p:sp>
      <p:sp>
        <p:nvSpPr>
          <p:cNvPr id="8" name="Rectangle 6">
            <a:extLst>
              <a:ext uri="{FF2B5EF4-FFF2-40B4-BE49-F238E27FC236}">
                <a16:creationId xmlns="" xmlns:a16="http://schemas.microsoft.com/office/drawing/2014/main" id="{988C95BB-5579-ED45-4457-985DCA1078D6}"/>
              </a:ext>
            </a:extLst>
          </p:cNvPr>
          <p:cNvSpPr>
            <a:spLocks noChangeArrowheads="1"/>
          </p:cNvSpPr>
          <p:nvPr/>
        </p:nvSpPr>
        <p:spPr bwMode="auto">
          <a:xfrm>
            <a:off x="4696691" y="2256950"/>
            <a:ext cx="4730166" cy="1692771"/>
          </a:xfrm>
          <a:prstGeom prst="rect">
            <a:avLst/>
          </a:prstGeom>
          <a:solidFill>
            <a:schemeClr val="accent6"/>
          </a:solidFill>
          <a:ln>
            <a:noFill/>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ja-JP" altLang="en-GB" sz="2000" i="1">
                <a:solidFill>
                  <a:schemeClr val="bg1"/>
                </a:solidFill>
              </a:rPr>
              <a:t>“</a:t>
            </a:r>
            <a:r>
              <a:rPr lang="en-GB" altLang="ja-JP" sz="2000" i="1" dirty="0">
                <a:solidFill>
                  <a:schemeClr val="bg1"/>
                </a:solidFill>
              </a:rPr>
              <a:t>It</a:t>
            </a:r>
            <a:r>
              <a:rPr lang="ja-JP" altLang="en-GB" sz="2000" i="1">
                <a:solidFill>
                  <a:schemeClr val="bg1"/>
                </a:solidFill>
              </a:rPr>
              <a:t>’</a:t>
            </a:r>
            <a:r>
              <a:rPr lang="en-GB" altLang="ja-JP" sz="2000" i="1" dirty="0">
                <a:solidFill>
                  <a:schemeClr val="bg1"/>
                </a:solidFill>
              </a:rPr>
              <a:t>s the fear that restricts me. In my mind I know that I can</a:t>
            </a:r>
            <a:r>
              <a:rPr lang="ja-JP" altLang="en-GB" sz="2000" i="1">
                <a:solidFill>
                  <a:schemeClr val="bg1"/>
                </a:solidFill>
              </a:rPr>
              <a:t>’</a:t>
            </a:r>
            <a:r>
              <a:rPr lang="en-GB" altLang="ja-JP" sz="2000" i="1" dirty="0">
                <a:solidFill>
                  <a:schemeClr val="bg1"/>
                </a:solidFill>
              </a:rPr>
              <a:t>t [walk outside]. The fear of falling and not having the strength to go out, that stops me from going out</a:t>
            </a:r>
            <a:r>
              <a:rPr lang="en-GB" altLang="ja-JP" sz="2000" dirty="0">
                <a:solidFill>
                  <a:schemeClr val="bg1"/>
                </a:solidFill>
              </a:rPr>
              <a:t>…</a:t>
            </a:r>
            <a:r>
              <a:rPr lang="ja-JP" altLang="en-GB" sz="2000">
                <a:solidFill>
                  <a:schemeClr val="bg1"/>
                </a:solidFill>
              </a:rPr>
              <a:t>”</a:t>
            </a:r>
            <a:r>
              <a:rPr lang="en-GB" altLang="ja-JP" sz="2000" dirty="0">
                <a:solidFill>
                  <a:schemeClr val="bg1"/>
                </a:solidFill>
              </a:rPr>
              <a:t> </a:t>
            </a:r>
          </a:p>
          <a:p>
            <a:pPr eaLnBrk="1" hangingPunct="1"/>
            <a:r>
              <a:rPr lang="en-GB" altLang="en-US" sz="2000" dirty="0">
                <a:solidFill>
                  <a:schemeClr val="accent6">
                    <a:lumMod val="20000"/>
                    <a:lumOff val="80000"/>
                  </a:schemeClr>
                </a:solidFill>
              </a:rPr>
              <a:t>(Female, 60yrs)</a:t>
            </a:r>
          </a:p>
        </p:txBody>
      </p:sp>
      <p:sp>
        <p:nvSpPr>
          <p:cNvPr id="9" name="Title 1">
            <a:extLst>
              <a:ext uri="{FF2B5EF4-FFF2-40B4-BE49-F238E27FC236}">
                <a16:creationId xmlns="" xmlns:a16="http://schemas.microsoft.com/office/drawing/2014/main" id="{9925B406-830A-4ACB-EF49-28F4FB334CFA}"/>
              </a:ext>
            </a:extLst>
          </p:cNvPr>
          <p:cNvSpPr txBox="1">
            <a:spLocks/>
          </p:cNvSpPr>
          <p:nvPr/>
        </p:nvSpPr>
        <p:spPr>
          <a:xfrm>
            <a:off x="251791" y="238323"/>
            <a:ext cx="10515600" cy="10528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Risk factors for falls (+frailty)</a:t>
            </a:r>
          </a:p>
        </p:txBody>
      </p:sp>
      <p:pic>
        <p:nvPicPr>
          <p:cNvPr id="10" name="Picture 9">
            <a:extLst>
              <a:ext uri="{FF2B5EF4-FFF2-40B4-BE49-F238E27FC236}">
                <a16:creationId xmlns="" xmlns:a16="http://schemas.microsoft.com/office/drawing/2014/main" id="{135388ED-872E-A881-85F8-B2ABC254B789}"/>
              </a:ext>
            </a:extLst>
          </p:cNvPr>
          <p:cNvPicPr>
            <a:picLocks noChangeAspect="1"/>
          </p:cNvPicPr>
          <p:nvPr/>
        </p:nvPicPr>
        <p:blipFill>
          <a:blip r:embed="rId3"/>
          <a:stretch>
            <a:fillRect/>
          </a:stretch>
        </p:blipFill>
        <p:spPr>
          <a:xfrm>
            <a:off x="58927" y="1077538"/>
            <a:ext cx="4840098" cy="529938"/>
          </a:xfrm>
          <a:prstGeom prst="rect">
            <a:avLst/>
          </a:prstGeom>
        </p:spPr>
      </p:pic>
    </p:spTree>
    <p:extLst>
      <p:ext uri="{BB962C8B-B14F-4D97-AF65-F5344CB8AC3E}">
        <p14:creationId xmlns:p14="http://schemas.microsoft.com/office/powerpoint/2010/main" val="254183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a:extLst>
              <a:ext uri="{FF2B5EF4-FFF2-40B4-BE49-F238E27FC236}">
                <a16:creationId xmlns="" xmlns:a16="http://schemas.microsoft.com/office/drawing/2014/main" id="{68372AA3-84F1-B649-A9EA-38995BA89F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1886" y="588374"/>
            <a:ext cx="11408228" cy="592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3CF5DF94-2250-C14A-874E-3591F3D97AE0}"/>
              </a:ext>
            </a:extLst>
          </p:cNvPr>
          <p:cNvSpPr txBox="1"/>
          <p:nvPr/>
        </p:nvSpPr>
        <p:spPr>
          <a:xfrm>
            <a:off x="8447314" y="6301865"/>
            <a:ext cx="3541485" cy="338554"/>
          </a:xfrm>
          <a:prstGeom prst="rect">
            <a:avLst/>
          </a:prstGeom>
          <a:noFill/>
        </p:spPr>
        <p:txBody>
          <a:bodyPr wrap="square" rtlCol="0">
            <a:spAutoFit/>
          </a:bodyPr>
          <a:lstStyle/>
          <a:p>
            <a:pPr algn="r"/>
            <a:r>
              <a:rPr lang="en-US" sz="1600" dirty="0">
                <a:latin typeface="Avenir Book" panose="02000503020000020003" pitchFamily="2" charset="0"/>
              </a:rPr>
              <a:t>Skelton et al. JFSF 2018</a:t>
            </a:r>
          </a:p>
        </p:txBody>
      </p:sp>
      <p:sp>
        <p:nvSpPr>
          <p:cNvPr id="7" name="TextBox 6">
            <a:extLst>
              <a:ext uri="{FF2B5EF4-FFF2-40B4-BE49-F238E27FC236}">
                <a16:creationId xmlns="" xmlns:a16="http://schemas.microsoft.com/office/drawing/2014/main" id="{F6DEAE37-1B7A-DBA5-8B5B-C5F9C7385DA9}"/>
              </a:ext>
            </a:extLst>
          </p:cNvPr>
          <p:cNvSpPr txBox="1"/>
          <p:nvPr/>
        </p:nvSpPr>
        <p:spPr>
          <a:xfrm>
            <a:off x="6415314" y="1335314"/>
            <a:ext cx="2844800" cy="2308324"/>
          </a:xfrm>
          <a:prstGeom prst="rect">
            <a:avLst/>
          </a:prstGeom>
          <a:solidFill>
            <a:schemeClr val="accent5">
              <a:lumMod val="60000"/>
              <a:lumOff val="40000"/>
            </a:schemeClr>
          </a:solidFill>
        </p:spPr>
        <p:txBody>
          <a:bodyPr wrap="square" rtlCol="0">
            <a:spAutoFit/>
          </a:bodyPr>
          <a:lstStyle/>
          <a:p>
            <a:r>
              <a:rPr lang="en-US" dirty="0"/>
              <a:t>Social Care</a:t>
            </a:r>
          </a:p>
          <a:p>
            <a:r>
              <a:rPr lang="en-US" dirty="0"/>
              <a:t>Social Prescribers</a:t>
            </a:r>
          </a:p>
          <a:p>
            <a:r>
              <a:rPr lang="en-US" dirty="0"/>
              <a:t>Mental Health Services</a:t>
            </a:r>
          </a:p>
          <a:p>
            <a:r>
              <a:rPr lang="en-US" dirty="0"/>
              <a:t>Smoking Cessation Services</a:t>
            </a:r>
          </a:p>
          <a:p>
            <a:r>
              <a:rPr lang="en-US" dirty="0"/>
              <a:t>Ophthalmic Services</a:t>
            </a:r>
          </a:p>
          <a:p>
            <a:r>
              <a:rPr lang="en-US" dirty="0"/>
              <a:t>Continence Services</a:t>
            </a:r>
          </a:p>
          <a:p>
            <a:r>
              <a:rPr lang="en-US" dirty="0"/>
              <a:t>Exercise Instructors</a:t>
            </a:r>
          </a:p>
          <a:p>
            <a:r>
              <a:rPr lang="en-US" dirty="0"/>
              <a:t>Volunteers</a:t>
            </a:r>
          </a:p>
        </p:txBody>
      </p:sp>
      <p:sp>
        <p:nvSpPr>
          <p:cNvPr id="8" name="TextBox 7">
            <a:extLst>
              <a:ext uri="{FF2B5EF4-FFF2-40B4-BE49-F238E27FC236}">
                <a16:creationId xmlns="" xmlns:a16="http://schemas.microsoft.com/office/drawing/2014/main" id="{E3432A92-CDDE-C20D-7161-BD4770F49504}"/>
              </a:ext>
            </a:extLst>
          </p:cNvPr>
          <p:cNvSpPr txBox="1"/>
          <p:nvPr/>
        </p:nvSpPr>
        <p:spPr>
          <a:xfrm>
            <a:off x="9477829" y="1349829"/>
            <a:ext cx="2510970" cy="2308324"/>
          </a:xfrm>
          <a:prstGeom prst="rect">
            <a:avLst/>
          </a:prstGeom>
          <a:solidFill>
            <a:schemeClr val="accent5">
              <a:lumMod val="60000"/>
              <a:lumOff val="40000"/>
            </a:schemeClr>
          </a:solidFill>
        </p:spPr>
        <p:txBody>
          <a:bodyPr wrap="square" rtlCol="0">
            <a:spAutoFit/>
          </a:bodyPr>
          <a:lstStyle/>
          <a:p>
            <a:r>
              <a:rPr lang="en-US" dirty="0"/>
              <a:t>Consultants</a:t>
            </a:r>
          </a:p>
          <a:p>
            <a:r>
              <a:rPr lang="en-US" dirty="0"/>
              <a:t>Nurses</a:t>
            </a:r>
          </a:p>
          <a:p>
            <a:r>
              <a:rPr lang="en-US" dirty="0"/>
              <a:t>Physiotherapists</a:t>
            </a:r>
          </a:p>
          <a:p>
            <a:r>
              <a:rPr lang="en-US" dirty="0"/>
              <a:t>Occupational Therapists</a:t>
            </a:r>
          </a:p>
          <a:p>
            <a:r>
              <a:rPr lang="en-US" dirty="0"/>
              <a:t>Podiatrists</a:t>
            </a:r>
          </a:p>
          <a:p>
            <a:r>
              <a:rPr lang="en-US" dirty="0"/>
              <a:t>Fracture Clinics</a:t>
            </a:r>
          </a:p>
          <a:p>
            <a:r>
              <a:rPr lang="en-US" dirty="0"/>
              <a:t>Frailty Services</a:t>
            </a:r>
          </a:p>
          <a:p>
            <a:r>
              <a:rPr lang="en-US" dirty="0"/>
              <a:t>General Practitioners</a:t>
            </a:r>
          </a:p>
        </p:txBody>
      </p:sp>
    </p:spTree>
    <p:extLst>
      <p:ext uri="{BB962C8B-B14F-4D97-AF65-F5344CB8AC3E}">
        <p14:creationId xmlns:p14="http://schemas.microsoft.com/office/powerpoint/2010/main" val="415850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971755-0FC0-7627-E4AC-2AE1D1E1A420}"/>
              </a:ext>
            </a:extLst>
          </p:cNvPr>
          <p:cNvSpPr>
            <a:spLocks noGrp="1"/>
          </p:cNvSpPr>
          <p:nvPr>
            <p:ph type="title"/>
          </p:nvPr>
        </p:nvSpPr>
        <p:spPr>
          <a:xfrm>
            <a:off x="6676571" y="803325"/>
            <a:ext cx="4872294" cy="1325563"/>
          </a:xfrm>
        </p:spPr>
        <p:txBody>
          <a:bodyPr>
            <a:normAutofit/>
          </a:bodyPr>
          <a:lstStyle/>
          <a:p>
            <a:r>
              <a:rPr lang="en-US" dirty="0"/>
              <a:t>We all need to ASK</a:t>
            </a:r>
          </a:p>
        </p:txBody>
      </p:sp>
      <p:sp>
        <p:nvSpPr>
          <p:cNvPr id="9" name="Freeform: Shape 8">
            <a:extLst>
              <a:ext uri="{FF2B5EF4-FFF2-40B4-BE49-F238E27FC236}">
                <a16:creationId xmlns="" xmlns:a16="http://schemas.microsoft.com/office/drawing/2014/main" id="{357DD0D3-F869-46D0-944C-6EC60E19E3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 xmlns:a16="http://schemas.microsoft.com/office/drawing/2014/main" id="{A52310A9-34C5-2D35-FF51-4B49629390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a:extLst>
              <a:ext uri="{FF2B5EF4-FFF2-40B4-BE49-F238E27FC236}">
                <a16:creationId xmlns="" xmlns:a16="http://schemas.microsoft.com/office/drawing/2014/main" id="{A6FAAD78-6DB2-D21C-03E9-B0B890CB945F}"/>
              </a:ext>
            </a:extLst>
          </p:cNvPr>
          <p:cNvSpPr txBox="1"/>
          <p:nvPr/>
        </p:nvSpPr>
        <p:spPr>
          <a:xfrm>
            <a:off x="5631543" y="5254922"/>
            <a:ext cx="6096000" cy="584775"/>
          </a:xfrm>
          <a:prstGeom prst="rect">
            <a:avLst/>
          </a:prstGeom>
          <a:noFill/>
        </p:spPr>
        <p:txBody>
          <a:bodyPr wrap="square">
            <a:spAutoFit/>
          </a:bodyPr>
          <a:lstStyle/>
          <a:p>
            <a:pPr lvl="1"/>
            <a:r>
              <a:rPr lang="en-US" sz="3200" dirty="0">
                <a:solidFill>
                  <a:srgbClr val="FFFF00"/>
                </a:solidFill>
                <a:latin typeface="Avenir Book" panose="02000503020000020003" pitchFamily="2" charset="0"/>
              </a:rPr>
              <a:t>Falls / PA / avoidance of PA</a:t>
            </a:r>
          </a:p>
        </p:txBody>
      </p:sp>
    </p:spTree>
    <p:extLst>
      <p:ext uri="{BB962C8B-B14F-4D97-AF65-F5344CB8AC3E}">
        <p14:creationId xmlns:p14="http://schemas.microsoft.com/office/powerpoint/2010/main" val="106264126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F3A1B8A69F3847B6BACA0E707079AB" ma:contentTypeVersion="15" ma:contentTypeDescription="Create a new document." ma:contentTypeScope="" ma:versionID="5a138ef22d6d0e2c9ebd92d24c23e5fa">
  <xsd:schema xmlns:xsd="http://www.w3.org/2001/XMLSchema" xmlns:xs="http://www.w3.org/2001/XMLSchema" xmlns:p="http://schemas.microsoft.com/office/2006/metadata/properties" xmlns:ns2="933d1ad5-611d-4530-a702-13072cecc67c" xmlns:ns3="0d798cee-dc49-4548-8c2f-d50f86c576b9" targetNamespace="http://schemas.microsoft.com/office/2006/metadata/properties" ma:root="true" ma:fieldsID="ad63a116278f03ed25077d5914320777" ns2:_="" ns3:_="">
    <xsd:import namespace="933d1ad5-611d-4530-a702-13072cecc67c"/>
    <xsd:import namespace="0d798cee-dc49-4548-8c2f-d50f86c576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3d1ad5-611d-4530-a702-13072cecc6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e673333-76d4-4305-ac4c-1be93cd646e3"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798cee-dc49-4548-8c2f-d50f86c576b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1be9439-9d1c-49a1-99a0-f0c0902ea386}" ma:internalName="TaxCatchAll" ma:showField="CatchAllData" ma:web="0d798cee-dc49-4548-8c2f-d50f86c576b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d798cee-dc49-4548-8c2f-d50f86c576b9" xsi:nil="true"/>
    <lcf76f155ced4ddcb4097134ff3c332f xmlns="933d1ad5-611d-4530-a702-13072cecc67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9319906-1067-4CF1-894C-FA994ACCE95A}"/>
</file>

<file path=customXml/itemProps2.xml><?xml version="1.0" encoding="utf-8"?>
<ds:datastoreItem xmlns:ds="http://schemas.openxmlformats.org/officeDocument/2006/customXml" ds:itemID="{C199C042-28D6-4BC1-9A75-57353B2055AB}"/>
</file>

<file path=customXml/itemProps3.xml><?xml version="1.0" encoding="utf-8"?>
<ds:datastoreItem xmlns:ds="http://schemas.openxmlformats.org/officeDocument/2006/customXml" ds:itemID="{ADE32E97-BC4C-4428-92C4-C97B2BD64574}"/>
</file>

<file path=docProps/app.xml><?xml version="1.0" encoding="utf-8"?>
<Properties xmlns="http://schemas.openxmlformats.org/officeDocument/2006/extended-properties" xmlns:vt="http://schemas.openxmlformats.org/officeDocument/2006/docPropsVTypes">
  <TotalTime>5191</TotalTime>
  <Words>3992</Words>
  <Application>Microsoft Office PowerPoint</Application>
  <PresentationFormat>Widescreen</PresentationFormat>
  <Paragraphs>467</Paragraphs>
  <Slides>45</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MS PGothic</vt:lpstr>
      <vt:lpstr>MS PGothic</vt:lpstr>
      <vt:lpstr>Arial</vt:lpstr>
      <vt:lpstr>Avenir Book</vt:lpstr>
      <vt:lpstr>Calibri</vt:lpstr>
      <vt:lpstr>Calibri Light</vt:lpstr>
      <vt:lpstr>Corbel</vt:lpstr>
      <vt:lpstr>Source Sans Pro</vt:lpstr>
      <vt:lpstr>Times New Roman</vt:lpstr>
      <vt:lpstr>Verdana</vt:lpstr>
      <vt:lpstr>Office Theme</vt:lpstr>
      <vt:lpstr>Upstream approaches to prevent frailty and/or falls </vt:lpstr>
      <vt:lpstr>What I will cover:</vt:lpstr>
      <vt:lpstr>PowerPoint Presentation</vt:lpstr>
      <vt:lpstr>Falls: The stats</vt:lpstr>
      <vt:lpstr>Preventing frailty and that fall that leads to activity avoidance</vt:lpstr>
      <vt:lpstr>Intervening early …. Primary prevention </vt:lpstr>
      <vt:lpstr>PowerPoint Presentation</vt:lpstr>
      <vt:lpstr>PowerPoint Presentation</vt:lpstr>
      <vt:lpstr>We all need to ASK</vt:lpstr>
      <vt:lpstr>PA participation drops and reserves of fitness are lost</vt:lpstr>
      <vt:lpstr>Physical Activity at 65 predicts falls at 90</vt:lpstr>
      <vt:lpstr>PowerPoint Presentation</vt:lpstr>
      <vt:lpstr>Prevalence of falls  age 40-64</vt:lpstr>
      <vt:lpstr>Effect of pandemic on activity behaviour</vt:lpstr>
      <vt:lpstr>Covid-19 and impact on falls</vt:lpstr>
      <vt:lpstr>We all need to deliver the right messages</vt:lpstr>
      <vt:lpstr>Not all physical activity improve strength &amp; balance?</vt:lpstr>
      <vt:lpstr>What are strengthening activities?</vt:lpstr>
      <vt:lpstr>PowerPoint Presentation</vt:lpstr>
      <vt:lpstr>What is ‘balance-challenging’ activity?</vt:lpstr>
      <vt:lpstr>Communicating for success</vt:lpstr>
      <vt:lpstr>PowerPoint Presentation</vt:lpstr>
      <vt:lpstr>We all need to understand who needs what and when!</vt:lpstr>
      <vt:lpstr>PowerPoint Presentation</vt:lpstr>
      <vt:lpstr>PowerPoint Presentation</vt:lpstr>
      <vt:lpstr>FINDING THE FALLERS – CATCHING THEM EARLY?</vt:lpstr>
      <vt:lpstr>FALLS RISK STRATIFICATION – who/what/where</vt:lpstr>
      <vt:lpstr>PowerPoint Presentation</vt:lpstr>
      <vt:lpstr>PowerPoint Presentation</vt:lpstr>
      <vt:lpstr>PowerPoint Presentation</vt:lpstr>
      <vt:lpstr>FaME – backed up by service evaluations</vt:lpstr>
      <vt:lpstr>When reduced falls is the outcome….</vt:lpstr>
      <vt:lpstr>REMEMBER!</vt:lpstr>
      <vt:lpstr>Misunderstandings and myths?</vt:lpstr>
      <vt:lpstr>Covid-19 wider impacts: Key Recommendations </vt:lpstr>
      <vt:lpstr>Key messages</vt:lpstr>
      <vt:lpstr>PowerPoint Presentation</vt:lpstr>
      <vt:lpstr>PowerPoint Presentation</vt:lpstr>
      <vt:lpstr>PowerPoint Presentation</vt:lpstr>
      <vt:lpstr>When should a strength and balance programme call itself a falls prevention programme?</vt:lpstr>
      <vt:lpstr>Otago and FaME are not the same</vt:lpstr>
      <vt:lpstr>Otago and FaME are not the same</vt:lpstr>
      <vt:lpstr>PowerPoint Presentation</vt:lpstr>
      <vt:lpstr>Best practice - Therapy to Community Exercise Provision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points to increase activity and prevent falls</dc:title>
  <dc:creator>Dawn Skelton</dc:creator>
  <cp:lastModifiedBy>Phil White (AA Community Health and Care Services)</cp:lastModifiedBy>
  <cp:revision>42</cp:revision>
  <dcterms:created xsi:type="dcterms:W3CDTF">2023-01-19T11:22:31Z</dcterms:created>
  <dcterms:modified xsi:type="dcterms:W3CDTF">2023-11-03T14:08:43Z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0x010100DFF3A1B8A69F3847B6BACA0E707079AB</vt:lpwstr>
  </property>
</Properties>
</file>