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32.xml" ContentType="application/vnd.openxmlformats-officedocument.presentationml.slide+xml"/>
  <Override PartName="/ppt/presentation.xml" ContentType="application/vnd.openxmlformats-officedocument.presentationml.presentation.main+xml"/>
  <Override PartName="/ppt/slides/slide3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9.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30.xml" ContentType="application/vnd.openxmlformats-officedocument.presentationml.slide+xml"/>
  <Override PartName="/ppt/slides/slide28.xml" ContentType="application/vnd.openxmlformats-officedocument.presentationml.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Layouts/slideLayout1.xml" ContentType="application/vnd.openxmlformats-officedocument.presentationml.slideLayout+xml"/>
  <Override PartName="/ppt/slideLayouts/slideLayout18.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slideLayouts/slideLayout19.xml" ContentType="application/vnd.openxmlformats-officedocument.presentationml.slideLayout+xml"/>
  <Override PartName="/ppt/theme/theme5.xml" ContentType="application/vnd.openxmlformats-officedocument.theme+xml"/>
  <Override PartName="/ppt/notesMasters/notesMaster1.xml" ContentType="application/vnd.openxmlformats-officedocument.presentationml.notesMaster+xml"/>
  <Override PartName="/ppt/theme/theme6.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701" r:id="rId3"/>
    <p:sldMasterId id="2147483713" r:id="rId4"/>
    <p:sldMasterId id="2147483652" r:id="rId5"/>
  </p:sldMasterIdLst>
  <p:notesMasterIdLst>
    <p:notesMasterId r:id="rId38"/>
  </p:notesMasterIdLst>
  <p:sldIdLst>
    <p:sldId id="256" r:id="rId6"/>
    <p:sldId id="273" r:id="rId7"/>
    <p:sldId id="305" r:id="rId8"/>
    <p:sldId id="274" r:id="rId9"/>
    <p:sldId id="275" r:id="rId10"/>
    <p:sldId id="276" r:id="rId11"/>
    <p:sldId id="277" r:id="rId12"/>
    <p:sldId id="278" r:id="rId13"/>
    <p:sldId id="281" r:id="rId14"/>
    <p:sldId id="287" r:id="rId15"/>
    <p:sldId id="288" r:id="rId16"/>
    <p:sldId id="289" r:id="rId17"/>
    <p:sldId id="290" r:id="rId18"/>
    <p:sldId id="293" r:id="rId19"/>
    <p:sldId id="304" r:id="rId20"/>
    <p:sldId id="297" r:id="rId21"/>
    <p:sldId id="315" r:id="rId22"/>
    <p:sldId id="298" r:id="rId23"/>
    <p:sldId id="299" r:id="rId24"/>
    <p:sldId id="300" r:id="rId25"/>
    <p:sldId id="316" r:id="rId26"/>
    <p:sldId id="301" r:id="rId27"/>
    <p:sldId id="317" r:id="rId28"/>
    <p:sldId id="318" r:id="rId29"/>
    <p:sldId id="303" r:id="rId30"/>
    <p:sldId id="296" r:id="rId31"/>
    <p:sldId id="306" r:id="rId32"/>
    <p:sldId id="312" r:id="rId33"/>
    <p:sldId id="313" r:id="rId34"/>
    <p:sldId id="314" r:id="rId35"/>
    <p:sldId id="294" r:id="rId36"/>
    <p:sldId id="291"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B0FF"/>
    <a:srgbClr val="08A4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6" d="100"/>
          <a:sy n="66" d="100"/>
        </p:scale>
        <p:origin x="1280" y="4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45" Type="http://schemas.openxmlformats.org/officeDocument/2006/relationships/customXml" Target="../customXml/item2.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46" Type="http://schemas.openxmlformats.org/officeDocument/2006/relationships/customXml" Target="../customXml/item3.xml"/><Relationship Id="rId20" Type="http://schemas.openxmlformats.org/officeDocument/2006/relationships/slide" Target="slides/slide15.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ff, Cath" userId="d8022b8c-a136-4a34-82c3-7808a0d51991" providerId="ADAL" clId="{224A18D1-C8C6-4A0A-A249-060ABA9CADC2}"/>
    <pc:docChg chg="undo custSel addSld delSld modSld sldOrd addMainMaster modMainMaster">
      <pc:chgData name="Roff, Cath" userId="d8022b8c-a136-4a34-82c3-7808a0d51991" providerId="ADAL" clId="{224A18D1-C8C6-4A0A-A249-060ABA9CADC2}" dt="2023-12-08T09:47:54.356" v="579" actId="47"/>
      <pc:docMkLst>
        <pc:docMk/>
      </pc:docMkLst>
      <pc:sldChg chg="modSp mod">
        <pc:chgData name="Roff, Cath" userId="d8022b8c-a136-4a34-82c3-7808a0d51991" providerId="ADAL" clId="{224A18D1-C8C6-4A0A-A249-060ABA9CADC2}" dt="2023-11-29T11:10:30.870" v="297" actId="20577"/>
        <pc:sldMkLst>
          <pc:docMk/>
          <pc:sldMk cId="3469372686" sldId="273"/>
        </pc:sldMkLst>
        <pc:spChg chg="mod">
          <ac:chgData name="Roff, Cath" userId="d8022b8c-a136-4a34-82c3-7808a0d51991" providerId="ADAL" clId="{224A18D1-C8C6-4A0A-A249-060ABA9CADC2}" dt="2023-11-29T11:09:22.997" v="181" actId="20577"/>
          <ac:spMkLst>
            <pc:docMk/>
            <pc:sldMk cId="3469372686" sldId="273"/>
            <ac:spMk id="2" creationId="{00000000-0000-0000-0000-000000000000}"/>
          </ac:spMkLst>
        </pc:spChg>
        <pc:spChg chg="mod">
          <ac:chgData name="Roff, Cath" userId="d8022b8c-a136-4a34-82c3-7808a0d51991" providerId="ADAL" clId="{224A18D1-C8C6-4A0A-A249-060ABA9CADC2}" dt="2023-11-29T11:10:30.870" v="297" actId="20577"/>
          <ac:spMkLst>
            <pc:docMk/>
            <pc:sldMk cId="3469372686" sldId="273"/>
            <ac:spMk id="3" creationId="{00000000-0000-0000-0000-000000000000}"/>
          </ac:spMkLst>
        </pc:spChg>
      </pc:sldChg>
      <pc:sldChg chg="modSp mod">
        <pc:chgData name="Roff, Cath" userId="d8022b8c-a136-4a34-82c3-7808a0d51991" providerId="ADAL" clId="{224A18D1-C8C6-4A0A-A249-060ABA9CADC2}" dt="2023-11-29T11:11:00.212" v="299" actId="20577"/>
        <pc:sldMkLst>
          <pc:docMk/>
          <pc:sldMk cId="1191468591" sldId="274"/>
        </pc:sldMkLst>
        <pc:spChg chg="mod">
          <ac:chgData name="Roff, Cath" userId="d8022b8c-a136-4a34-82c3-7808a0d51991" providerId="ADAL" clId="{224A18D1-C8C6-4A0A-A249-060ABA9CADC2}" dt="2023-11-29T11:11:00.212" v="299" actId="20577"/>
          <ac:spMkLst>
            <pc:docMk/>
            <pc:sldMk cId="1191468591" sldId="274"/>
            <ac:spMk id="3" creationId="{00000000-0000-0000-0000-000000000000}"/>
          </ac:spMkLst>
        </pc:spChg>
      </pc:sldChg>
      <pc:sldChg chg="del">
        <pc:chgData name="Roff, Cath" userId="d8022b8c-a136-4a34-82c3-7808a0d51991" providerId="ADAL" clId="{224A18D1-C8C6-4A0A-A249-060ABA9CADC2}" dt="2023-12-08T09:39:03.650" v="544" actId="47"/>
        <pc:sldMkLst>
          <pc:docMk/>
          <pc:sldMk cId="772507733" sldId="280"/>
        </pc:sldMkLst>
      </pc:sldChg>
      <pc:sldChg chg="del">
        <pc:chgData name="Roff, Cath" userId="d8022b8c-a136-4a34-82c3-7808a0d51991" providerId="ADAL" clId="{224A18D1-C8C6-4A0A-A249-060ABA9CADC2}" dt="2023-12-08T09:39:05.018" v="545" actId="47"/>
        <pc:sldMkLst>
          <pc:docMk/>
          <pc:sldMk cId="207941258" sldId="282"/>
        </pc:sldMkLst>
      </pc:sldChg>
      <pc:sldChg chg="del">
        <pc:chgData name="Roff, Cath" userId="d8022b8c-a136-4a34-82c3-7808a0d51991" providerId="ADAL" clId="{224A18D1-C8C6-4A0A-A249-060ABA9CADC2}" dt="2023-12-08T09:44:52.167" v="566" actId="47"/>
        <pc:sldMkLst>
          <pc:docMk/>
          <pc:sldMk cId="1188306331" sldId="283"/>
        </pc:sldMkLst>
      </pc:sldChg>
      <pc:sldChg chg="del">
        <pc:chgData name="Roff, Cath" userId="d8022b8c-a136-4a34-82c3-7808a0d51991" providerId="ADAL" clId="{224A18D1-C8C6-4A0A-A249-060ABA9CADC2}" dt="2023-12-08T09:45:02.071" v="567" actId="47"/>
        <pc:sldMkLst>
          <pc:docMk/>
          <pc:sldMk cId="1600919513" sldId="284"/>
        </pc:sldMkLst>
      </pc:sldChg>
      <pc:sldChg chg="del">
        <pc:chgData name="Roff, Cath" userId="d8022b8c-a136-4a34-82c3-7808a0d51991" providerId="ADAL" clId="{224A18D1-C8C6-4A0A-A249-060ABA9CADC2}" dt="2023-12-08T09:39:19.572" v="546" actId="47"/>
        <pc:sldMkLst>
          <pc:docMk/>
          <pc:sldMk cId="2511604589" sldId="285"/>
        </pc:sldMkLst>
      </pc:sldChg>
      <pc:sldChg chg="modSp mod">
        <pc:chgData name="Roff, Cath" userId="d8022b8c-a136-4a34-82c3-7808a0d51991" providerId="ADAL" clId="{224A18D1-C8C6-4A0A-A249-060ABA9CADC2}" dt="2023-11-29T10:59:45.945" v="5" actId="20577"/>
        <pc:sldMkLst>
          <pc:docMk/>
          <pc:sldMk cId="564590943" sldId="287"/>
        </pc:sldMkLst>
        <pc:spChg chg="mod">
          <ac:chgData name="Roff, Cath" userId="d8022b8c-a136-4a34-82c3-7808a0d51991" providerId="ADAL" clId="{224A18D1-C8C6-4A0A-A249-060ABA9CADC2}" dt="2023-11-29T10:59:45.945" v="5" actId="20577"/>
          <ac:spMkLst>
            <pc:docMk/>
            <pc:sldMk cId="564590943" sldId="287"/>
            <ac:spMk id="4" creationId="{00000000-0000-0000-0000-000000000000}"/>
          </ac:spMkLst>
        </pc:spChg>
      </pc:sldChg>
      <pc:sldChg chg="modSp mod">
        <pc:chgData name="Roff, Cath" userId="d8022b8c-a136-4a34-82c3-7808a0d51991" providerId="ADAL" clId="{224A18D1-C8C6-4A0A-A249-060ABA9CADC2}" dt="2023-11-29T11:01:59.029" v="49" actId="20577"/>
        <pc:sldMkLst>
          <pc:docMk/>
          <pc:sldMk cId="748493195" sldId="289"/>
        </pc:sldMkLst>
        <pc:spChg chg="mod">
          <ac:chgData name="Roff, Cath" userId="d8022b8c-a136-4a34-82c3-7808a0d51991" providerId="ADAL" clId="{224A18D1-C8C6-4A0A-A249-060ABA9CADC2}" dt="2023-11-29T11:01:59.029" v="49" actId="20577"/>
          <ac:spMkLst>
            <pc:docMk/>
            <pc:sldMk cId="748493195" sldId="289"/>
            <ac:spMk id="3" creationId="{00000000-0000-0000-0000-000000000000}"/>
          </ac:spMkLst>
        </pc:spChg>
      </pc:sldChg>
      <pc:sldChg chg="del">
        <pc:chgData name="Roff, Cath" userId="d8022b8c-a136-4a34-82c3-7808a0d51991" providerId="ADAL" clId="{224A18D1-C8C6-4A0A-A249-060ABA9CADC2}" dt="2023-11-29T11:05:08.833" v="56" actId="47"/>
        <pc:sldMkLst>
          <pc:docMk/>
          <pc:sldMk cId="2852738064" sldId="292"/>
        </pc:sldMkLst>
      </pc:sldChg>
      <pc:sldChg chg="modSp mod">
        <pc:chgData name="Roff, Cath" userId="d8022b8c-a136-4a34-82c3-7808a0d51991" providerId="ADAL" clId="{224A18D1-C8C6-4A0A-A249-060ABA9CADC2}" dt="2023-11-29T11:14:43.077" v="386" actId="20577"/>
        <pc:sldMkLst>
          <pc:docMk/>
          <pc:sldMk cId="1742701346" sldId="296"/>
        </pc:sldMkLst>
        <pc:spChg chg="mod">
          <ac:chgData name="Roff, Cath" userId="d8022b8c-a136-4a34-82c3-7808a0d51991" providerId="ADAL" clId="{224A18D1-C8C6-4A0A-A249-060ABA9CADC2}" dt="2023-11-29T11:14:43.077" v="386" actId="20577"/>
          <ac:spMkLst>
            <pc:docMk/>
            <pc:sldMk cId="1742701346" sldId="296"/>
            <ac:spMk id="3" creationId="{00000000-0000-0000-0000-000000000000}"/>
          </ac:spMkLst>
        </pc:spChg>
      </pc:sldChg>
      <pc:sldChg chg="delSp modSp add mod">
        <pc:chgData name="Roff, Cath" userId="d8022b8c-a136-4a34-82c3-7808a0d51991" providerId="ADAL" clId="{224A18D1-C8C6-4A0A-A249-060ABA9CADC2}" dt="2023-11-29T11:06:40.415" v="77" actId="14100"/>
        <pc:sldMkLst>
          <pc:docMk/>
          <pc:sldMk cId="1681019706" sldId="297"/>
        </pc:sldMkLst>
        <pc:spChg chg="del mod">
          <ac:chgData name="Roff, Cath" userId="d8022b8c-a136-4a34-82c3-7808a0d51991" providerId="ADAL" clId="{224A18D1-C8C6-4A0A-A249-060ABA9CADC2}" dt="2023-11-29T11:06:17.685" v="73" actId="478"/>
          <ac:spMkLst>
            <pc:docMk/>
            <pc:sldMk cId="1681019706" sldId="297"/>
            <ac:spMk id="8" creationId="{CF6B5C6F-36B7-4E9C-B3A6-191557F232E6}"/>
          </ac:spMkLst>
        </pc:spChg>
        <pc:picChg chg="mod">
          <ac:chgData name="Roff, Cath" userId="d8022b8c-a136-4a34-82c3-7808a0d51991" providerId="ADAL" clId="{224A18D1-C8C6-4A0A-A249-060ABA9CADC2}" dt="2023-11-29T11:06:40.415" v="77" actId="14100"/>
          <ac:picMkLst>
            <pc:docMk/>
            <pc:sldMk cId="1681019706" sldId="297"/>
            <ac:picMk id="3" creationId="{020A9F56-583C-41D7-B96E-B8C1D5F12919}"/>
          </ac:picMkLst>
        </pc:picChg>
      </pc:sldChg>
      <pc:sldChg chg="new del">
        <pc:chgData name="Roff, Cath" userId="d8022b8c-a136-4a34-82c3-7808a0d51991" providerId="ADAL" clId="{224A18D1-C8C6-4A0A-A249-060ABA9CADC2}" dt="2023-11-29T11:03:41.138" v="53" actId="680"/>
        <pc:sldMkLst>
          <pc:docMk/>
          <pc:sldMk cId="2212854443" sldId="297"/>
        </pc:sldMkLst>
      </pc:sldChg>
      <pc:sldChg chg="new del">
        <pc:chgData name="Roff, Cath" userId="d8022b8c-a136-4a34-82c3-7808a0d51991" providerId="ADAL" clId="{224A18D1-C8C6-4A0A-A249-060ABA9CADC2}" dt="2023-11-29T11:03:22.933" v="51" actId="680"/>
        <pc:sldMkLst>
          <pc:docMk/>
          <pc:sldMk cId="3185595773" sldId="297"/>
        </pc:sldMkLst>
      </pc:sldChg>
      <pc:sldChg chg="modSp add mod">
        <pc:chgData name="Roff, Cath" userId="d8022b8c-a136-4a34-82c3-7808a0d51991" providerId="ADAL" clId="{224A18D1-C8C6-4A0A-A249-060ABA9CADC2}" dt="2023-12-08T09:46:10.274" v="572" actId="14100"/>
        <pc:sldMkLst>
          <pc:docMk/>
          <pc:sldMk cId="1624536858" sldId="298"/>
        </pc:sldMkLst>
        <pc:spChg chg="mod">
          <ac:chgData name="Roff, Cath" userId="d8022b8c-a136-4a34-82c3-7808a0d51991" providerId="ADAL" clId="{224A18D1-C8C6-4A0A-A249-060ABA9CADC2}" dt="2023-12-08T09:40:37.917" v="555" actId="6549"/>
          <ac:spMkLst>
            <pc:docMk/>
            <pc:sldMk cId="1624536858" sldId="298"/>
            <ac:spMk id="4" creationId="{BF2FB84E-4C37-43B4-A2B2-007AE7D47401}"/>
          </ac:spMkLst>
        </pc:spChg>
        <pc:picChg chg="mod">
          <ac:chgData name="Roff, Cath" userId="d8022b8c-a136-4a34-82c3-7808a0d51991" providerId="ADAL" clId="{224A18D1-C8C6-4A0A-A249-060ABA9CADC2}" dt="2023-12-08T09:46:10.274" v="572" actId="14100"/>
          <ac:picMkLst>
            <pc:docMk/>
            <pc:sldMk cId="1624536858" sldId="298"/>
            <ac:picMk id="6" creationId="{693AEC68-7C34-4612-B46A-07591541FCF2}"/>
          </ac:picMkLst>
        </pc:picChg>
        <pc:picChg chg="mod">
          <ac:chgData name="Roff, Cath" userId="d8022b8c-a136-4a34-82c3-7808a0d51991" providerId="ADAL" clId="{224A18D1-C8C6-4A0A-A249-060ABA9CADC2}" dt="2023-12-08T09:45:51.607" v="569" actId="14100"/>
          <ac:picMkLst>
            <pc:docMk/>
            <pc:sldMk cId="1624536858" sldId="298"/>
            <ac:picMk id="10" creationId="{EB6FA882-7568-4BBC-8630-79DF009055A8}"/>
          </ac:picMkLst>
        </pc:picChg>
      </pc:sldChg>
      <pc:sldChg chg="add">
        <pc:chgData name="Roff, Cath" userId="d8022b8c-a136-4a34-82c3-7808a0d51991" providerId="ADAL" clId="{224A18D1-C8C6-4A0A-A249-060ABA9CADC2}" dt="2023-11-29T11:05:36.643" v="60"/>
        <pc:sldMkLst>
          <pc:docMk/>
          <pc:sldMk cId="3283054134" sldId="299"/>
        </pc:sldMkLst>
      </pc:sldChg>
      <pc:sldChg chg="modSp add mod">
        <pc:chgData name="Roff, Cath" userId="d8022b8c-a136-4a34-82c3-7808a0d51991" providerId="ADAL" clId="{224A18D1-C8C6-4A0A-A249-060ABA9CADC2}" dt="2023-11-29T11:05:39.855" v="63" actId="27636"/>
        <pc:sldMkLst>
          <pc:docMk/>
          <pc:sldMk cId="4283765807" sldId="300"/>
        </pc:sldMkLst>
        <pc:spChg chg="mod">
          <ac:chgData name="Roff, Cath" userId="d8022b8c-a136-4a34-82c3-7808a0d51991" providerId="ADAL" clId="{224A18D1-C8C6-4A0A-A249-060ABA9CADC2}" dt="2023-11-29T11:05:39.855" v="63" actId="27636"/>
          <ac:spMkLst>
            <pc:docMk/>
            <pc:sldMk cId="4283765807" sldId="300"/>
            <ac:spMk id="2" creationId="{77E37958-AC3E-47BE-2A48-4773FFEC1F20}"/>
          </ac:spMkLst>
        </pc:spChg>
      </pc:sldChg>
      <pc:sldChg chg="modSp add mod">
        <pc:chgData name="Roff, Cath" userId="d8022b8c-a136-4a34-82c3-7808a0d51991" providerId="ADAL" clId="{224A18D1-C8C6-4A0A-A249-060ABA9CADC2}" dt="2023-12-08T09:46:54.661" v="575" actId="207"/>
        <pc:sldMkLst>
          <pc:docMk/>
          <pc:sldMk cId="1082133050" sldId="301"/>
        </pc:sldMkLst>
        <pc:spChg chg="mod">
          <ac:chgData name="Roff, Cath" userId="d8022b8c-a136-4a34-82c3-7808a0d51991" providerId="ADAL" clId="{224A18D1-C8C6-4A0A-A249-060ABA9CADC2}" dt="2023-12-08T09:46:43.468" v="573" actId="207"/>
          <ac:spMkLst>
            <pc:docMk/>
            <pc:sldMk cId="1082133050" sldId="301"/>
            <ac:spMk id="5" creationId="{E1EB000D-EAC1-4F82-8A33-E0D31523BFEB}"/>
          </ac:spMkLst>
        </pc:spChg>
        <pc:spChg chg="mod">
          <ac:chgData name="Roff, Cath" userId="d8022b8c-a136-4a34-82c3-7808a0d51991" providerId="ADAL" clId="{224A18D1-C8C6-4A0A-A249-060ABA9CADC2}" dt="2023-12-08T09:46:54.661" v="575" actId="207"/>
          <ac:spMkLst>
            <pc:docMk/>
            <pc:sldMk cId="1082133050" sldId="301"/>
            <ac:spMk id="13" creationId="{E34525E7-624B-4B5F-A29E-C5D337051594}"/>
          </ac:spMkLst>
        </pc:spChg>
        <pc:spChg chg="mod">
          <ac:chgData name="Roff, Cath" userId="d8022b8c-a136-4a34-82c3-7808a0d51991" providerId="ADAL" clId="{224A18D1-C8C6-4A0A-A249-060ABA9CADC2}" dt="2023-12-08T09:46:49.528" v="574" actId="207"/>
          <ac:spMkLst>
            <pc:docMk/>
            <pc:sldMk cId="1082133050" sldId="301"/>
            <ac:spMk id="15" creationId="{2CA1B005-00FB-4803-8D59-B1CDD0146457}"/>
          </ac:spMkLst>
        </pc:spChg>
      </pc:sldChg>
      <pc:sldChg chg="add del ord">
        <pc:chgData name="Roff, Cath" userId="d8022b8c-a136-4a34-82c3-7808a0d51991" providerId="ADAL" clId="{224A18D1-C8C6-4A0A-A249-060ABA9CADC2}" dt="2023-12-08T09:47:54.356" v="579" actId="47"/>
        <pc:sldMkLst>
          <pc:docMk/>
          <pc:sldMk cId="273724077" sldId="302"/>
        </pc:sldMkLst>
      </pc:sldChg>
      <pc:sldChg chg="add">
        <pc:chgData name="Roff, Cath" userId="d8022b8c-a136-4a34-82c3-7808a0d51991" providerId="ADAL" clId="{224A18D1-C8C6-4A0A-A249-060ABA9CADC2}" dt="2023-11-29T11:05:50.603" v="71"/>
        <pc:sldMkLst>
          <pc:docMk/>
          <pc:sldMk cId="2523565539" sldId="303"/>
        </pc:sldMkLst>
      </pc:sldChg>
      <pc:sldChg chg="delSp modSp add mod modClrScheme chgLayout">
        <pc:chgData name="Roff, Cath" userId="d8022b8c-a136-4a34-82c3-7808a0d51991" providerId="ADAL" clId="{224A18D1-C8C6-4A0A-A249-060ABA9CADC2}" dt="2023-11-29T11:08:45.453" v="178" actId="20577"/>
        <pc:sldMkLst>
          <pc:docMk/>
          <pc:sldMk cId="2547405602" sldId="304"/>
        </pc:sldMkLst>
        <pc:spChg chg="mod ord">
          <ac:chgData name="Roff, Cath" userId="d8022b8c-a136-4a34-82c3-7808a0d51991" providerId="ADAL" clId="{224A18D1-C8C6-4A0A-A249-060ABA9CADC2}" dt="2023-11-29T11:08:45.453" v="178" actId="20577"/>
          <ac:spMkLst>
            <pc:docMk/>
            <pc:sldMk cId="2547405602" sldId="304"/>
            <ac:spMk id="2" creationId="{00000000-0000-0000-0000-000000000000}"/>
          </ac:spMkLst>
        </pc:spChg>
        <pc:spChg chg="mod ord">
          <ac:chgData name="Roff, Cath" userId="d8022b8c-a136-4a34-82c3-7808a0d51991" providerId="ADAL" clId="{224A18D1-C8C6-4A0A-A249-060ABA9CADC2}" dt="2023-11-29T11:08:31.582" v="177" actId="20577"/>
          <ac:spMkLst>
            <pc:docMk/>
            <pc:sldMk cId="2547405602" sldId="304"/>
            <ac:spMk id="3" creationId="{00000000-0000-0000-0000-000000000000}"/>
          </ac:spMkLst>
        </pc:spChg>
        <pc:spChg chg="del mod">
          <ac:chgData name="Roff, Cath" userId="d8022b8c-a136-4a34-82c3-7808a0d51991" providerId="ADAL" clId="{224A18D1-C8C6-4A0A-A249-060ABA9CADC2}" dt="2023-11-29T11:07:21.973" v="81" actId="478"/>
          <ac:spMkLst>
            <pc:docMk/>
            <pc:sldMk cId="2547405602" sldId="304"/>
            <ac:spMk id="4" creationId="{00000000-0000-0000-0000-000000000000}"/>
          </ac:spMkLst>
        </pc:spChg>
        <pc:spChg chg="del">
          <ac:chgData name="Roff, Cath" userId="d8022b8c-a136-4a34-82c3-7808a0d51991" providerId="ADAL" clId="{224A18D1-C8C6-4A0A-A249-060ABA9CADC2}" dt="2023-11-29T11:07:24.190" v="82" actId="478"/>
          <ac:spMkLst>
            <pc:docMk/>
            <pc:sldMk cId="2547405602" sldId="304"/>
            <ac:spMk id="6" creationId="{00000000-0000-0000-0000-000000000000}"/>
          </ac:spMkLst>
        </pc:spChg>
        <pc:spChg chg="del">
          <ac:chgData name="Roff, Cath" userId="d8022b8c-a136-4a34-82c3-7808a0d51991" providerId="ADAL" clId="{224A18D1-C8C6-4A0A-A249-060ABA9CADC2}" dt="2023-11-29T11:07:30.648" v="84" actId="478"/>
          <ac:spMkLst>
            <pc:docMk/>
            <pc:sldMk cId="2547405602" sldId="304"/>
            <ac:spMk id="7" creationId="{00000000-0000-0000-0000-000000000000}"/>
          </ac:spMkLst>
        </pc:spChg>
        <pc:spChg chg="del mod">
          <ac:chgData name="Roff, Cath" userId="d8022b8c-a136-4a34-82c3-7808a0d51991" providerId="ADAL" clId="{224A18D1-C8C6-4A0A-A249-060ABA9CADC2}" dt="2023-11-29T11:07:35.953" v="86" actId="478"/>
          <ac:spMkLst>
            <pc:docMk/>
            <pc:sldMk cId="2547405602" sldId="304"/>
            <ac:spMk id="8" creationId="{00000000-0000-0000-0000-000000000000}"/>
          </ac:spMkLst>
        </pc:spChg>
        <pc:spChg chg="del">
          <ac:chgData name="Roff, Cath" userId="d8022b8c-a136-4a34-82c3-7808a0d51991" providerId="ADAL" clId="{224A18D1-C8C6-4A0A-A249-060ABA9CADC2}" dt="2023-11-29T11:07:27.422" v="83" actId="478"/>
          <ac:spMkLst>
            <pc:docMk/>
            <pc:sldMk cId="2547405602" sldId="304"/>
            <ac:spMk id="9" creationId="{00000000-0000-0000-0000-000000000000}"/>
          </ac:spMkLst>
        </pc:spChg>
      </pc:sldChg>
      <pc:sldChg chg="add">
        <pc:chgData name="Roff, Cath" userId="d8022b8c-a136-4a34-82c3-7808a0d51991" providerId="ADAL" clId="{224A18D1-C8C6-4A0A-A249-060ABA9CADC2}" dt="2023-11-29T11:09:06.813" v="179" actId="2890"/>
        <pc:sldMkLst>
          <pc:docMk/>
          <pc:sldMk cId="4188839513" sldId="305"/>
        </pc:sldMkLst>
      </pc:sldChg>
      <pc:sldChg chg="modSp add mod">
        <pc:chgData name="Roff, Cath" userId="d8022b8c-a136-4a34-82c3-7808a0d51991" providerId="ADAL" clId="{224A18D1-C8C6-4A0A-A249-060ABA9CADC2}" dt="2023-11-29T11:33:25.307" v="543" actId="20577"/>
        <pc:sldMkLst>
          <pc:docMk/>
          <pc:sldMk cId="380197151" sldId="306"/>
        </pc:sldMkLst>
        <pc:spChg chg="mod">
          <ac:chgData name="Roff, Cath" userId="d8022b8c-a136-4a34-82c3-7808a0d51991" providerId="ADAL" clId="{224A18D1-C8C6-4A0A-A249-060ABA9CADC2}" dt="2023-11-29T11:33:25.307" v="543" actId="20577"/>
          <ac:spMkLst>
            <pc:docMk/>
            <pc:sldMk cId="380197151" sldId="306"/>
            <ac:spMk id="2" creationId="{00000000-0000-0000-0000-000000000000}"/>
          </ac:spMkLst>
        </pc:spChg>
        <pc:spChg chg="mod">
          <ac:chgData name="Roff, Cath" userId="d8022b8c-a136-4a34-82c3-7808a0d51991" providerId="ADAL" clId="{224A18D1-C8C6-4A0A-A249-060ABA9CADC2}" dt="2023-11-29T11:26:20.233" v="468" actId="27636"/>
          <ac:spMkLst>
            <pc:docMk/>
            <pc:sldMk cId="380197151" sldId="306"/>
            <ac:spMk id="3" creationId="{00000000-0000-0000-0000-000000000000}"/>
          </ac:spMkLst>
        </pc:spChg>
      </pc:sldChg>
      <pc:sldChg chg="new del">
        <pc:chgData name="Roff, Cath" userId="d8022b8c-a136-4a34-82c3-7808a0d51991" providerId="ADAL" clId="{224A18D1-C8C6-4A0A-A249-060ABA9CADC2}" dt="2023-11-29T11:17:26.897" v="460" actId="47"/>
        <pc:sldMkLst>
          <pc:docMk/>
          <pc:sldMk cId="1786369042" sldId="307"/>
        </pc:sldMkLst>
      </pc:sldChg>
      <pc:sldChg chg="add del">
        <pc:chgData name="Roff, Cath" userId="d8022b8c-a136-4a34-82c3-7808a0d51991" providerId="ADAL" clId="{224A18D1-C8C6-4A0A-A249-060ABA9CADC2}" dt="2023-11-29T11:31:12.848" v="514" actId="47"/>
        <pc:sldMkLst>
          <pc:docMk/>
          <pc:sldMk cId="3908700641" sldId="308"/>
        </pc:sldMkLst>
      </pc:sldChg>
      <pc:sldChg chg="add del">
        <pc:chgData name="Roff, Cath" userId="d8022b8c-a136-4a34-82c3-7808a0d51991" providerId="ADAL" clId="{224A18D1-C8C6-4A0A-A249-060ABA9CADC2}" dt="2023-11-29T11:31:15.913" v="515" actId="47"/>
        <pc:sldMkLst>
          <pc:docMk/>
          <pc:sldMk cId="2045269" sldId="309"/>
        </pc:sldMkLst>
      </pc:sldChg>
      <pc:sldChg chg="add del">
        <pc:chgData name="Roff, Cath" userId="d8022b8c-a136-4a34-82c3-7808a0d51991" providerId="ADAL" clId="{224A18D1-C8C6-4A0A-A249-060ABA9CADC2}" dt="2023-11-29T11:31:17.014" v="516" actId="47"/>
        <pc:sldMkLst>
          <pc:docMk/>
          <pc:sldMk cId="95415301" sldId="310"/>
        </pc:sldMkLst>
      </pc:sldChg>
      <pc:sldChg chg="modSp add del mod">
        <pc:chgData name="Roff, Cath" userId="d8022b8c-a136-4a34-82c3-7808a0d51991" providerId="ADAL" clId="{224A18D1-C8C6-4A0A-A249-060ABA9CADC2}" dt="2023-11-29T11:32:20.882" v="538" actId="47"/>
        <pc:sldMkLst>
          <pc:docMk/>
          <pc:sldMk cId="3964989821" sldId="311"/>
        </pc:sldMkLst>
        <pc:spChg chg="mod">
          <ac:chgData name="Roff, Cath" userId="d8022b8c-a136-4a34-82c3-7808a0d51991" providerId="ADAL" clId="{224A18D1-C8C6-4A0A-A249-060ABA9CADC2}" dt="2023-11-29T11:31:58.405" v="533" actId="21"/>
          <ac:spMkLst>
            <pc:docMk/>
            <pc:sldMk cId="3964989821" sldId="311"/>
            <ac:spMk id="2" creationId="{64C71EBF-F56A-8867-D68D-7E6A5A95F59D}"/>
          </ac:spMkLst>
        </pc:spChg>
      </pc:sldChg>
      <pc:sldChg chg="addSp delSp modSp add mod">
        <pc:chgData name="Roff, Cath" userId="d8022b8c-a136-4a34-82c3-7808a0d51991" providerId="ADAL" clId="{224A18D1-C8C6-4A0A-A249-060ABA9CADC2}" dt="2023-11-29T11:27:18.939" v="482" actId="20577"/>
        <pc:sldMkLst>
          <pc:docMk/>
          <pc:sldMk cId="1294583023" sldId="312"/>
        </pc:sldMkLst>
        <pc:spChg chg="mod">
          <ac:chgData name="Roff, Cath" userId="d8022b8c-a136-4a34-82c3-7808a0d51991" providerId="ADAL" clId="{224A18D1-C8C6-4A0A-A249-060ABA9CADC2}" dt="2023-11-29T11:27:18.939" v="482" actId="20577"/>
          <ac:spMkLst>
            <pc:docMk/>
            <pc:sldMk cId="1294583023" sldId="312"/>
            <ac:spMk id="2" creationId="{00000000-0000-0000-0000-000000000000}"/>
          </ac:spMkLst>
        </pc:spChg>
        <pc:spChg chg="mod">
          <ac:chgData name="Roff, Cath" userId="d8022b8c-a136-4a34-82c3-7808a0d51991" providerId="ADAL" clId="{224A18D1-C8C6-4A0A-A249-060ABA9CADC2}" dt="2023-11-29T11:27:04.326" v="472" actId="27636"/>
          <ac:spMkLst>
            <pc:docMk/>
            <pc:sldMk cId="1294583023" sldId="312"/>
            <ac:spMk id="3" creationId="{00000000-0000-0000-0000-000000000000}"/>
          </ac:spMkLst>
        </pc:spChg>
        <pc:spChg chg="add del">
          <ac:chgData name="Roff, Cath" userId="d8022b8c-a136-4a34-82c3-7808a0d51991" providerId="ADAL" clId="{224A18D1-C8C6-4A0A-A249-060ABA9CADC2}" dt="2023-11-29T11:26:45.107" v="470" actId="22"/>
          <ac:spMkLst>
            <pc:docMk/>
            <pc:sldMk cId="1294583023" sldId="312"/>
            <ac:spMk id="6" creationId="{9066737F-9480-3784-5A62-C4CCDD56FEE8}"/>
          </ac:spMkLst>
        </pc:spChg>
      </pc:sldChg>
      <pc:sldChg chg="addSp delSp modSp add mod">
        <pc:chgData name="Roff, Cath" userId="d8022b8c-a136-4a34-82c3-7808a0d51991" providerId="ADAL" clId="{224A18D1-C8C6-4A0A-A249-060ABA9CADC2}" dt="2023-11-29T11:30:48.116" v="513" actId="14100"/>
        <pc:sldMkLst>
          <pc:docMk/>
          <pc:sldMk cId="1656698619" sldId="313"/>
        </pc:sldMkLst>
        <pc:spChg chg="mod">
          <ac:chgData name="Roff, Cath" userId="d8022b8c-a136-4a34-82c3-7808a0d51991" providerId="ADAL" clId="{224A18D1-C8C6-4A0A-A249-060ABA9CADC2}" dt="2023-11-29T11:27:47.908" v="493" actId="20577"/>
          <ac:spMkLst>
            <pc:docMk/>
            <pc:sldMk cId="1656698619" sldId="313"/>
            <ac:spMk id="2" creationId="{00000000-0000-0000-0000-000000000000}"/>
          </ac:spMkLst>
        </pc:spChg>
        <pc:spChg chg="mod">
          <ac:chgData name="Roff, Cath" userId="d8022b8c-a136-4a34-82c3-7808a0d51991" providerId="ADAL" clId="{224A18D1-C8C6-4A0A-A249-060ABA9CADC2}" dt="2023-11-29T11:30:48.116" v="513" actId="14100"/>
          <ac:spMkLst>
            <pc:docMk/>
            <pc:sldMk cId="1656698619" sldId="313"/>
            <ac:spMk id="3" creationId="{00000000-0000-0000-0000-000000000000}"/>
          </ac:spMkLst>
        </pc:spChg>
        <pc:spChg chg="add del">
          <ac:chgData name="Roff, Cath" userId="d8022b8c-a136-4a34-82c3-7808a0d51991" providerId="ADAL" clId="{224A18D1-C8C6-4A0A-A249-060ABA9CADC2}" dt="2023-11-29T11:28:24.235" v="496" actId="22"/>
          <ac:spMkLst>
            <pc:docMk/>
            <pc:sldMk cId="1656698619" sldId="313"/>
            <ac:spMk id="6" creationId="{A94C9ADF-430E-1EEA-814C-85CD44938A35}"/>
          </ac:spMkLst>
        </pc:spChg>
        <pc:spChg chg="add del mod">
          <ac:chgData name="Roff, Cath" userId="d8022b8c-a136-4a34-82c3-7808a0d51991" providerId="ADAL" clId="{224A18D1-C8C6-4A0A-A249-060ABA9CADC2}" dt="2023-11-29T11:29:08.460" v="500" actId="22"/>
          <ac:spMkLst>
            <pc:docMk/>
            <pc:sldMk cId="1656698619" sldId="313"/>
            <ac:spMk id="8" creationId="{B0A799BC-52DB-4F78-127B-C05386590005}"/>
          </ac:spMkLst>
        </pc:spChg>
      </pc:sldChg>
      <pc:sldChg chg="modSp add mod">
        <pc:chgData name="Roff, Cath" userId="d8022b8c-a136-4a34-82c3-7808a0d51991" providerId="ADAL" clId="{224A18D1-C8C6-4A0A-A249-060ABA9CADC2}" dt="2023-11-29T11:32:13.757" v="537" actId="27636"/>
        <pc:sldMkLst>
          <pc:docMk/>
          <pc:sldMk cId="1274044264" sldId="314"/>
        </pc:sldMkLst>
        <pc:spChg chg="mod">
          <ac:chgData name="Roff, Cath" userId="d8022b8c-a136-4a34-82c3-7808a0d51991" providerId="ADAL" clId="{224A18D1-C8C6-4A0A-A249-060ABA9CADC2}" dt="2023-11-29T11:31:48.867" v="532" actId="14100"/>
          <ac:spMkLst>
            <pc:docMk/>
            <pc:sldMk cId="1274044264" sldId="314"/>
            <ac:spMk id="2" creationId="{00000000-0000-0000-0000-000000000000}"/>
          </ac:spMkLst>
        </pc:spChg>
        <pc:spChg chg="mod">
          <ac:chgData name="Roff, Cath" userId="d8022b8c-a136-4a34-82c3-7808a0d51991" providerId="ADAL" clId="{224A18D1-C8C6-4A0A-A249-060ABA9CADC2}" dt="2023-11-29T11:32:13.757" v="537" actId="27636"/>
          <ac:spMkLst>
            <pc:docMk/>
            <pc:sldMk cId="1274044264" sldId="314"/>
            <ac:spMk id="3" creationId="{00000000-0000-0000-0000-000000000000}"/>
          </ac:spMkLst>
        </pc:spChg>
      </pc:sldChg>
      <pc:sldChg chg="modSp add mod ord">
        <pc:chgData name="Roff, Cath" userId="d8022b8c-a136-4a34-82c3-7808a0d51991" providerId="ADAL" clId="{224A18D1-C8C6-4A0A-A249-060ABA9CADC2}" dt="2023-12-08T09:40:14.351" v="551"/>
        <pc:sldMkLst>
          <pc:docMk/>
          <pc:sldMk cId="728909599" sldId="315"/>
        </pc:sldMkLst>
        <pc:spChg chg="mod">
          <ac:chgData name="Roff, Cath" userId="d8022b8c-a136-4a34-82c3-7808a0d51991" providerId="ADAL" clId="{224A18D1-C8C6-4A0A-A249-060ABA9CADC2}" dt="2023-12-08T09:40:01.685" v="549" actId="27636"/>
          <ac:spMkLst>
            <pc:docMk/>
            <pc:sldMk cId="728909599" sldId="315"/>
            <ac:spMk id="3" creationId="{5412F97D-2588-257F-D7AD-C3D9C86C3ACE}"/>
          </ac:spMkLst>
        </pc:spChg>
      </pc:sldChg>
      <pc:sldChg chg="add del">
        <pc:chgData name="Roff, Cath" userId="d8022b8c-a136-4a34-82c3-7808a0d51991" providerId="ADAL" clId="{224A18D1-C8C6-4A0A-A249-060ABA9CADC2}" dt="2023-11-29T11:32:51.773" v="539" actId="47"/>
        <pc:sldMkLst>
          <pc:docMk/>
          <pc:sldMk cId="3758675939" sldId="315"/>
        </pc:sldMkLst>
      </pc:sldChg>
      <pc:sldChg chg="add">
        <pc:chgData name="Roff, Cath" userId="d8022b8c-a136-4a34-82c3-7808a0d51991" providerId="ADAL" clId="{224A18D1-C8C6-4A0A-A249-060ABA9CADC2}" dt="2023-12-08T09:41:21.993" v="557"/>
        <pc:sldMkLst>
          <pc:docMk/>
          <pc:sldMk cId="2947608281" sldId="316"/>
        </pc:sldMkLst>
      </pc:sldChg>
      <pc:sldChg chg="modSp add mod">
        <pc:chgData name="Roff, Cath" userId="d8022b8c-a136-4a34-82c3-7808a0d51991" providerId="ADAL" clId="{224A18D1-C8C6-4A0A-A249-060ABA9CADC2}" dt="2023-12-08T09:41:51.020" v="560" actId="27636"/>
        <pc:sldMkLst>
          <pc:docMk/>
          <pc:sldMk cId="1119911924" sldId="317"/>
        </pc:sldMkLst>
        <pc:spChg chg="mod">
          <ac:chgData name="Roff, Cath" userId="d8022b8c-a136-4a34-82c3-7808a0d51991" providerId="ADAL" clId="{224A18D1-C8C6-4A0A-A249-060ABA9CADC2}" dt="2023-12-08T09:41:51.020" v="560" actId="27636"/>
          <ac:spMkLst>
            <pc:docMk/>
            <pc:sldMk cId="1119911924" sldId="317"/>
            <ac:spMk id="2" creationId="{8D4B5B11-73E5-C976-D84B-E6DC04A529D7}"/>
          </ac:spMkLst>
        </pc:spChg>
      </pc:sldChg>
      <pc:sldChg chg="add del">
        <pc:chgData name="Roff, Cath" userId="d8022b8c-a136-4a34-82c3-7808a0d51991" providerId="ADAL" clId="{224A18D1-C8C6-4A0A-A249-060ABA9CADC2}" dt="2023-12-08T09:42:44.803" v="565" actId="47"/>
        <pc:sldMkLst>
          <pc:docMk/>
          <pc:sldMk cId="1523186065" sldId="318"/>
        </pc:sldMkLst>
      </pc:sldChg>
      <pc:sldChg chg="modSp add mod">
        <pc:chgData name="Roff, Cath" userId="d8022b8c-a136-4a34-82c3-7808a0d51991" providerId="ADAL" clId="{224A18D1-C8C6-4A0A-A249-060ABA9CADC2}" dt="2023-12-08T09:47:45.544" v="578" actId="27636"/>
        <pc:sldMkLst>
          <pc:docMk/>
          <pc:sldMk cId="3866678914" sldId="318"/>
        </pc:sldMkLst>
        <pc:spChg chg="mod">
          <ac:chgData name="Roff, Cath" userId="d8022b8c-a136-4a34-82c3-7808a0d51991" providerId="ADAL" clId="{224A18D1-C8C6-4A0A-A249-060ABA9CADC2}" dt="2023-12-08T09:47:45.544" v="578" actId="27636"/>
          <ac:spMkLst>
            <pc:docMk/>
            <pc:sldMk cId="3866678914" sldId="318"/>
            <ac:spMk id="3" creationId="{0990C08C-8E43-61A6-76B5-47EA792E82CC}"/>
          </ac:spMkLst>
        </pc:spChg>
      </pc:sldChg>
      <pc:sldMasterChg chg="modSldLayout">
        <pc:chgData name="Roff, Cath" userId="d8022b8c-a136-4a34-82c3-7808a0d51991" providerId="ADAL" clId="{224A18D1-C8C6-4A0A-A249-060ABA9CADC2}" dt="2023-11-29T11:16:42.122" v="452" actId="27028"/>
        <pc:sldMasterMkLst>
          <pc:docMk/>
          <pc:sldMasterMk cId="444428742" sldId="2147483648"/>
        </pc:sldMasterMkLst>
        <pc:sldLayoutChg chg="replId">
          <pc:chgData name="Roff, Cath" userId="d8022b8c-a136-4a34-82c3-7808a0d51991" providerId="ADAL" clId="{224A18D1-C8C6-4A0A-A249-060ABA9CADC2}" dt="2023-11-29T11:16:42.122" v="452" actId="27028"/>
          <pc:sldLayoutMkLst>
            <pc:docMk/>
            <pc:sldMasterMk cId="444428742" sldId="2147483648"/>
            <pc:sldLayoutMk cId="252706843" sldId="2147483718"/>
          </pc:sldLayoutMkLst>
        </pc:sldLayoutChg>
        <pc:sldLayoutChg chg="replId">
          <pc:chgData name="Roff, Cath" userId="d8022b8c-a136-4a34-82c3-7808a0d51991" providerId="ADAL" clId="{224A18D1-C8C6-4A0A-A249-060ABA9CADC2}" dt="2023-11-29T11:16:42.122" v="452" actId="27028"/>
          <pc:sldLayoutMkLst>
            <pc:docMk/>
            <pc:sldMasterMk cId="444428742" sldId="2147483648"/>
            <pc:sldLayoutMk cId="1263257743" sldId="2147483719"/>
          </pc:sldLayoutMkLst>
        </pc:sldLayoutChg>
      </pc:sldMasterChg>
      <pc:sldMasterChg chg="add addSldLayout">
        <pc:chgData name="Roff, Cath" userId="d8022b8c-a136-4a34-82c3-7808a0d51991" providerId="ADAL" clId="{224A18D1-C8C6-4A0A-A249-060ABA9CADC2}" dt="2023-11-29T11:16:42.122" v="452" actId="27028"/>
        <pc:sldMasterMkLst>
          <pc:docMk/>
          <pc:sldMasterMk cId="402349645" sldId="2147483652"/>
        </pc:sldMasterMkLst>
        <pc:sldLayoutChg chg="add">
          <pc:chgData name="Roff, Cath" userId="d8022b8c-a136-4a34-82c3-7808a0d51991" providerId="ADAL" clId="{224A18D1-C8C6-4A0A-A249-060ABA9CADC2}" dt="2023-11-29T11:16:42.122" v="452" actId="27028"/>
          <pc:sldLayoutMkLst>
            <pc:docMk/>
            <pc:sldMasterMk cId="402349645" sldId="2147483652"/>
            <pc:sldLayoutMk cId="708040871" sldId="2147483654"/>
          </pc:sldLayoutMkLst>
        </pc:sldLayoutChg>
      </pc:sldMasterChg>
      <pc:sldMasterChg chg="add addSldLayout">
        <pc:chgData name="Roff, Cath" userId="d8022b8c-a136-4a34-82c3-7808a0d51991" providerId="ADAL" clId="{224A18D1-C8C6-4A0A-A249-060ABA9CADC2}" dt="2023-12-08T09:41:56.054" v="561" actId="27028"/>
        <pc:sldMasterMkLst>
          <pc:docMk/>
          <pc:sldMasterMk cId="1020916911" sldId="2147483660"/>
        </pc:sldMasterMkLst>
        <pc:sldLayoutChg chg="add">
          <pc:chgData name="Roff, Cath" userId="d8022b8c-a136-4a34-82c3-7808a0d51991" providerId="ADAL" clId="{224A18D1-C8C6-4A0A-A249-060ABA9CADC2}" dt="2023-11-29T11:04:51.969" v="54" actId="27028"/>
          <pc:sldLayoutMkLst>
            <pc:docMk/>
            <pc:sldMasterMk cId="1020916911" sldId="2147483660"/>
            <pc:sldLayoutMk cId="3439212907" sldId="2147483664"/>
          </pc:sldLayoutMkLst>
        </pc:sldLayoutChg>
        <pc:sldLayoutChg chg="add">
          <pc:chgData name="Roff, Cath" userId="d8022b8c-a136-4a34-82c3-7808a0d51991" providerId="ADAL" clId="{224A18D1-C8C6-4A0A-A249-060ABA9CADC2}" dt="2023-11-29T11:05:50.599" v="70" actId="27028"/>
          <pc:sldLayoutMkLst>
            <pc:docMk/>
            <pc:sldMasterMk cId="1020916911" sldId="2147483660"/>
            <pc:sldLayoutMk cId="3942922237" sldId="2147483667"/>
          </pc:sldLayoutMkLst>
        </pc:sldLayoutChg>
        <pc:sldLayoutChg chg="add">
          <pc:chgData name="Roff, Cath" userId="d8022b8c-a136-4a34-82c3-7808a0d51991" providerId="ADAL" clId="{224A18D1-C8C6-4A0A-A249-060ABA9CADC2}" dt="2023-12-08T09:41:56.054" v="561" actId="27028"/>
          <pc:sldLayoutMkLst>
            <pc:docMk/>
            <pc:sldMasterMk cId="1020916911" sldId="2147483660"/>
            <pc:sldLayoutMk cId="4039339184" sldId="2147483680"/>
          </pc:sldLayoutMkLst>
        </pc:sldLayoutChg>
      </pc:sldMasterChg>
      <pc:sldMasterChg chg="add addSldLayout">
        <pc:chgData name="Roff, Cath" userId="d8022b8c-a136-4a34-82c3-7808a0d51991" providerId="ADAL" clId="{224A18D1-C8C6-4A0A-A249-060ABA9CADC2}" dt="2023-12-08T09:40:01.614" v="547" actId="27028"/>
        <pc:sldMasterMkLst>
          <pc:docMk/>
          <pc:sldMasterMk cId="2738968363" sldId="2147483701"/>
        </pc:sldMasterMkLst>
        <pc:sldLayoutChg chg="add">
          <pc:chgData name="Roff, Cath" userId="d8022b8c-a136-4a34-82c3-7808a0d51991" providerId="ADAL" clId="{224A18D1-C8C6-4A0A-A249-060ABA9CADC2}" dt="2023-12-08T09:40:01.614" v="547" actId="27028"/>
          <pc:sldLayoutMkLst>
            <pc:docMk/>
            <pc:sldMasterMk cId="2738968363" sldId="2147483701"/>
            <pc:sldLayoutMk cId="1130915352" sldId="2147483697"/>
          </pc:sldLayoutMkLst>
        </pc:sldLayoutChg>
        <pc:sldLayoutChg chg="add">
          <pc:chgData name="Roff, Cath" userId="d8022b8c-a136-4a34-82c3-7808a0d51991" providerId="ADAL" clId="{224A18D1-C8C6-4A0A-A249-060ABA9CADC2}" dt="2023-11-29T11:05:32.559" v="57" actId="27028"/>
          <pc:sldLayoutMkLst>
            <pc:docMk/>
            <pc:sldMasterMk cId="2738968363" sldId="2147483701"/>
            <pc:sldLayoutMk cId="4040196306" sldId="2147483703"/>
          </pc:sldLayoutMkLst>
        </pc:sldLayoutChg>
        <pc:sldLayoutChg chg="add">
          <pc:chgData name="Roff, Cath" userId="d8022b8c-a136-4a34-82c3-7808a0d51991" providerId="ADAL" clId="{224A18D1-C8C6-4A0A-A249-060ABA9CADC2}" dt="2023-11-29T11:05:36.631" v="59" actId="27028"/>
          <pc:sldLayoutMkLst>
            <pc:docMk/>
            <pc:sldMasterMk cId="2738968363" sldId="2147483701"/>
            <pc:sldLayoutMk cId="120802472" sldId="2147483717"/>
          </pc:sldLayoutMkLst>
        </pc:sldLayoutChg>
      </pc:sldMasterChg>
      <pc:sldMasterChg chg="add addSldLayout">
        <pc:chgData name="Roff, Cath" userId="d8022b8c-a136-4a34-82c3-7808a0d51991" providerId="ADAL" clId="{224A18D1-C8C6-4A0A-A249-060ABA9CADC2}" dt="2023-11-29T11:05:43.920" v="64" actId="27028"/>
        <pc:sldMasterMkLst>
          <pc:docMk/>
          <pc:sldMasterMk cId="2176148443" sldId="2147483713"/>
        </pc:sldMasterMkLst>
        <pc:sldLayoutChg chg="add">
          <pc:chgData name="Roff, Cath" userId="d8022b8c-a136-4a34-82c3-7808a0d51991" providerId="ADAL" clId="{224A18D1-C8C6-4A0A-A249-060ABA9CADC2}" dt="2023-11-29T11:05:43.920" v="64" actId="27028"/>
          <pc:sldLayoutMkLst>
            <pc:docMk/>
            <pc:sldMasterMk cId="2176148443" sldId="2147483713"/>
            <pc:sldLayoutMk cId="2340212623" sldId="2147483714"/>
          </pc:sldLayoutMkLst>
        </pc:sldLayoutChg>
      </pc:sldMasterChg>
    </pc:docChg>
  </pc:docChgLst>
  <pc:docChgLst>
    <pc:chgData name="Roff, Cath" userId="d8022b8c-a136-4a34-82c3-7808a0d51991" providerId="ADAL" clId="{4E7D5E51-1239-48CA-8C3E-4AD13E2CF2C7}"/>
    <pc:docChg chg="delSld modSld">
      <pc:chgData name="Roff, Cath" userId="d8022b8c-a136-4a34-82c3-7808a0d51991" providerId="ADAL" clId="{4E7D5E51-1239-48CA-8C3E-4AD13E2CF2C7}" dt="2023-11-29T10:57:34.114" v="188" actId="6549"/>
      <pc:docMkLst>
        <pc:docMk/>
      </pc:docMkLst>
      <pc:sldChg chg="modSp mod">
        <pc:chgData name="Roff, Cath" userId="d8022b8c-a136-4a34-82c3-7808a0d51991" providerId="ADAL" clId="{4E7D5E51-1239-48CA-8C3E-4AD13E2CF2C7}" dt="2023-11-29T10:54:51.879" v="97" actId="6549"/>
        <pc:sldMkLst>
          <pc:docMk/>
          <pc:sldMk cId="3076885983" sldId="256"/>
        </pc:sldMkLst>
        <pc:spChg chg="mod">
          <ac:chgData name="Roff, Cath" userId="d8022b8c-a136-4a34-82c3-7808a0d51991" providerId="ADAL" clId="{4E7D5E51-1239-48CA-8C3E-4AD13E2CF2C7}" dt="2023-11-29T10:54:15.502" v="16" actId="20577"/>
          <ac:spMkLst>
            <pc:docMk/>
            <pc:sldMk cId="3076885983" sldId="256"/>
            <ac:spMk id="2" creationId="{00000000-0000-0000-0000-000000000000}"/>
          </ac:spMkLst>
        </pc:spChg>
        <pc:spChg chg="mod">
          <ac:chgData name="Roff, Cath" userId="d8022b8c-a136-4a34-82c3-7808a0d51991" providerId="ADAL" clId="{4E7D5E51-1239-48CA-8C3E-4AD13E2CF2C7}" dt="2023-11-29T10:54:51.879" v="97" actId="6549"/>
          <ac:spMkLst>
            <pc:docMk/>
            <pc:sldMk cId="3076885983" sldId="256"/>
            <ac:spMk id="4" creationId="{00000000-0000-0000-0000-000000000000}"/>
          </ac:spMkLst>
        </pc:spChg>
      </pc:sldChg>
      <pc:sldChg chg="del">
        <pc:chgData name="Roff, Cath" userId="d8022b8c-a136-4a34-82c3-7808a0d51991" providerId="ADAL" clId="{4E7D5E51-1239-48CA-8C3E-4AD13E2CF2C7}" dt="2023-11-29T10:55:54.294" v="98" actId="47"/>
        <pc:sldMkLst>
          <pc:docMk/>
          <pc:sldMk cId="28236289" sldId="279"/>
        </pc:sldMkLst>
      </pc:sldChg>
      <pc:sldChg chg="modSp mod">
        <pc:chgData name="Roff, Cath" userId="d8022b8c-a136-4a34-82c3-7808a0d51991" providerId="ADAL" clId="{4E7D5E51-1239-48CA-8C3E-4AD13E2CF2C7}" dt="2023-11-29T10:56:59.064" v="146" actId="20577"/>
        <pc:sldMkLst>
          <pc:docMk/>
          <pc:sldMk cId="1188306331" sldId="283"/>
        </pc:sldMkLst>
        <pc:spChg chg="mod">
          <ac:chgData name="Roff, Cath" userId="d8022b8c-a136-4a34-82c3-7808a0d51991" providerId="ADAL" clId="{4E7D5E51-1239-48CA-8C3E-4AD13E2CF2C7}" dt="2023-11-29T10:56:59.064" v="146" actId="20577"/>
          <ac:spMkLst>
            <pc:docMk/>
            <pc:sldMk cId="1188306331" sldId="283"/>
            <ac:spMk id="3" creationId="{00000000-0000-0000-0000-000000000000}"/>
          </ac:spMkLst>
        </pc:spChg>
      </pc:sldChg>
      <pc:sldChg chg="modSp mod">
        <pc:chgData name="Roff, Cath" userId="d8022b8c-a136-4a34-82c3-7808a0d51991" providerId="ADAL" clId="{4E7D5E51-1239-48CA-8C3E-4AD13E2CF2C7}" dt="2023-11-29T10:57:34.114" v="188" actId="6549"/>
        <pc:sldMkLst>
          <pc:docMk/>
          <pc:sldMk cId="1600919513" sldId="284"/>
        </pc:sldMkLst>
        <pc:spChg chg="mod">
          <ac:chgData name="Roff, Cath" userId="d8022b8c-a136-4a34-82c3-7808a0d51991" providerId="ADAL" clId="{4E7D5E51-1239-48CA-8C3E-4AD13E2CF2C7}" dt="2023-11-29T10:57:34.114" v="188" actId="6549"/>
          <ac:spMkLst>
            <pc:docMk/>
            <pc:sldMk cId="1600919513" sldId="284"/>
            <ac:spMk id="2" creationId="{00000000-0000-0000-0000-000000000000}"/>
          </ac:spMkLst>
        </pc:spChg>
      </pc:sldChg>
      <pc:sldChg chg="del">
        <pc:chgData name="Roff, Cath" userId="d8022b8c-a136-4a34-82c3-7808a0d51991" providerId="ADAL" clId="{4E7D5E51-1239-48CA-8C3E-4AD13E2CF2C7}" dt="2023-11-29T10:56:06.319" v="99" actId="47"/>
        <pc:sldMkLst>
          <pc:docMk/>
          <pc:sldMk cId="2237148250" sldId="29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53AE40-01F4-495A-A72E-E9B60F7C4641}" type="datetimeFigureOut">
              <a:rPr lang="en-GB" smtClean="0"/>
              <a:t>11/12/2023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CFA0F1-E1CF-4952-9482-B36BE22B4D78}" type="slidenum">
              <a:rPr lang="en-GB" smtClean="0"/>
              <a:t>‹#›</a:t>
            </a:fld>
            <a:endParaRPr lang="en-GB"/>
          </a:p>
        </p:txBody>
      </p:sp>
    </p:spTree>
    <p:extLst>
      <p:ext uri="{BB962C8B-B14F-4D97-AF65-F5344CB8AC3E}">
        <p14:creationId xmlns:p14="http://schemas.microsoft.com/office/powerpoint/2010/main" val="91009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E37A18-1D5A-493B-8FA8-23FD6AAACC85}" type="slidenum">
              <a:rPr lang="en-GB" smtClean="0"/>
              <a:t>16</a:t>
            </a:fld>
            <a:endParaRPr lang="en-GB"/>
          </a:p>
        </p:txBody>
      </p:sp>
    </p:spTree>
    <p:extLst>
      <p:ext uri="{BB962C8B-B14F-4D97-AF65-F5344CB8AC3E}">
        <p14:creationId xmlns:p14="http://schemas.microsoft.com/office/powerpoint/2010/main" val="3175407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0E37A18-1D5A-493B-8FA8-23FD6AAACC85}" type="slidenum">
              <a:rPr lang="en-GB" smtClean="0"/>
              <a:t>25</a:t>
            </a:fld>
            <a:endParaRPr lang="en-GB"/>
          </a:p>
        </p:txBody>
      </p:sp>
    </p:spTree>
    <p:extLst>
      <p:ext uri="{BB962C8B-B14F-4D97-AF65-F5344CB8AC3E}">
        <p14:creationId xmlns:p14="http://schemas.microsoft.com/office/powerpoint/2010/main" val="1865631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14A422-0ECB-4EFF-9D16-1E3024ED0FB3}" type="slidenum">
              <a:rPr lang="en-GB" smtClean="0"/>
              <a:t>17</a:t>
            </a:fld>
            <a:endParaRPr lang="en-GB"/>
          </a:p>
        </p:txBody>
      </p:sp>
    </p:spTree>
    <p:extLst>
      <p:ext uri="{BB962C8B-B14F-4D97-AF65-F5344CB8AC3E}">
        <p14:creationId xmlns:p14="http://schemas.microsoft.com/office/powerpoint/2010/main" val="2015112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07000"/>
              </a:lnSpc>
            </a:pPr>
            <a:endParaRPr lang="en-GB" sz="1800" dirty="0">
              <a:latin typeface="Calibri"/>
              <a:ea typeface="Calibri" panose="020F0502020204030204" pitchFamily="34" charset="0"/>
              <a:cs typeface="Calibri"/>
            </a:endParaRPr>
          </a:p>
          <a:p>
            <a:pPr>
              <a:lnSpc>
                <a:spcPct val="107000"/>
              </a:lnSpc>
            </a:pPr>
            <a:r>
              <a:rPr lang="en-GB" sz="1800" dirty="0">
                <a:latin typeface="Calibri"/>
                <a:ea typeface="Calibri" panose="020F0502020204030204" pitchFamily="34" charset="0"/>
                <a:cs typeface="Calibri"/>
              </a:rPr>
              <a:t>In 2012 officers attended a conference about asset based community development that talked about the value of building connections in the community. This coincided with our work to develop strength based social work. </a:t>
            </a:r>
          </a:p>
          <a:p>
            <a:pPr>
              <a:lnSpc>
                <a:spcPct val="107000"/>
              </a:lnSpc>
            </a:pPr>
            <a:endParaRPr lang="en-GB" sz="1800" dirty="0">
              <a:latin typeface="Calibri"/>
              <a:ea typeface="Calibri" panose="020F0502020204030204" pitchFamily="34" charset="0"/>
              <a:cs typeface="Calibri"/>
            </a:endParaRPr>
          </a:p>
          <a:p>
            <a:pPr>
              <a:lnSpc>
                <a:spcPct val="107000"/>
              </a:lnSpc>
            </a:pPr>
            <a:r>
              <a:rPr lang="en-GB" sz="1800" dirty="0">
                <a:latin typeface="Calibri"/>
                <a:ea typeface="Calibri" panose="020F0502020204030204" pitchFamily="34" charset="0"/>
                <a:cs typeface="Calibri"/>
              </a:rPr>
              <a:t>Why ABCD made sense to the Council:</a:t>
            </a:r>
          </a:p>
          <a:p>
            <a:pPr>
              <a:lnSpc>
                <a:spcPct val="107000"/>
              </a:lnSpc>
            </a:pPr>
            <a:r>
              <a:rPr lang="en-GB" sz="1800" dirty="0">
                <a:latin typeface="Calibri"/>
                <a:ea typeface="Calibri" panose="020F0502020204030204" pitchFamily="34" charset="0"/>
                <a:cs typeface="Calibri"/>
              </a:rPr>
              <a:t>-      Strength based social care - with an emphasis on personalisation and prevention.</a:t>
            </a:r>
          </a:p>
          <a:p>
            <a:pPr marL="285750" indent="-285750">
              <a:lnSpc>
                <a:spcPct val="107000"/>
              </a:lnSpc>
              <a:buFontTx/>
              <a:buChar char="-"/>
            </a:pPr>
            <a:r>
              <a:rPr lang="en-GB" sz="1800" dirty="0">
                <a:solidFill>
                  <a:srgbClr val="002060"/>
                </a:solidFill>
              </a:rPr>
              <a:t>Aligned to LCC priorities and values - 3 pillars underpinned by commitment to building stronger, resilient communities</a:t>
            </a:r>
            <a:endParaRPr lang="en-GB" sz="1800" dirty="0">
              <a:latin typeface="Calibri"/>
              <a:ea typeface="Calibri" panose="020F0502020204030204" pitchFamily="34" charset="0"/>
              <a:cs typeface="Calibri"/>
            </a:endParaRPr>
          </a:p>
          <a:p>
            <a:pPr marL="285750" indent="-285750">
              <a:lnSpc>
                <a:spcPct val="107000"/>
              </a:lnSpc>
              <a:buFontTx/>
              <a:buChar char="-"/>
            </a:pPr>
            <a:r>
              <a:rPr lang="en-GB" sz="1800" dirty="0">
                <a:latin typeface="Calibri"/>
                <a:ea typeface="Calibri" panose="020F0502020204030204" pitchFamily="34" charset="0"/>
                <a:cs typeface="Calibri"/>
              </a:rPr>
              <a:t>Long track record of working with communities to build on.</a:t>
            </a:r>
          </a:p>
          <a:p>
            <a:pPr marL="285750" indent="-285750">
              <a:lnSpc>
                <a:spcPct val="107000"/>
              </a:lnSpc>
              <a:buFontTx/>
              <a:buChar char="-"/>
            </a:pPr>
            <a:r>
              <a:rPr lang="en-GB" sz="1800" dirty="0">
                <a:latin typeface="Calibri"/>
                <a:ea typeface="Calibri" panose="020F0502020204030204" pitchFamily="34" charset="0"/>
                <a:cs typeface="Calibri"/>
              </a:rPr>
              <a:t>Diverse (geographically and range of organisations) Third Sector. We've consistently invested in Third Sector infrastructure.</a:t>
            </a:r>
          </a:p>
          <a:p>
            <a:pPr marL="0" indent="0">
              <a:lnSpc>
                <a:spcPct val="107000"/>
              </a:lnSpc>
              <a:buFontTx/>
              <a:buNone/>
            </a:pPr>
            <a:endParaRPr lang="en-GB" sz="1800" dirty="0">
              <a:latin typeface="Calibri"/>
              <a:ea typeface="Calibri" panose="020F0502020204030204" pitchFamily="34" charset="0"/>
              <a:cs typeface="Calibri"/>
            </a:endParaRPr>
          </a:p>
          <a:p>
            <a:pPr marL="0" indent="0">
              <a:lnSpc>
                <a:spcPct val="107000"/>
              </a:lnSpc>
              <a:buFontTx/>
              <a:buNone/>
            </a:pPr>
            <a:r>
              <a:rPr lang="en-GB" sz="1800" dirty="0">
                <a:latin typeface="Calibri"/>
                <a:ea typeface="Calibri" panose="020F0502020204030204" pitchFamily="34" charset="0"/>
                <a:cs typeface="Calibri"/>
              </a:rPr>
              <a:t>The development of ABCD coincided with the austerity agenda and while economic arguments were made about the financial benefits of community led activity, more than this, there was a backing of the principle that shifting power to communities was the right thing to do.</a:t>
            </a:r>
          </a:p>
          <a:p>
            <a:pPr marL="285750" indent="-285750">
              <a:lnSpc>
                <a:spcPct val="107000"/>
              </a:lnSpc>
              <a:buFontTx/>
              <a:buChar char="-"/>
            </a:pPr>
            <a:endParaRPr lang="en-GB" sz="1800" dirty="0">
              <a:latin typeface="Calibri"/>
              <a:ea typeface="Calibri" panose="020F0502020204030204" pitchFamily="34" charset="0"/>
              <a:cs typeface="Calibri"/>
            </a:endParaRPr>
          </a:p>
          <a:p>
            <a:pPr>
              <a:lnSpc>
                <a:spcPct val="107000"/>
              </a:lnSpc>
            </a:pPr>
            <a:endParaRPr lang="en-GB" sz="1800" dirty="0">
              <a:latin typeface="Calibri"/>
              <a:ea typeface="Calibri" panose="020F0502020204030204" pitchFamily="34" charset="0"/>
              <a:cs typeface="Calibri"/>
            </a:endParaRPr>
          </a:p>
          <a:p>
            <a:pPr>
              <a:lnSpc>
                <a:spcPct val="107000"/>
              </a:lnSpc>
            </a:pPr>
            <a:endParaRPr lang="en-GB" sz="1800" dirty="0">
              <a:latin typeface="Calibri"/>
              <a:ea typeface="Calibri" panose="020F0502020204030204" pitchFamily="34" charset="0"/>
              <a:cs typeface="Calibri"/>
            </a:endParaRPr>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B0E37A18-1D5A-493B-8FA8-23FD6AAACC85}" type="slidenum">
              <a:rPr lang="en-GB" smtClean="0"/>
              <a:t>18</a:t>
            </a:fld>
            <a:endParaRPr lang="en-GB"/>
          </a:p>
        </p:txBody>
      </p:sp>
    </p:spTree>
    <p:extLst>
      <p:ext uri="{BB962C8B-B14F-4D97-AF65-F5344CB8AC3E}">
        <p14:creationId xmlns:p14="http://schemas.microsoft.com/office/powerpoint/2010/main" val="208220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buFont typeface="Verdana" pitchFamily="34" charset="0"/>
              <a:buNone/>
            </a:pPr>
            <a:endParaRPr lang="en-GB" sz="1200" dirty="0">
              <a:solidFill>
                <a:srgbClr val="002060"/>
              </a:solidFill>
              <a:latin typeface="Arial" panose="020B0604020202020204" pitchFamily="34" charset="0"/>
              <a:ea typeface="Tahoma" panose="020B0604030504040204" pitchFamily="34" charset="0"/>
              <a:cs typeface="Arial" panose="020B0604020202020204" pitchFamily="34" charset="0"/>
            </a:endParaRPr>
          </a:p>
          <a:p>
            <a:pPr>
              <a:buFont typeface="Verdana" pitchFamily="34" charset="0"/>
              <a:buNone/>
            </a:pPr>
            <a:r>
              <a:rPr lang="en-GB" sz="1200" dirty="0">
                <a:solidFill>
                  <a:srgbClr val="002060"/>
                </a:solidFill>
                <a:latin typeface="Arial" panose="020B0604020202020204" pitchFamily="34" charset="0"/>
                <a:ea typeface="Tahoma" panose="020B0604030504040204" pitchFamily="34" charset="0"/>
                <a:cs typeface="Arial" panose="020B0604020202020204" pitchFamily="34" charset="0"/>
              </a:rPr>
              <a:t>So our model evolved with these distinct elements:</a:t>
            </a:r>
          </a:p>
          <a:p>
            <a:pPr>
              <a:buFont typeface="Verdana" pitchFamily="34" charset="0"/>
              <a:buNone/>
            </a:pPr>
            <a:endParaRPr lang="en-GB" sz="1200" dirty="0">
              <a:solidFill>
                <a:srgbClr val="002060"/>
              </a:solidFill>
              <a:latin typeface="Arial" panose="020B0604020202020204" pitchFamily="34" charset="0"/>
              <a:ea typeface="Tahoma" panose="020B0604030504040204" pitchFamily="34" charset="0"/>
              <a:cs typeface="Arial" panose="020B0604020202020204" pitchFamily="34" charset="0"/>
            </a:endParaRPr>
          </a:p>
          <a:p>
            <a:r>
              <a:rPr lang="en-GB" dirty="0">
                <a:cs typeface="Calibri"/>
              </a:rPr>
              <a:t>Firstly our Pathfinder sites - we f</a:t>
            </a:r>
            <a:r>
              <a:rPr lang="en-GB" dirty="0"/>
              <a:t>und local community organisations with £25k per year to:</a:t>
            </a:r>
            <a:endParaRPr lang="en-GB" dirty="0">
              <a:cs typeface="Calibri" panose="020F0502020204030204"/>
            </a:endParaRPr>
          </a:p>
          <a:p>
            <a:pPr marL="171450" indent="-171450">
              <a:buFont typeface="Arial" panose="020B0604020202020204" pitchFamily="34" charset="0"/>
              <a:buChar char="•"/>
            </a:pPr>
            <a:r>
              <a:rPr lang="en-GB" dirty="0"/>
              <a:t>Employ a community builder who will develop an asset map and find community connectors</a:t>
            </a:r>
            <a:endParaRPr lang="en-GB" dirty="0">
              <a:cs typeface="Calibri"/>
            </a:endParaRPr>
          </a:p>
          <a:p>
            <a:pPr marL="171450" indent="-171450">
              <a:buFont typeface="Arial" panose="020B0604020202020204" pitchFamily="34" charset="0"/>
              <a:buChar char="•"/>
            </a:pPr>
            <a:r>
              <a:rPr lang="en-GB" dirty="0"/>
              <a:t>Run a small sparks pot to fund good ideas from the community </a:t>
            </a:r>
          </a:p>
          <a:p>
            <a:pPr marL="171450" indent="-171450">
              <a:buFont typeface="Arial" panose="020B0604020202020204" pitchFamily="34" charset="0"/>
              <a:buChar char="•"/>
            </a:pPr>
            <a:r>
              <a:rPr lang="en-GB" dirty="0">
                <a:cs typeface="Calibri"/>
              </a:rPr>
              <a:t>We also support the pathfinders to learn from each other through regular training and networking events and an induction programme for new sites led by LS14 Trust.</a:t>
            </a:r>
          </a:p>
          <a:p>
            <a:endParaRPr lang="en-GB" dirty="0">
              <a:cs typeface="Calibri"/>
            </a:endParaRPr>
          </a:p>
          <a:p>
            <a:pPr>
              <a:defRPr/>
            </a:pPr>
            <a:r>
              <a:rPr lang="en-GB" sz="1800" dirty="0">
                <a:effectLst/>
                <a:latin typeface="Calibri"/>
                <a:ea typeface="Calibri" panose="020F0502020204030204" pitchFamily="34" charset="0"/>
                <a:cs typeface="Calibri"/>
              </a:rPr>
              <a:t>Currently we have </a:t>
            </a:r>
            <a:r>
              <a:rPr lang="en-GB" sz="1800" dirty="0">
                <a:latin typeface="Calibri"/>
                <a:ea typeface="Calibri" panose="020F0502020204030204" pitchFamily="34" charset="0"/>
                <a:cs typeface="Calibri"/>
              </a:rPr>
              <a:t>13</a:t>
            </a:r>
            <a:r>
              <a:rPr lang="en-GB" sz="1800" dirty="0">
                <a:effectLst/>
                <a:latin typeface="Calibri"/>
                <a:ea typeface="Calibri" panose="020F0502020204030204" pitchFamily="34" charset="0"/>
                <a:cs typeface="Calibri"/>
              </a:rPr>
              <a:t> pathfinders across the city</a:t>
            </a:r>
            <a:r>
              <a:rPr lang="en-GB" sz="1800" dirty="0">
                <a:latin typeface="Calibri"/>
                <a:ea typeface="Calibri" panose="020F0502020204030204" pitchFamily="34" charset="0"/>
                <a:cs typeface="Calibri"/>
              </a:rPr>
              <a:t> that</a:t>
            </a:r>
            <a:r>
              <a:rPr lang="en-GB" sz="1800" dirty="0">
                <a:effectLst/>
                <a:latin typeface="Calibri"/>
                <a:ea typeface="Calibri" panose="020F0502020204030204" pitchFamily="34" charset="0"/>
                <a:cs typeface="Calibri"/>
              </a:rPr>
              <a:t> are now working in an asset-based way, each covering a population of approximately 5,000-10,000</a:t>
            </a:r>
            <a:r>
              <a:rPr lang="en-GB" sz="1800" dirty="0">
                <a:latin typeface="Calibri"/>
                <a:ea typeface="Calibri" panose="020F0502020204030204" pitchFamily="34" charset="0"/>
                <a:cs typeface="Calibri"/>
              </a:rPr>
              <a:t>, with 5 new ones that started in Jan 2022. </a:t>
            </a:r>
          </a:p>
          <a:p>
            <a:pPr>
              <a:defRPr/>
            </a:pPr>
            <a:endParaRPr lang="en-GB" sz="1800" dirty="0">
              <a:latin typeface="Calibri"/>
              <a:cs typeface="Calibri"/>
            </a:endParaRPr>
          </a:p>
          <a:p>
            <a:r>
              <a:rPr lang="en-GB" dirty="0">
                <a:cs typeface="Calibri" panose="020F0502020204030204"/>
              </a:rPr>
              <a:t>We have tested different approaches to the ABCD pathfinder site:</a:t>
            </a:r>
          </a:p>
          <a:p>
            <a:r>
              <a:rPr lang="en-GB" dirty="0">
                <a:cs typeface="Calibri" panose="020F0502020204030204"/>
              </a:rPr>
              <a:t>- We have had sites with a specific focus on Learning Disability and Carers</a:t>
            </a:r>
          </a:p>
          <a:p>
            <a:r>
              <a:rPr lang="en-GB" dirty="0">
                <a:cs typeface="Calibri" panose="020F0502020204030204"/>
              </a:rPr>
              <a:t>- We are currently funding a site with a focus on working alongside the Gypsy, Roma and Traveller community and a site hosted by an arts-based organisation.</a:t>
            </a:r>
          </a:p>
          <a:p>
            <a:r>
              <a:rPr lang="en-GB" dirty="0">
                <a:cs typeface="Calibri" panose="020F0502020204030204"/>
              </a:rPr>
              <a:t>- we are in the process of developing a partnership with a Tenant Management Organisation.</a:t>
            </a:r>
          </a:p>
          <a:p>
            <a:endParaRPr lang="en-GB" dirty="0">
              <a:cs typeface="Calibri" panose="020F0502020204030204"/>
            </a:endParaRPr>
          </a:p>
          <a:p>
            <a:r>
              <a:rPr lang="en-GB" dirty="0"/>
              <a:t>Over time, we have developed a clearer rationale for selecting areas:</a:t>
            </a:r>
            <a:endParaRPr lang="en-GB" dirty="0">
              <a:cs typeface="Calibri"/>
            </a:endParaRPr>
          </a:p>
          <a:p>
            <a:pPr marL="171450" indent="-171450">
              <a:buFont typeface="Arial" panose="020B0604020202020204" pitchFamily="34" charset="0"/>
              <a:buChar char="•"/>
            </a:pPr>
            <a:r>
              <a:rPr lang="en-GB" sz="1200" dirty="0">
                <a:solidFill>
                  <a:srgbClr val="000000"/>
                </a:solidFill>
                <a:latin typeface="Calibri"/>
                <a:cs typeface="Calibri"/>
              </a:rPr>
              <a:t>The existing social infrastructure - we have targeted areas with limited community development activity and with potential partners who are willing to adopt the ABCD approach</a:t>
            </a:r>
          </a:p>
          <a:p>
            <a:pPr marL="171450" indent="-171450">
              <a:buFont typeface="Arial" panose="020B0604020202020204" pitchFamily="34" charset="0"/>
              <a:buChar char="•"/>
            </a:pPr>
            <a:r>
              <a:rPr lang="en-GB" sz="1200" dirty="0">
                <a:solidFill>
                  <a:srgbClr val="000000"/>
                </a:solidFill>
                <a:latin typeface="Calibri"/>
                <a:cs typeface="Calibri"/>
              </a:rPr>
              <a:t>Levels of deprivation</a:t>
            </a:r>
            <a:r>
              <a:rPr lang="en-GB" dirty="0">
                <a:solidFill>
                  <a:srgbClr val="000000"/>
                </a:solidFill>
                <a:latin typeface="Calibri"/>
                <a:cs typeface="Calibri"/>
              </a:rPr>
              <a:t> </a:t>
            </a:r>
          </a:p>
          <a:p>
            <a:endParaRPr lang="en-GB" dirty="0">
              <a:cs typeface="Calibri"/>
            </a:endParaRPr>
          </a:p>
          <a:p>
            <a:r>
              <a:rPr lang="en-GB" dirty="0">
                <a:cs typeface="Calibri"/>
              </a:rPr>
              <a:t>Alongside the pathfinders we have invested in:</a:t>
            </a:r>
          </a:p>
          <a:p>
            <a:pPr marL="171450" indent="-171450">
              <a:buFont typeface="Arial" panose="020B0604020202020204" pitchFamily="34" charset="0"/>
              <a:buChar char="•"/>
            </a:pPr>
            <a:r>
              <a:rPr lang="en-GB" dirty="0">
                <a:cs typeface="Calibri"/>
              </a:rPr>
              <a:t>Training: </a:t>
            </a:r>
            <a:r>
              <a:rPr lang="en-GB" dirty="0"/>
              <a:t>We have provided a broad ranging training offer largely aimed at the Third Sector and public sector. 2 years ago Cormac Russell led sessions for our Commissioners in Adults and Health to look at how they could take an asset based approach to their work. This year we delivered an introduction to ABCD to over 300 LCC staff and we are in the process of delivering training on ABCD to each of our 19 Local Care Partnerships. </a:t>
            </a:r>
          </a:p>
          <a:p>
            <a:pPr marL="171450" indent="-171450">
              <a:buFont typeface="Arial" panose="020B0604020202020204" pitchFamily="34" charset="0"/>
              <a:buChar char="•"/>
            </a:pPr>
            <a:r>
              <a:rPr lang="en-GB" dirty="0"/>
              <a:t>Networks - we have a Council wide group that has brought together officers to share their learning and support the use of ABCD in different service areas from Physical Activity to Libraries to Commissioning.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highlight>
                  <a:srgbClr val="FFFF00"/>
                </a:highlight>
                <a:cs typeface="Calibri"/>
              </a:rPr>
              <a:t>Raising the profile of our work - to generate more interest and collaborators to develop the 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highlight>
                  <a:srgbClr val="FFFF00"/>
                </a:highlight>
                <a:cs typeface="Calibri"/>
              </a:rPr>
              <a:t>Evaluation - to build the case for investment.</a:t>
            </a:r>
          </a:p>
          <a:p>
            <a:pPr marL="171450" indent="-171450">
              <a:buFont typeface="Arial" panose="020B0604020202020204" pitchFamily="34" charset="0"/>
              <a:buChar char="•"/>
            </a:pPr>
            <a:endParaRPr lang="en-GB" dirty="0">
              <a:highlight>
                <a:srgbClr val="FFFF00"/>
              </a:highlight>
              <a:cs typeface="Calibri"/>
            </a:endParaRPr>
          </a:p>
          <a:p>
            <a:endParaRPr lang="en-GB" dirty="0">
              <a:highlight>
                <a:srgbClr val="FFFF00"/>
              </a:highlight>
              <a:cs typeface="Calibri"/>
            </a:endParaRPr>
          </a:p>
        </p:txBody>
      </p:sp>
      <p:sp>
        <p:nvSpPr>
          <p:cNvPr id="4" name="Slide Number Placeholder 3"/>
          <p:cNvSpPr>
            <a:spLocks noGrp="1"/>
          </p:cNvSpPr>
          <p:nvPr>
            <p:ph type="sldNum" sz="quarter" idx="5"/>
          </p:nvPr>
        </p:nvSpPr>
        <p:spPr/>
        <p:txBody>
          <a:bodyPr/>
          <a:lstStyle/>
          <a:p>
            <a:fld id="{B0E37A18-1D5A-493B-8FA8-23FD6AAACC85}" type="slidenum">
              <a:rPr lang="en-GB" smtClean="0"/>
              <a:t>19</a:t>
            </a:fld>
            <a:endParaRPr lang="en-GB"/>
          </a:p>
        </p:txBody>
      </p:sp>
    </p:spTree>
    <p:extLst>
      <p:ext uri="{BB962C8B-B14F-4D97-AF65-F5344CB8AC3E}">
        <p14:creationId xmlns:p14="http://schemas.microsoft.com/office/powerpoint/2010/main" val="1912781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cs typeface="Calibri"/>
            </a:endParaRPr>
          </a:p>
          <a:p>
            <a:r>
              <a:rPr lang="en-GB" dirty="0"/>
              <a:t>In 2019 we commissioned Leeds Beckett University to support the Council to build an evidence base for ABCD. </a:t>
            </a:r>
            <a:r>
              <a:rPr lang="en-GB" b="1" dirty="0"/>
              <a:t>Jane South, </a:t>
            </a:r>
            <a:r>
              <a:rPr lang="en-GB" dirty="0"/>
              <a:t>Professor of Healthy Communities, worked with LCC and the pathfinder sites to co-produce a simple Evaluation Framework with 3 outcomes.</a:t>
            </a:r>
            <a:endParaRPr lang="en-US" dirty="0"/>
          </a:p>
          <a:p>
            <a:endParaRPr lang="en-GB" dirty="0"/>
          </a:p>
          <a:p>
            <a:r>
              <a:rPr lang="en-GB" dirty="0"/>
              <a:t>Jane's team then completed an in depth, mostly qualitative, research study involving in depth interviews with community builders, group discussions and analysis of monitoring data. </a:t>
            </a:r>
            <a:r>
              <a:rPr lang="en-GB" dirty="0">
                <a:cs typeface="Calibri"/>
              </a:rPr>
              <a:t>In the 18 months from April 2019-September 2020 the research showed:</a:t>
            </a:r>
            <a:endParaRPr lang="en-GB" dirty="0"/>
          </a:p>
          <a:p>
            <a:endParaRPr lang="en-GB" dirty="0"/>
          </a:p>
          <a:p>
            <a:r>
              <a:rPr lang="en-GB" b="1" dirty="0"/>
              <a:t>Better connected – 310 community connectors, 68 new groups /Individuals</a:t>
            </a:r>
            <a:r>
              <a:rPr lang="en-GB" dirty="0"/>
              <a:t> </a:t>
            </a:r>
            <a:endParaRPr lang="en-GB" dirty="0">
              <a:cs typeface="Calibri"/>
            </a:endParaRPr>
          </a:p>
          <a:p>
            <a:r>
              <a:rPr lang="en-GB" i="1" dirty="0"/>
              <a:t>Strong evidence that individuals and organisations are better connected</a:t>
            </a:r>
            <a:r>
              <a:rPr lang="en-GB" dirty="0"/>
              <a:t>. Social connections were formed through groups, social activities and use of public spaces to meet people. 68 new self-sustaining groups, linked to ABCD, were formed. There is evidence that facilitating connections led naturally to stronger community networks, that people were signposted to other support, services, and local activities and that connections with local organisations and those further afield were made. There were also examples of greater community cohesion, with different generations coming together and communities being more inclusive of people with disabilities. </a:t>
            </a:r>
            <a:endParaRPr lang="en-GB" dirty="0">
              <a:cs typeface="Calibri"/>
            </a:endParaRPr>
          </a:p>
          <a:p>
            <a:endParaRPr lang="en-GB" dirty="0"/>
          </a:p>
          <a:p>
            <a:r>
              <a:rPr lang="en-GB" b="1" dirty="0"/>
              <a:t>Bringing about change – 48 small sparks awarded</a:t>
            </a:r>
            <a:endParaRPr lang="en-GB" dirty="0"/>
          </a:p>
          <a:p>
            <a:r>
              <a:rPr lang="en-GB" i="1" dirty="0"/>
              <a:t>Strong evidence for the pathway to community change with clear links between early asset-based conversations and later community action</a:t>
            </a:r>
            <a:r>
              <a:rPr lang="en-GB" dirty="0"/>
              <a:t>. There are many examples of positive community action bringing about changes in the neighbourhoods involved. The research highlighted examples where individuals had been motivated to develop ideas, had been inspired and felt they had more confidence to take action in relation to what they felt was important in their neighbourhood.</a:t>
            </a:r>
          </a:p>
          <a:p>
            <a:endParaRPr lang="en-GB" dirty="0"/>
          </a:p>
          <a:p>
            <a:r>
              <a:rPr lang="en-GB" b="1" dirty="0"/>
              <a:t>People have good friends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There is promising evidence that friendships were made within groups and supportive relationships were formed</a:t>
            </a:r>
            <a:r>
              <a:rPr lang="en-GB" dirty="0"/>
              <a:t>. The research shows the range of opportunities created for people to join in and connect with others and evidences that confidence, independence and wellbeing grew as people engaged with others. </a:t>
            </a:r>
            <a:endParaRPr lang="en-GB" dirty="0">
              <a:cs typeface="Calibri"/>
            </a:endParaRPr>
          </a:p>
          <a:p>
            <a:pPr marL="0" indent="0">
              <a:buFont typeface="Arial,Sans-Serif"/>
              <a:buNone/>
            </a:pPr>
            <a:endParaRPr lang="en-GB" dirty="0"/>
          </a:p>
          <a:p>
            <a:pPr marL="0" indent="0">
              <a:buFont typeface="Arial,Sans-Serif"/>
              <a:buNone/>
            </a:pPr>
            <a:r>
              <a:rPr lang="en-GB" dirty="0"/>
              <a:t>The researchers also tested a way to measure the social return on investment and estimated that this is between 5.27 and 14.02 for every £1 invested. </a:t>
            </a:r>
          </a:p>
        </p:txBody>
      </p:sp>
      <p:sp>
        <p:nvSpPr>
          <p:cNvPr id="4" name="Slide Number Placeholder 3"/>
          <p:cNvSpPr>
            <a:spLocks noGrp="1"/>
          </p:cNvSpPr>
          <p:nvPr>
            <p:ph type="sldNum" sz="quarter" idx="5"/>
          </p:nvPr>
        </p:nvSpPr>
        <p:spPr/>
        <p:txBody>
          <a:bodyPr/>
          <a:lstStyle/>
          <a:p>
            <a:fld id="{B0E37A18-1D5A-493B-8FA8-23FD6AAACC85}" type="slidenum">
              <a:rPr lang="en-GB" smtClean="0"/>
              <a:t>20</a:t>
            </a:fld>
            <a:endParaRPr lang="en-GB"/>
          </a:p>
        </p:txBody>
      </p:sp>
    </p:spTree>
    <p:extLst>
      <p:ext uri="{BB962C8B-B14F-4D97-AF65-F5344CB8AC3E}">
        <p14:creationId xmlns:p14="http://schemas.microsoft.com/office/powerpoint/2010/main" val="2267798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14A422-0ECB-4EFF-9D16-1E3024ED0FB3}" type="slidenum">
              <a:rPr lang="en-GB" smtClean="0"/>
              <a:t>21</a:t>
            </a:fld>
            <a:endParaRPr lang="en-GB"/>
          </a:p>
        </p:txBody>
      </p:sp>
    </p:spTree>
    <p:extLst>
      <p:ext uri="{BB962C8B-B14F-4D97-AF65-F5344CB8AC3E}">
        <p14:creationId xmlns:p14="http://schemas.microsoft.com/office/powerpoint/2010/main" val="2462376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a:p>
            <a:r>
              <a:rPr lang="en-GB" dirty="0"/>
              <a:t>The LBU research also identified what was important to help make Asset Based approaches work:</a:t>
            </a:r>
          </a:p>
          <a:p>
            <a:r>
              <a:rPr lang="en-GB" dirty="0"/>
              <a:t>Community Builders needs to have time to build relationships and to become known and trusted. </a:t>
            </a:r>
          </a:p>
          <a:p>
            <a:r>
              <a:rPr lang="en-GB" dirty="0"/>
              <a:t>Demanding role – need support from other CBs / organisations.</a:t>
            </a:r>
          </a:p>
          <a:p>
            <a:endParaRPr lang="en-GB" dirty="0"/>
          </a:p>
          <a:p>
            <a:r>
              <a:rPr lang="en-GB" dirty="0"/>
              <a:t>The interviews undertaken by Leeds Beckett highlighted the importance of:</a:t>
            </a:r>
          </a:p>
          <a:p>
            <a:pPr marL="171450" indent="-171450">
              <a:buFont typeface="Arial" panose="020B0604020202020204" pitchFamily="34" charset="0"/>
              <a:buChar char="•"/>
            </a:pPr>
            <a:r>
              <a:rPr lang="en-GB" dirty="0"/>
              <a:t>High level of support for ABCD at the Council - clear, visible leadership / championing of the approach</a:t>
            </a:r>
          </a:p>
          <a:p>
            <a:pPr marL="171450" indent="-171450">
              <a:buFont typeface="Arial" panose="020B0604020202020204" pitchFamily="34" charset="0"/>
              <a:buChar char="•"/>
            </a:pPr>
            <a:r>
              <a:rPr lang="en-GB" dirty="0"/>
              <a:t>A culture that enabled the programme to be tested. </a:t>
            </a:r>
          </a:p>
          <a:p>
            <a:pPr marL="171450" indent="-171450">
              <a:buFont typeface="Arial" panose="020B0604020202020204" pitchFamily="34" charset="0"/>
              <a:buChar char="•"/>
            </a:pPr>
            <a:r>
              <a:rPr lang="en-GB" dirty="0"/>
              <a:t>The Council's willingness to give up a degree of control and trust people in communities and move away from a more bureaucratic approach.</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AC82C-31A6-4922-AD77-62AFB59CD2A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5494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Through our learning we have developed a four levelled approach to how we can drive the ABCD model with our partners in the third sector but also how we as a council cultural shift our strategic vision and operating models in an asset-based way. </a:t>
            </a:r>
          </a:p>
          <a:p>
            <a:endParaRPr lang="en-GB" dirty="0"/>
          </a:p>
          <a:p>
            <a:endParaRPr lang="en-GB" dirty="0"/>
          </a:p>
          <a:p>
            <a:r>
              <a:rPr lang="en-GB" dirty="0"/>
              <a:t>1:  Building resilient individuals, families, and communities- ABCD model – Time Banking </a:t>
            </a:r>
          </a:p>
          <a:p>
            <a:r>
              <a:rPr lang="en-GB" dirty="0"/>
              <a:t>2: Working in different ways to help individuals and families find solutions that build on their strengths and assets – Strength Based Social Care, Better Conversations, Local Care Partnerships</a:t>
            </a:r>
          </a:p>
          <a:p>
            <a:r>
              <a:rPr lang="en-GB" dirty="0"/>
              <a:t>3: building flexible, empowering, and responsive services that are delivered in new and innovative ways – Inclusive commissioning that draws on the expertise of communities to prioritise outcomes that are important to them</a:t>
            </a:r>
          </a:p>
          <a:p>
            <a:r>
              <a:rPr lang="en-GB" dirty="0"/>
              <a:t>4: System Influence/change Leadership to develop and implement the vision of asset-based approaches and recognising that part of the solution to our challenge rests in collaborative working with the wider public and private sectors.</a:t>
            </a:r>
          </a:p>
          <a:p>
            <a:endParaRPr lang="en-GB" dirty="0"/>
          </a:p>
        </p:txBody>
      </p:sp>
      <p:sp>
        <p:nvSpPr>
          <p:cNvPr id="4" name="Slide Number Placeholder 3"/>
          <p:cNvSpPr>
            <a:spLocks noGrp="1"/>
          </p:cNvSpPr>
          <p:nvPr>
            <p:ph type="sldNum" sz="quarter" idx="5"/>
          </p:nvPr>
        </p:nvSpPr>
        <p:spPr/>
        <p:txBody>
          <a:bodyPr/>
          <a:lstStyle/>
          <a:p>
            <a:fld id="{3314A422-0ECB-4EFF-9D16-1E3024ED0FB3}" type="slidenum">
              <a:rPr lang="en-GB" smtClean="0"/>
              <a:t>23</a:t>
            </a:fld>
            <a:endParaRPr lang="en-GB"/>
          </a:p>
        </p:txBody>
      </p:sp>
    </p:spTree>
    <p:extLst>
      <p:ext uri="{BB962C8B-B14F-4D97-AF65-F5344CB8AC3E}">
        <p14:creationId xmlns:p14="http://schemas.microsoft.com/office/powerpoint/2010/main" val="807863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14A422-0ECB-4EFF-9D16-1E3024ED0FB3}" type="slidenum">
              <a:rPr lang="en-GB" smtClean="0"/>
              <a:t>24</a:t>
            </a:fld>
            <a:endParaRPr lang="en-GB"/>
          </a:p>
        </p:txBody>
      </p:sp>
    </p:spTree>
    <p:extLst>
      <p:ext uri="{BB962C8B-B14F-4D97-AF65-F5344CB8AC3E}">
        <p14:creationId xmlns:p14="http://schemas.microsoft.com/office/powerpoint/2010/main" val="341176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AA515CA3-D7ED-BB40-B126-020E6144B317}" type="datetimeFigureOut">
              <a:rPr lang="en-US" smtClean="0"/>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A2EF5-87EB-C443-B5FC-78C80B9A6935}" type="slidenum">
              <a:rPr lang="en-US" smtClean="0"/>
              <a:t>‹#›</a:t>
            </a:fld>
            <a:endParaRPr lang="en-US"/>
          </a:p>
        </p:txBody>
      </p:sp>
    </p:spTree>
    <p:extLst>
      <p:ext uri="{BB962C8B-B14F-4D97-AF65-F5344CB8AC3E}">
        <p14:creationId xmlns:p14="http://schemas.microsoft.com/office/powerpoint/2010/main" val="3074648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A515CA3-D7ED-BB40-B126-020E6144B317}" type="datetimeFigureOut">
              <a:rPr lang="en-US" smtClean="0"/>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A2EF5-87EB-C443-B5FC-78C80B9A6935}" type="slidenum">
              <a:rPr lang="en-US" smtClean="0"/>
              <a:t>‹#›</a:t>
            </a:fld>
            <a:endParaRPr lang="en-US"/>
          </a:p>
        </p:txBody>
      </p:sp>
    </p:spTree>
    <p:extLst>
      <p:ext uri="{BB962C8B-B14F-4D97-AF65-F5344CB8AC3E}">
        <p14:creationId xmlns:p14="http://schemas.microsoft.com/office/powerpoint/2010/main" val="4212145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A515CA3-D7ED-BB40-B126-020E6144B317}" type="datetimeFigureOut">
              <a:rPr lang="en-US" smtClean="0"/>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A2EF5-87EB-C443-B5FC-78C80B9A6935}" type="slidenum">
              <a:rPr lang="en-US" smtClean="0"/>
              <a:t>‹#›</a:t>
            </a:fld>
            <a:endParaRPr lang="en-US"/>
          </a:p>
        </p:txBody>
      </p:sp>
    </p:spTree>
    <p:extLst>
      <p:ext uri="{BB962C8B-B14F-4D97-AF65-F5344CB8AC3E}">
        <p14:creationId xmlns:p14="http://schemas.microsoft.com/office/powerpoint/2010/main" val="934741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2843" y="2358575"/>
            <a:ext cx="7772400" cy="653143"/>
          </a:xfrm>
        </p:spPr>
        <p:txBody>
          <a:bodyPr/>
          <a:lstStyle/>
          <a:p>
            <a:r>
              <a:rPr lang="en-US"/>
              <a:t>Click to edit Master title style</a:t>
            </a:r>
            <a:endParaRPr lang="en-US" dirty="0"/>
          </a:p>
        </p:txBody>
      </p:sp>
      <p:sp>
        <p:nvSpPr>
          <p:cNvPr id="3" name="Subtitle 2"/>
          <p:cNvSpPr>
            <a:spLocks noGrp="1"/>
          </p:cNvSpPr>
          <p:nvPr>
            <p:ph type="subTitle" idx="1"/>
          </p:nvPr>
        </p:nvSpPr>
        <p:spPr>
          <a:xfrm>
            <a:off x="512843" y="3023812"/>
            <a:ext cx="6400800" cy="1173239"/>
          </a:xfrm>
        </p:spPr>
        <p:txBody>
          <a:bodyPr/>
          <a:lstStyle>
            <a:lvl1pPr marL="0" indent="0" algn="l">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39339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2922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8135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8135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9212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30915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802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809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468090" y="3317723"/>
            <a:ext cx="6400800" cy="1752600"/>
          </a:xfrm>
        </p:spPr>
        <p:txBody>
          <a:bodyPr>
            <a:normAutofit/>
          </a:bodyPr>
          <a:lstStyle>
            <a:lvl1pPr marL="0" indent="0" algn="l">
              <a:buNone/>
              <a:defRPr sz="3000">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040196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FB04D4-31A6-574E-B4D4-B4C9850CC3A2}" type="datetimeFigureOut">
              <a:rPr lang="en-US" smtClean="0"/>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C2B93-3BB2-214A-A6E8-319C6317F88F}" type="slidenum">
              <a:rPr lang="en-US" smtClean="0"/>
              <a:t>‹#›</a:t>
            </a:fld>
            <a:endParaRPr lang="en-US"/>
          </a:p>
        </p:txBody>
      </p:sp>
      <p:sp>
        <p:nvSpPr>
          <p:cNvPr id="7" name="Title Placeholder 1"/>
          <p:cNvSpPr>
            <a:spLocks noGrp="1"/>
          </p:cNvSpPr>
          <p:nvPr>
            <p:ph type="title"/>
          </p:nvPr>
        </p:nvSpPr>
        <p:spPr>
          <a:xfrm>
            <a:off x="457200" y="250449"/>
            <a:ext cx="8229600" cy="838124"/>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23402126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980728"/>
            <a:ext cx="8229600" cy="4133056"/>
          </a:xfrm>
          <a:prstGeom prst="rect">
            <a:avLst/>
          </a:prstGeom>
        </p:spPr>
        <p:txBody>
          <a:bodyPr/>
          <a:lstStyle>
            <a:lvl1pPr marL="457200" indent="-457200">
              <a:buClr>
                <a:schemeClr val="accent1"/>
              </a:buClr>
              <a:buFont typeface="Arial" panose="020B0604020202020204" pitchFamily="34" charset="0"/>
              <a:buChar cha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Use this slide for text</a:t>
            </a:r>
          </a:p>
          <a:p>
            <a:pPr lvl="0"/>
            <a:r>
              <a:rPr lang="en-US" dirty="0"/>
              <a:t>Slide content</a:t>
            </a:r>
          </a:p>
          <a:p>
            <a:pPr lvl="1"/>
            <a:r>
              <a:rPr lang="en-US" dirty="0"/>
              <a:t>Second bullet</a:t>
            </a:r>
          </a:p>
          <a:p>
            <a:pPr lvl="2"/>
            <a:r>
              <a:rPr lang="en-US" dirty="0"/>
              <a:t>Third bullet</a:t>
            </a: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484673"/>
            <a:ext cx="9144000" cy="2373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Placeholder 1"/>
          <p:cNvSpPr>
            <a:spLocks noGrp="1"/>
          </p:cNvSpPr>
          <p:nvPr>
            <p:ph type="title"/>
          </p:nvPr>
        </p:nvSpPr>
        <p:spPr>
          <a:xfrm>
            <a:off x="467544" y="116632"/>
            <a:ext cx="8229600" cy="648072"/>
          </a:xfrm>
          <a:prstGeom prst="rect">
            <a:avLst/>
          </a:prstGeom>
        </p:spPr>
        <p:txBody>
          <a:bodyPr vert="horz" lIns="91440" tIns="45720" rIns="91440" bIns="45720" rtlCol="0" anchor="ctr">
            <a:normAutofit/>
          </a:bodyPr>
          <a:lstStyle/>
          <a:p>
            <a:r>
              <a:rPr lang="en-US" dirty="0"/>
              <a:t>Slide heading</a:t>
            </a:r>
            <a:endParaRPr lang="en-GB" dirty="0"/>
          </a:p>
        </p:txBody>
      </p:sp>
      <p:sp>
        <p:nvSpPr>
          <p:cNvPr id="11" name="Rectangle 10"/>
          <p:cNvSpPr/>
          <p:nvPr userDrawn="1"/>
        </p:nvSpPr>
        <p:spPr>
          <a:xfrm>
            <a:off x="3851920" y="5949281"/>
            <a:ext cx="5292080" cy="908720"/>
          </a:xfrm>
          <a:prstGeom prst="rect">
            <a:avLst/>
          </a:prstGeom>
          <a:solidFill>
            <a:srgbClr val="8BBEBB"/>
          </a:solidFill>
          <a:ln w="25400" cap="flat" cmpd="sng" algn="ctr">
            <a:solidFill>
              <a:srgbClr val="8BBEBB"/>
            </a:solidFill>
            <a:prstDash val="solid"/>
          </a:ln>
          <a:effectLst/>
        </p:spPr>
        <p:txBody>
          <a:bodyPr rtlCol="0" anchor="ctr"/>
          <a:lstStyle/>
          <a:p>
            <a:pPr algn="ctr">
              <a:defRPr/>
            </a:pPr>
            <a:endParaRPr lang="en-GB" b="1" kern="0" dirty="0">
              <a:solidFill>
                <a:srgbClr val="4BACC6"/>
              </a:solidFill>
              <a:latin typeface="Calibri"/>
            </a:endParaRPr>
          </a:p>
        </p:txBody>
      </p:sp>
    </p:spTree>
    <p:extLst>
      <p:ext uri="{BB962C8B-B14F-4D97-AF65-F5344CB8AC3E}">
        <p14:creationId xmlns:p14="http://schemas.microsoft.com/office/powerpoint/2010/main" val="708040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A515CA3-D7ED-BB40-B126-020E6144B317}" type="datetimeFigureOut">
              <a:rPr lang="en-US" smtClean="0"/>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A2EF5-87EB-C443-B5FC-78C80B9A6935}" type="slidenum">
              <a:rPr lang="en-US" smtClean="0"/>
              <a:t>‹#›</a:t>
            </a:fld>
            <a:endParaRPr lang="en-US"/>
          </a:p>
        </p:txBody>
      </p:sp>
    </p:spTree>
    <p:extLst>
      <p:ext uri="{BB962C8B-B14F-4D97-AF65-F5344CB8AC3E}">
        <p14:creationId xmlns:p14="http://schemas.microsoft.com/office/powerpoint/2010/main" val="824578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A515CA3-D7ED-BB40-B126-020E6144B317}" type="datetimeFigureOut">
              <a:rPr lang="en-US" smtClean="0"/>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A2EF5-87EB-C443-B5FC-78C80B9A6935}" type="slidenum">
              <a:rPr lang="en-US" smtClean="0"/>
              <a:t>‹#›</a:t>
            </a:fld>
            <a:endParaRPr lang="en-US"/>
          </a:p>
        </p:txBody>
      </p:sp>
    </p:spTree>
    <p:extLst>
      <p:ext uri="{BB962C8B-B14F-4D97-AF65-F5344CB8AC3E}">
        <p14:creationId xmlns:p14="http://schemas.microsoft.com/office/powerpoint/2010/main" val="245898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AA515CA3-D7ED-BB40-B126-020E6144B317}" type="datetimeFigureOut">
              <a:rPr lang="en-US" smtClean="0"/>
              <a:t>12/11/2023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5A2EF5-87EB-C443-B5FC-78C80B9A6935}" type="slidenum">
              <a:rPr lang="en-US" smtClean="0"/>
              <a:t>‹#›</a:t>
            </a:fld>
            <a:endParaRPr lang="en-US"/>
          </a:p>
        </p:txBody>
      </p:sp>
    </p:spTree>
    <p:extLst>
      <p:ext uri="{BB962C8B-B14F-4D97-AF65-F5344CB8AC3E}">
        <p14:creationId xmlns:p14="http://schemas.microsoft.com/office/powerpoint/2010/main" val="252706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AA515CA3-D7ED-BB40-B126-020E6144B317}" type="datetimeFigureOut">
              <a:rPr lang="en-US" smtClean="0"/>
              <a:t>12/11/2023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5A2EF5-87EB-C443-B5FC-78C80B9A6935}" type="slidenum">
              <a:rPr lang="en-US" smtClean="0"/>
              <a:t>‹#›</a:t>
            </a:fld>
            <a:endParaRPr lang="en-US"/>
          </a:p>
        </p:txBody>
      </p:sp>
    </p:spTree>
    <p:extLst>
      <p:ext uri="{BB962C8B-B14F-4D97-AF65-F5344CB8AC3E}">
        <p14:creationId xmlns:p14="http://schemas.microsoft.com/office/powerpoint/2010/main" val="599034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AA515CA3-D7ED-BB40-B126-020E6144B317}" type="datetimeFigureOut">
              <a:rPr lang="en-US" smtClean="0"/>
              <a:t>12/11/2023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5A2EF5-87EB-C443-B5FC-78C80B9A6935}" type="slidenum">
              <a:rPr lang="en-US" smtClean="0"/>
              <a:t>‹#›</a:t>
            </a:fld>
            <a:endParaRPr lang="en-US"/>
          </a:p>
        </p:txBody>
      </p:sp>
    </p:spTree>
    <p:extLst>
      <p:ext uri="{BB962C8B-B14F-4D97-AF65-F5344CB8AC3E}">
        <p14:creationId xmlns:p14="http://schemas.microsoft.com/office/powerpoint/2010/main" val="1263257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515CA3-D7ED-BB40-B126-020E6144B317}" type="datetimeFigureOut">
              <a:rPr lang="en-US" smtClean="0"/>
              <a:t>12/11/2023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5A2EF5-87EB-C443-B5FC-78C80B9A6935}" type="slidenum">
              <a:rPr lang="en-US" smtClean="0"/>
              <a:t>‹#›</a:t>
            </a:fld>
            <a:endParaRPr lang="en-US"/>
          </a:p>
        </p:txBody>
      </p:sp>
    </p:spTree>
    <p:extLst>
      <p:ext uri="{BB962C8B-B14F-4D97-AF65-F5344CB8AC3E}">
        <p14:creationId xmlns:p14="http://schemas.microsoft.com/office/powerpoint/2010/main" val="60554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A515CA3-D7ED-BB40-B126-020E6144B317}" type="datetimeFigureOut">
              <a:rPr lang="en-US" smtClean="0"/>
              <a:t>12/11/2023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5A2EF5-87EB-C443-B5FC-78C80B9A6935}" type="slidenum">
              <a:rPr lang="en-US" smtClean="0"/>
              <a:t>‹#›</a:t>
            </a:fld>
            <a:endParaRPr lang="en-US"/>
          </a:p>
        </p:txBody>
      </p:sp>
    </p:spTree>
    <p:extLst>
      <p:ext uri="{BB962C8B-B14F-4D97-AF65-F5344CB8AC3E}">
        <p14:creationId xmlns:p14="http://schemas.microsoft.com/office/powerpoint/2010/main" val="3151243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A515CA3-D7ED-BB40-B126-020E6144B317}" type="datetimeFigureOut">
              <a:rPr lang="en-US" smtClean="0"/>
              <a:t>12/11/2023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5A2EF5-87EB-C443-B5FC-78C80B9A6935}" type="slidenum">
              <a:rPr lang="en-US" smtClean="0"/>
              <a:t>‹#›</a:t>
            </a:fld>
            <a:endParaRPr lang="en-US"/>
          </a:p>
        </p:txBody>
      </p:sp>
    </p:spTree>
    <p:extLst>
      <p:ext uri="{BB962C8B-B14F-4D97-AF65-F5344CB8AC3E}">
        <p14:creationId xmlns:p14="http://schemas.microsoft.com/office/powerpoint/2010/main" val="2673012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2.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515CA3-D7ED-BB40-B126-020E6144B317}" type="datetimeFigureOut">
              <a:rPr lang="en-US" smtClean="0"/>
              <a:t>12/11/2023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5A2EF5-87EB-C443-B5FC-78C80B9A6935}" type="slidenum">
              <a:rPr lang="en-US" smtClean="0"/>
              <a:t>‹#›</a:t>
            </a:fld>
            <a:endParaRPr lang="en-US"/>
          </a:p>
        </p:txBody>
      </p:sp>
    </p:spTree>
    <p:extLst>
      <p:ext uri="{BB962C8B-B14F-4D97-AF65-F5344CB8AC3E}">
        <p14:creationId xmlns:p14="http://schemas.microsoft.com/office/powerpoint/2010/main" val="444428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718" r:id="rId4"/>
    <p:sldLayoutId id="2147483653" r:id="rId5"/>
    <p:sldLayoutId id="2147483719"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38353"/>
            <a:ext cx="8229600" cy="11430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57200" y="1381355"/>
            <a:ext cx="8229600" cy="32148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0916911"/>
      </p:ext>
    </p:extLst>
  </p:cSld>
  <p:clrMap bg1="lt1" tx1="dk1" bg2="lt2" tx2="dk2" accent1="accent1" accent2="accent2" accent3="accent3" accent4="accent4" accent5="accent5" accent6="accent6" hlink="hlink" folHlink="folHlink"/>
  <p:sldLayoutIdLst>
    <p:sldLayoutId id="2147483680" r:id="rId1"/>
    <p:sldLayoutId id="2147483667" r:id="rId2"/>
    <p:sldLayoutId id="2147483664" r:id="rId3"/>
  </p:sldLayoutIdLst>
  <p:txStyles>
    <p:titleStyle>
      <a:lvl1pPr algn="l" defTabSz="609585" rtl="0" eaLnBrk="1" latinLnBrk="0" hangingPunct="1">
        <a:spcBef>
          <a:spcPct val="0"/>
        </a:spcBef>
        <a:buNone/>
        <a:defRPr sz="4000" b="1" i="0" kern="1200" baseline="0">
          <a:solidFill>
            <a:schemeClr val="tx2"/>
          </a:solidFill>
          <a:latin typeface="Verdana"/>
          <a:ea typeface="+mj-ea"/>
          <a:cs typeface="+mj-cs"/>
        </a:defRPr>
      </a:lvl1pPr>
    </p:titleStyle>
    <p:bodyStyle>
      <a:lvl1pPr marL="457189" indent="-457189" algn="l" defTabSz="609585" rtl="0" eaLnBrk="1" latinLnBrk="0" hangingPunct="1">
        <a:spcBef>
          <a:spcPct val="20000"/>
        </a:spcBef>
        <a:buFont typeface="Arial"/>
        <a:buChar char="•"/>
        <a:defRPr sz="3733" kern="1200">
          <a:solidFill>
            <a:schemeClr val="tx1"/>
          </a:solidFill>
          <a:latin typeface="Arial"/>
          <a:ea typeface="+mn-ea"/>
          <a:cs typeface="+mn-cs"/>
        </a:defRPr>
      </a:lvl1pPr>
      <a:lvl2pPr marL="990575" indent="-380990" algn="l" defTabSz="609585" rtl="0" eaLnBrk="1" latinLnBrk="0" hangingPunct="1">
        <a:spcBef>
          <a:spcPct val="20000"/>
        </a:spcBef>
        <a:buFont typeface="Arial"/>
        <a:buChar char="–"/>
        <a:defRPr sz="3467" kern="1200">
          <a:solidFill>
            <a:schemeClr val="tx1"/>
          </a:solidFill>
          <a:latin typeface="Arial"/>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Arial"/>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Arial"/>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4163"/>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7039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8968363"/>
      </p:ext>
    </p:extLst>
  </p:cSld>
  <p:clrMap bg1="lt1" tx1="dk1" bg2="lt2" tx2="dk2" accent1="accent1" accent2="accent2" accent3="accent3" accent4="accent4" accent5="accent5" accent6="accent6" hlink="hlink" folHlink="folHlink"/>
  <p:sldLayoutIdLst>
    <p:sldLayoutId id="2147483697" r:id="rId1"/>
    <p:sldLayoutId id="2147483717" r:id="rId2"/>
    <p:sldLayoutId id="2147483703" r:id="rId3"/>
  </p:sldLayoutIdLst>
  <p:txStyles>
    <p:titleStyle>
      <a:lvl1pPr algn="l" defTabSz="609585" rtl="0" eaLnBrk="1" latinLnBrk="0" hangingPunct="1">
        <a:spcBef>
          <a:spcPct val="0"/>
        </a:spcBef>
        <a:buNone/>
        <a:defRPr sz="4000" b="1" i="0" kern="1200" baseline="0">
          <a:solidFill>
            <a:schemeClr val="tx2"/>
          </a:solidFill>
          <a:latin typeface="Verdana"/>
          <a:ea typeface="+mj-ea"/>
          <a:cs typeface="+mj-cs"/>
        </a:defRPr>
      </a:lvl1pPr>
    </p:titleStyle>
    <p:bodyStyle>
      <a:lvl1pPr marL="457189" indent="-457189" algn="l" defTabSz="609585" rtl="0" eaLnBrk="1" latinLnBrk="0" hangingPunct="1">
        <a:spcBef>
          <a:spcPct val="20000"/>
        </a:spcBef>
        <a:spcAft>
          <a:spcPts val="400"/>
        </a:spcAft>
        <a:buFont typeface="Arial"/>
        <a:buChar char="•"/>
        <a:defRPr sz="3733" kern="1200" baseline="0">
          <a:solidFill>
            <a:schemeClr val="tx1"/>
          </a:solidFill>
          <a:latin typeface="Arial"/>
          <a:ea typeface="+mn-ea"/>
          <a:cs typeface="+mn-cs"/>
        </a:defRPr>
      </a:lvl1pPr>
      <a:lvl2pPr marL="990575" indent="-380990" algn="l" defTabSz="609585" rtl="0" eaLnBrk="1" latinLnBrk="0" hangingPunct="1">
        <a:spcBef>
          <a:spcPct val="20000"/>
        </a:spcBef>
        <a:spcAft>
          <a:spcPts val="400"/>
        </a:spcAft>
        <a:buFont typeface="Arial"/>
        <a:buChar char="–"/>
        <a:defRPr sz="3467" kern="1200" baseline="0">
          <a:solidFill>
            <a:schemeClr val="tx1"/>
          </a:solidFill>
          <a:latin typeface="Arial"/>
          <a:ea typeface="+mn-ea"/>
          <a:cs typeface="+mn-cs"/>
        </a:defRPr>
      </a:lvl2pPr>
      <a:lvl3pPr marL="1523962" indent="-304792" algn="l" defTabSz="609585" rtl="0" eaLnBrk="1" latinLnBrk="0" hangingPunct="1">
        <a:spcBef>
          <a:spcPct val="20000"/>
        </a:spcBef>
        <a:spcAft>
          <a:spcPts val="400"/>
        </a:spcAft>
        <a:buFont typeface="Arial"/>
        <a:buChar char="•"/>
        <a:defRPr sz="3200" kern="1200" baseline="0">
          <a:solidFill>
            <a:schemeClr val="tx1"/>
          </a:solidFill>
          <a:latin typeface="Arial"/>
          <a:ea typeface="+mn-ea"/>
          <a:cs typeface="+mn-cs"/>
        </a:defRPr>
      </a:lvl3pPr>
      <a:lvl4pPr marL="2133547" indent="-304792" algn="l" defTabSz="609585" rtl="0" eaLnBrk="1" latinLnBrk="0" hangingPunct="1">
        <a:spcBef>
          <a:spcPct val="20000"/>
        </a:spcBef>
        <a:spcAft>
          <a:spcPts val="400"/>
        </a:spcAft>
        <a:buFont typeface="Arial"/>
        <a:buChar char="–"/>
        <a:defRPr sz="2667" kern="1200" baseline="0">
          <a:solidFill>
            <a:schemeClr val="tx1"/>
          </a:solidFill>
          <a:latin typeface="Arial"/>
          <a:ea typeface="+mn-ea"/>
          <a:cs typeface="+mn-cs"/>
        </a:defRPr>
      </a:lvl4pPr>
      <a:lvl5pPr marL="2743131" indent="-304792" algn="l" defTabSz="609585" rtl="0" eaLnBrk="1" latinLnBrk="0" hangingPunct="1">
        <a:spcBef>
          <a:spcPct val="20000"/>
        </a:spcBef>
        <a:spcAft>
          <a:spcPts val="400"/>
        </a:spcAft>
        <a:buFont typeface="Arial"/>
        <a:buChar char="»"/>
        <a:defRPr sz="2667" kern="1200" baseline="0">
          <a:solidFill>
            <a:schemeClr val="tx1"/>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9526"/>
            <a:ext cx="8229600" cy="49166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FB04D4-31A6-574E-B4D4-B4C9850CC3A2}" type="datetimeFigureOut">
              <a:rPr lang="en-US" smtClean="0"/>
              <a:t>12/11/2023</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C2B93-3BB2-214A-A6E8-319C6317F88F}" type="slidenum">
              <a:rPr lang="en-US" smtClean="0"/>
              <a:t>‹#›</a:t>
            </a:fld>
            <a:endParaRPr lang="en-US"/>
          </a:p>
        </p:txBody>
      </p:sp>
      <p:sp>
        <p:nvSpPr>
          <p:cNvPr id="7" name="Title Placeholder 1"/>
          <p:cNvSpPr>
            <a:spLocks noGrp="1"/>
          </p:cNvSpPr>
          <p:nvPr>
            <p:ph type="title"/>
          </p:nvPr>
        </p:nvSpPr>
        <p:spPr>
          <a:xfrm>
            <a:off x="457200" y="250449"/>
            <a:ext cx="8229600" cy="838124"/>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2176148443"/>
      </p:ext>
    </p:extLst>
  </p:cSld>
  <p:clrMap bg1="lt1" tx1="dk1" bg2="lt2" tx2="dk2" accent1="accent1" accent2="accent2" accent3="accent3" accent4="accent4" accent5="accent5" accent6="accent6" hlink="hlink" folHlink="folHlink"/>
  <p:sldLayoutIdLst>
    <p:sldLayoutId id="2147483714" r:id="rId1"/>
  </p:sldLayoutIdLst>
  <p:txStyles>
    <p:titleStyle>
      <a:lvl1pPr algn="l" defTabSz="609585" rtl="0" eaLnBrk="1" latinLnBrk="0" hangingPunct="1">
        <a:spcBef>
          <a:spcPct val="0"/>
        </a:spcBef>
        <a:buNone/>
        <a:defRPr sz="4000" b="1" i="0" kern="1200" baseline="0">
          <a:solidFill>
            <a:schemeClr val="tx2"/>
          </a:solidFill>
          <a:latin typeface="Verdana"/>
          <a:ea typeface="+mj-ea"/>
          <a:cs typeface="+mj-cs"/>
        </a:defRPr>
      </a:lvl1pPr>
    </p:titleStyle>
    <p:bodyStyle>
      <a:lvl1pPr marL="457189" indent="-457189" algn="l" defTabSz="609585" rtl="0" eaLnBrk="1" latinLnBrk="0" hangingPunct="1">
        <a:spcBef>
          <a:spcPct val="20000"/>
        </a:spcBef>
        <a:spcAft>
          <a:spcPts val="400"/>
        </a:spcAft>
        <a:buFont typeface="Arial"/>
        <a:buChar char="•"/>
        <a:defRPr sz="3733" kern="1200">
          <a:solidFill>
            <a:schemeClr val="tx1"/>
          </a:solidFill>
          <a:latin typeface="Arial"/>
          <a:ea typeface="+mn-ea"/>
          <a:cs typeface="+mn-cs"/>
        </a:defRPr>
      </a:lvl1pPr>
      <a:lvl2pPr marL="990575" indent="-380990" algn="l" defTabSz="609585" rtl="0" eaLnBrk="1" latinLnBrk="0" hangingPunct="1">
        <a:spcBef>
          <a:spcPct val="20000"/>
        </a:spcBef>
        <a:spcAft>
          <a:spcPts val="400"/>
        </a:spcAft>
        <a:buFont typeface="Arial"/>
        <a:buChar char="–"/>
        <a:defRPr sz="3733" kern="1200">
          <a:solidFill>
            <a:schemeClr val="tx1"/>
          </a:solidFill>
          <a:latin typeface="Arial"/>
          <a:ea typeface="+mn-ea"/>
          <a:cs typeface="+mn-cs"/>
        </a:defRPr>
      </a:lvl2pPr>
      <a:lvl3pPr marL="1523962" indent="-304792" algn="l" defTabSz="609585" rtl="0" eaLnBrk="1" latinLnBrk="0" hangingPunct="1">
        <a:spcBef>
          <a:spcPct val="20000"/>
        </a:spcBef>
        <a:spcAft>
          <a:spcPts val="400"/>
        </a:spcAft>
        <a:buFont typeface="Arial"/>
        <a:buChar char="•"/>
        <a:defRPr sz="3200" kern="1200">
          <a:solidFill>
            <a:schemeClr val="tx1"/>
          </a:solidFill>
          <a:latin typeface="Arial"/>
          <a:ea typeface="+mn-ea"/>
          <a:cs typeface="+mn-cs"/>
        </a:defRPr>
      </a:lvl3pPr>
      <a:lvl4pPr marL="2133547" indent="-304792" algn="l" defTabSz="609585" rtl="0" eaLnBrk="1" latinLnBrk="0" hangingPunct="1">
        <a:spcBef>
          <a:spcPct val="20000"/>
        </a:spcBef>
        <a:spcAft>
          <a:spcPts val="400"/>
        </a:spcAft>
        <a:buFont typeface="Arial"/>
        <a:buChar char="–"/>
        <a:defRPr sz="2667" kern="1200">
          <a:solidFill>
            <a:schemeClr val="tx1"/>
          </a:solidFill>
          <a:latin typeface="Arial"/>
          <a:ea typeface="+mn-ea"/>
          <a:cs typeface="+mn-cs"/>
        </a:defRPr>
      </a:lvl4pPr>
      <a:lvl5pPr marL="2743131" indent="-304792" algn="l" defTabSz="609585" rtl="0" eaLnBrk="1" latinLnBrk="0" hangingPunct="1">
        <a:spcBef>
          <a:spcPct val="20000"/>
        </a:spcBef>
        <a:spcAft>
          <a:spcPts val="400"/>
        </a:spcAft>
        <a:buFont typeface="Arial"/>
        <a:buChar char="»"/>
        <a:defRPr sz="2667" kern="1200">
          <a:solidFill>
            <a:schemeClr val="tx1"/>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648072"/>
          </a:xfrm>
          <a:prstGeom prst="rect">
            <a:avLst/>
          </a:prstGeom>
        </p:spPr>
        <p:txBody>
          <a:bodyPr vert="horz" lIns="91440" tIns="45720" rIns="91440" bIns="45720" rtlCol="0" anchor="ctr">
            <a:normAutofit/>
          </a:bodyPr>
          <a:lstStyle/>
          <a:p>
            <a:r>
              <a:rPr lang="en-US" dirty="0"/>
              <a:t>Slide heading</a:t>
            </a:r>
            <a:endParaRPr lang="en-GB" dirty="0"/>
          </a:p>
        </p:txBody>
      </p:sp>
    </p:spTree>
    <p:extLst>
      <p:ext uri="{BB962C8B-B14F-4D97-AF65-F5344CB8AC3E}">
        <p14:creationId xmlns:p14="http://schemas.microsoft.com/office/powerpoint/2010/main" val="402349645"/>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0" hangingPunct="1">
        <a:spcBef>
          <a:spcPct val="0"/>
        </a:spcBef>
        <a:buNone/>
        <a:defRPr sz="40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hyperlink" Target="mailto:ABCD@Leeds.gov.uk" TargetMode="External"/><Relationship Id="rId4" Type="http://schemas.openxmlformats.org/officeDocument/2006/relationships/hyperlink" Target="http://www.abcdinleeds.com/"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9"/>
          <p:cNvSpPr txBox="1">
            <a:spLocks/>
          </p:cNvSpPr>
          <p:nvPr/>
        </p:nvSpPr>
        <p:spPr>
          <a:xfrm>
            <a:off x="1203886" y="2903887"/>
            <a:ext cx="6920083" cy="150409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2600" dirty="0">
              <a:solidFill>
                <a:srgbClr val="21B0FF"/>
              </a:solidFill>
              <a:latin typeface="Tahoma" pitchFamily="34" charset="0"/>
              <a:ea typeface="Tahoma" pitchFamily="34" charset="0"/>
              <a:cs typeface="Tahoma" pitchFamily="34" charset="0"/>
            </a:endParaRPr>
          </a:p>
        </p:txBody>
      </p:sp>
      <p:sp>
        <p:nvSpPr>
          <p:cNvPr id="2" name="Title 1"/>
          <p:cNvSpPr>
            <a:spLocks noGrp="1"/>
          </p:cNvSpPr>
          <p:nvPr>
            <p:ph type="ctrTitle"/>
          </p:nvPr>
        </p:nvSpPr>
        <p:spPr/>
        <p:txBody>
          <a:bodyPr/>
          <a:lstStyle/>
          <a:p>
            <a:r>
              <a:rPr lang="en-GB" b="1" dirty="0"/>
              <a:t>An asset-based approach to social care – our journey</a:t>
            </a:r>
          </a:p>
        </p:txBody>
      </p:sp>
      <p:sp>
        <p:nvSpPr>
          <p:cNvPr id="4" name="Subtitle 3"/>
          <p:cNvSpPr>
            <a:spLocks noGrp="1"/>
          </p:cNvSpPr>
          <p:nvPr>
            <p:ph type="subTitle" idx="1"/>
          </p:nvPr>
        </p:nvSpPr>
        <p:spPr/>
        <p:txBody>
          <a:bodyPr/>
          <a:lstStyle/>
          <a:p>
            <a:r>
              <a:rPr lang="en-GB" b="1" dirty="0">
                <a:solidFill>
                  <a:srgbClr val="00B0F0"/>
                </a:solidFill>
              </a:rPr>
              <a:t>Cath </a:t>
            </a:r>
            <a:r>
              <a:rPr lang="en-GB" b="1" dirty="0" err="1">
                <a:solidFill>
                  <a:srgbClr val="00B0F0"/>
                </a:solidFill>
              </a:rPr>
              <a:t>Roff</a:t>
            </a:r>
            <a:endParaRPr lang="en-GB" b="1" dirty="0">
              <a:solidFill>
                <a:srgbClr val="00B0F0"/>
              </a:solidFill>
            </a:endParaRPr>
          </a:p>
          <a:p>
            <a:r>
              <a:rPr lang="en-GB" b="1" dirty="0">
                <a:solidFill>
                  <a:srgbClr val="00B0F0"/>
                </a:solidFill>
              </a:rPr>
              <a:t>Programme Director:</a:t>
            </a:r>
          </a:p>
          <a:p>
            <a:r>
              <a:rPr lang="en-GB" b="1" dirty="0">
                <a:solidFill>
                  <a:srgbClr val="00B0F0"/>
                </a:solidFill>
              </a:rPr>
              <a:t>Social Care Transformation</a:t>
            </a:r>
          </a:p>
        </p:txBody>
      </p:sp>
    </p:spTree>
    <p:extLst>
      <p:ext uri="{BB962C8B-B14F-4D97-AF65-F5344CB8AC3E}">
        <p14:creationId xmlns:p14="http://schemas.microsoft.com/office/powerpoint/2010/main" val="3076885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GB" b="1" dirty="0"/>
              <a:t/>
            </a:r>
            <a:br>
              <a:rPr lang="en-GB" b="1" dirty="0"/>
            </a:br>
            <a:r>
              <a:rPr lang="en-GB" b="1" dirty="0"/>
              <a:t>Reducing bureaucracy</a:t>
            </a:r>
          </a:p>
        </p:txBody>
      </p:sp>
      <p:sp>
        <p:nvSpPr>
          <p:cNvPr id="4" name="Content Placeholder 3"/>
          <p:cNvSpPr>
            <a:spLocks noGrp="1"/>
          </p:cNvSpPr>
          <p:nvPr>
            <p:ph idx="1"/>
          </p:nvPr>
        </p:nvSpPr>
        <p:spPr>
          <a:xfrm>
            <a:off x="457200" y="2142699"/>
            <a:ext cx="8229600" cy="3983464"/>
          </a:xfrm>
        </p:spPr>
        <p:txBody>
          <a:bodyPr>
            <a:normAutofit fontScale="92500"/>
          </a:bodyPr>
          <a:lstStyle/>
          <a:p>
            <a:r>
              <a:rPr lang="en-GB" dirty="0"/>
              <a:t>Reduced the 27 page “Guided Self Assessment” form to the 2 –page “Conversation Record”</a:t>
            </a:r>
          </a:p>
          <a:p>
            <a:r>
              <a:rPr lang="en-GB" dirty="0"/>
              <a:t>Supported by new practice guidance</a:t>
            </a:r>
          </a:p>
          <a:p>
            <a:r>
              <a:rPr lang="en-GB" dirty="0"/>
              <a:t>Revised review form</a:t>
            </a:r>
          </a:p>
          <a:p>
            <a:r>
              <a:rPr lang="en-GB" dirty="0"/>
              <a:t>Revised transfer form</a:t>
            </a:r>
          </a:p>
          <a:p>
            <a:r>
              <a:rPr lang="en-GB" dirty="0"/>
              <a:t>All designed by front line staff</a:t>
            </a:r>
          </a:p>
          <a:p>
            <a:r>
              <a:rPr lang="en-GB" dirty="0"/>
              <a:t>All Care Act compliant</a:t>
            </a:r>
          </a:p>
        </p:txBody>
      </p:sp>
      <p:sp>
        <p:nvSpPr>
          <p:cNvPr id="5" name="Content Placeholder 9"/>
          <p:cNvSpPr txBox="1">
            <a:spLocks/>
          </p:cNvSpPr>
          <p:nvPr/>
        </p:nvSpPr>
        <p:spPr>
          <a:xfrm>
            <a:off x="305097" y="2309216"/>
            <a:ext cx="8400773" cy="33878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200" dirty="0">
              <a:solidFill>
                <a:srgbClr val="21B0FF"/>
              </a:solidFill>
              <a:latin typeface="Arial"/>
              <a:cs typeface="Arial"/>
            </a:endParaRPr>
          </a:p>
        </p:txBody>
      </p:sp>
    </p:spTree>
    <p:extLst>
      <p:ext uri="{BB962C8B-B14F-4D97-AF65-F5344CB8AC3E}">
        <p14:creationId xmlns:p14="http://schemas.microsoft.com/office/powerpoint/2010/main" val="564590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GB" b="1" dirty="0"/>
              <a:t/>
            </a:r>
            <a:br>
              <a:rPr lang="en-GB" b="1" dirty="0"/>
            </a:br>
            <a:r>
              <a:rPr lang="en-GB" b="1" dirty="0"/>
              <a:t/>
            </a:r>
            <a:br>
              <a:rPr lang="en-GB" b="1" dirty="0"/>
            </a:br>
            <a:r>
              <a:rPr lang="en-GB" b="1" dirty="0"/>
              <a:t>What were the outcomes?</a:t>
            </a:r>
            <a:br>
              <a:rPr lang="en-GB" b="1" dirty="0"/>
            </a:br>
            <a:endParaRPr lang="en-GB" b="1" dirty="0"/>
          </a:p>
        </p:txBody>
      </p:sp>
      <p:sp>
        <p:nvSpPr>
          <p:cNvPr id="3" name="Content Placeholder 2"/>
          <p:cNvSpPr>
            <a:spLocks noGrp="1"/>
          </p:cNvSpPr>
          <p:nvPr>
            <p:ph idx="1"/>
          </p:nvPr>
        </p:nvSpPr>
        <p:spPr>
          <a:xfrm>
            <a:off x="457200" y="2101755"/>
            <a:ext cx="8229600" cy="4024408"/>
          </a:xfrm>
        </p:spPr>
        <p:txBody>
          <a:bodyPr>
            <a:normAutofit fontScale="70000" lnSpcReduction="20000"/>
          </a:bodyPr>
          <a:lstStyle/>
          <a:p>
            <a:r>
              <a:rPr lang="en-GB" dirty="0"/>
              <a:t>More efficient and effective front door</a:t>
            </a:r>
          </a:p>
          <a:p>
            <a:r>
              <a:rPr lang="en-GB" dirty="0"/>
              <a:t>Eliminated waiting lists once introduced Rapid Response</a:t>
            </a:r>
          </a:p>
          <a:p>
            <a:r>
              <a:rPr lang="en-GB" dirty="0"/>
              <a:t>Average time to see a social worker reduced from 21 to 8 days</a:t>
            </a:r>
          </a:p>
          <a:p>
            <a:r>
              <a:rPr lang="en-GB" dirty="0"/>
              <a:t>Customers like the new approach</a:t>
            </a:r>
          </a:p>
          <a:p>
            <a:r>
              <a:rPr lang="en-GB" dirty="0"/>
              <a:t>Social workers rediscovered their community</a:t>
            </a:r>
          </a:p>
          <a:p>
            <a:r>
              <a:rPr lang="en-GB" dirty="0"/>
              <a:t>Made better use of community resources to support people’s aspirations</a:t>
            </a:r>
          </a:p>
          <a:p>
            <a:r>
              <a:rPr lang="en-GB" dirty="0"/>
              <a:t>Significant reduction in the number of older people admitted into long term care</a:t>
            </a:r>
          </a:p>
          <a:p>
            <a:r>
              <a:rPr lang="en-GB" dirty="0"/>
              <a:t>Positive impact on GP workloads</a:t>
            </a:r>
          </a:p>
          <a:p>
            <a:r>
              <a:rPr lang="en-GB" dirty="0"/>
              <a:t>Better inter-agency and inter-disciplinary working</a:t>
            </a:r>
          </a:p>
          <a:p>
            <a:r>
              <a:rPr lang="en-GB" dirty="0"/>
              <a:t>Liberated social workers proud of their practice</a:t>
            </a:r>
          </a:p>
        </p:txBody>
      </p:sp>
      <p:sp>
        <p:nvSpPr>
          <p:cNvPr id="5" name="Content Placeholder 9"/>
          <p:cNvSpPr txBox="1">
            <a:spLocks/>
          </p:cNvSpPr>
          <p:nvPr/>
        </p:nvSpPr>
        <p:spPr>
          <a:xfrm>
            <a:off x="305097" y="2309216"/>
            <a:ext cx="8400773" cy="33878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200" dirty="0">
              <a:solidFill>
                <a:srgbClr val="21B0FF"/>
              </a:solidFill>
              <a:latin typeface="Arial"/>
              <a:cs typeface="Arial"/>
            </a:endParaRPr>
          </a:p>
        </p:txBody>
      </p:sp>
    </p:spTree>
    <p:extLst>
      <p:ext uri="{BB962C8B-B14F-4D97-AF65-F5344CB8AC3E}">
        <p14:creationId xmlns:p14="http://schemas.microsoft.com/office/powerpoint/2010/main" val="1962159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b="1" dirty="0"/>
              <a:t>Proliferation</a:t>
            </a:r>
          </a:p>
        </p:txBody>
      </p:sp>
      <p:sp>
        <p:nvSpPr>
          <p:cNvPr id="3" name="Content Placeholder 2"/>
          <p:cNvSpPr>
            <a:spLocks noGrp="1"/>
          </p:cNvSpPr>
          <p:nvPr>
            <p:ph idx="1"/>
          </p:nvPr>
        </p:nvSpPr>
        <p:spPr>
          <a:xfrm>
            <a:off x="457200" y="2101755"/>
            <a:ext cx="8229600" cy="4024408"/>
          </a:xfrm>
        </p:spPr>
        <p:txBody>
          <a:bodyPr>
            <a:normAutofit fontScale="85000" lnSpcReduction="10000"/>
          </a:bodyPr>
          <a:lstStyle/>
          <a:p>
            <a:r>
              <a:rPr lang="en-GB" dirty="0"/>
              <a:t>It happened spontaneously</a:t>
            </a:r>
          </a:p>
          <a:p>
            <a:r>
              <a:rPr lang="en-GB" dirty="0"/>
              <a:t>Word-of-mouth</a:t>
            </a:r>
          </a:p>
          <a:p>
            <a:r>
              <a:rPr lang="en-GB" dirty="0"/>
              <a:t>Peer-to-peer seminars</a:t>
            </a:r>
          </a:p>
          <a:p>
            <a:r>
              <a:rPr lang="en-GB" dirty="0"/>
              <a:t>Rolled out two more Rapid Response teams</a:t>
            </a:r>
          </a:p>
          <a:p>
            <a:r>
              <a:rPr lang="en-GB" dirty="0"/>
              <a:t>17 Talking Points across the city</a:t>
            </a:r>
          </a:p>
          <a:p>
            <a:r>
              <a:rPr lang="en-GB" dirty="0"/>
              <a:t>Learning disabilities – Phase one programme has focussed on people going through transition</a:t>
            </a:r>
          </a:p>
          <a:p>
            <a:r>
              <a:rPr lang="en-GB" dirty="0"/>
              <a:t>Embraced by the Hospital Social Work team</a:t>
            </a:r>
          </a:p>
          <a:p>
            <a:r>
              <a:rPr lang="en-GB" dirty="0"/>
              <a:t>Adult Mental Health and Forensic Teams</a:t>
            </a:r>
          </a:p>
        </p:txBody>
      </p:sp>
      <p:sp>
        <p:nvSpPr>
          <p:cNvPr id="5" name="Content Placeholder 9"/>
          <p:cNvSpPr txBox="1">
            <a:spLocks/>
          </p:cNvSpPr>
          <p:nvPr/>
        </p:nvSpPr>
        <p:spPr>
          <a:xfrm>
            <a:off x="305097" y="2309216"/>
            <a:ext cx="8400773" cy="33878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200" dirty="0">
              <a:solidFill>
                <a:srgbClr val="21B0FF"/>
              </a:solidFill>
              <a:latin typeface="Arial"/>
              <a:cs typeface="Arial"/>
            </a:endParaRPr>
          </a:p>
        </p:txBody>
      </p:sp>
    </p:spTree>
    <p:extLst>
      <p:ext uri="{BB962C8B-B14F-4D97-AF65-F5344CB8AC3E}">
        <p14:creationId xmlns:p14="http://schemas.microsoft.com/office/powerpoint/2010/main" val="748493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GB" b="1" dirty="0"/>
              <a:t/>
            </a:r>
            <a:br>
              <a:rPr lang="en-GB" b="1" dirty="0"/>
            </a:br>
            <a:r>
              <a:rPr lang="en-GB" b="1" dirty="0"/>
              <a:t>Customer &amp; Carer feedback</a:t>
            </a:r>
          </a:p>
        </p:txBody>
      </p:sp>
      <p:sp>
        <p:nvSpPr>
          <p:cNvPr id="5" name="Content Placeholder 9"/>
          <p:cNvSpPr txBox="1">
            <a:spLocks/>
          </p:cNvSpPr>
          <p:nvPr/>
        </p:nvSpPr>
        <p:spPr>
          <a:xfrm>
            <a:off x="305097" y="2309216"/>
            <a:ext cx="8400773" cy="33878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200" dirty="0">
              <a:solidFill>
                <a:srgbClr val="21B0FF"/>
              </a:solidFill>
              <a:latin typeface="Arial"/>
              <a:cs typeface="Arial"/>
            </a:endParaRPr>
          </a:p>
        </p:txBody>
      </p:sp>
      <p:sp>
        <p:nvSpPr>
          <p:cNvPr id="6" name="Content Placeholder 5"/>
          <p:cNvSpPr>
            <a:spLocks noGrp="1"/>
          </p:cNvSpPr>
          <p:nvPr>
            <p:ph idx="1"/>
          </p:nvPr>
        </p:nvSpPr>
        <p:spPr>
          <a:xfrm>
            <a:off x="457200" y="2101851"/>
            <a:ext cx="2736376" cy="1105373"/>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normAutofit fontScale="70000" lnSpcReduction="20000"/>
          </a:bodyPr>
          <a:lstStyle/>
          <a:p>
            <a:pPr marL="0" indent="0" algn="ctr">
              <a:buNone/>
            </a:pPr>
            <a:r>
              <a:rPr lang="en-GB" dirty="0">
                <a:solidFill>
                  <a:schemeClr val="tx1"/>
                </a:solidFill>
              </a:rPr>
              <a:t>I walked away feeling that a weight had been lifted</a:t>
            </a:r>
          </a:p>
        </p:txBody>
      </p:sp>
      <p:sp>
        <p:nvSpPr>
          <p:cNvPr id="7" name="Rounded Rectangular Callout 6"/>
          <p:cNvSpPr/>
          <p:nvPr/>
        </p:nvSpPr>
        <p:spPr>
          <a:xfrm>
            <a:off x="4967786" y="2101756"/>
            <a:ext cx="3425588" cy="1446662"/>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The package lets me get on with my life knowing that my daughter’s needs are met well. Never thought I would have this level of freedom</a:t>
            </a:r>
          </a:p>
        </p:txBody>
      </p:sp>
      <p:sp>
        <p:nvSpPr>
          <p:cNvPr id="8" name="Rounded Rectangular Callout 7"/>
          <p:cNvSpPr/>
          <p:nvPr/>
        </p:nvSpPr>
        <p:spPr>
          <a:xfrm>
            <a:off x="723332" y="4026090"/>
            <a:ext cx="2415654" cy="1878485"/>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Because of the conversations that were had, everything went really smoothly with the emergency move</a:t>
            </a:r>
          </a:p>
        </p:txBody>
      </p:sp>
      <p:sp>
        <p:nvSpPr>
          <p:cNvPr id="9" name="Rounded Rectangular Callout 8"/>
          <p:cNvSpPr/>
          <p:nvPr/>
        </p:nvSpPr>
        <p:spPr>
          <a:xfrm>
            <a:off x="6250675" y="4026090"/>
            <a:ext cx="2142699" cy="1173707"/>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We don’t know what we would have done without you</a:t>
            </a:r>
          </a:p>
        </p:txBody>
      </p:sp>
      <p:sp>
        <p:nvSpPr>
          <p:cNvPr id="10" name="Rounded Rectangular Callout 9"/>
          <p:cNvSpPr/>
          <p:nvPr/>
        </p:nvSpPr>
        <p:spPr>
          <a:xfrm>
            <a:off x="4148919" y="3755879"/>
            <a:ext cx="1542197" cy="857064"/>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They really listened to me</a:t>
            </a:r>
          </a:p>
        </p:txBody>
      </p:sp>
      <p:sp>
        <p:nvSpPr>
          <p:cNvPr id="4" name="Rounded Rectangular Callout 3"/>
          <p:cNvSpPr/>
          <p:nvPr/>
        </p:nvSpPr>
        <p:spPr>
          <a:xfrm>
            <a:off x="3557221" y="5036024"/>
            <a:ext cx="2380958" cy="868551"/>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The Rapid response service has been excellent</a:t>
            </a:r>
          </a:p>
        </p:txBody>
      </p:sp>
    </p:spTree>
    <p:extLst>
      <p:ext uri="{BB962C8B-B14F-4D97-AF65-F5344CB8AC3E}">
        <p14:creationId xmlns:p14="http://schemas.microsoft.com/office/powerpoint/2010/main" val="3631827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b="1" dirty="0"/>
              <a:t>Staff feedback</a:t>
            </a:r>
          </a:p>
        </p:txBody>
      </p:sp>
      <p:sp>
        <p:nvSpPr>
          <p:cNvPr id="3" name="Content Placeholder 2"/>
          <p:cNvSpPr>
            <a:spLocks noGrp="1"/>
          </p:cNvSpPr>
          <p:nvPr>
            <p:ph idx="1"/>
          </p:nvPr>
        </p:nvSpPr>
        <p:spPr>
          <a:xfrm>
            <a:off x="457200" y="2101755"/>
            <a:ext cx="8229600" cy="4024408"/>
          </a:xfrm>
        </p:spPr>
        <p:txBody>
          <a:bodyPr>
            <a:norm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5" name="Content Placeholder 9"/>
          <p:cNvSpPr txBox="1">
            <a:spLocks/>
          </p:cNvSpPr>
          <p:nvPr/>
        </p:nvSpPr>
        <p:spPr>
          <a:xfrm>
            <a:off x="305097" y="2309216"/>
            <a:ext cx="8400773" cy="33878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200" dirty="0">
              <a:solidFill>
                <a:srgbClr val="21B0FF"/>
              </a:solidFill>
              <a:latin typeface="Arial"/>
              <a:cs typeface="Arial"/>
            </a:endParaRPr>
          </a:p>
        </p:txBody>
      </p:sp>
      <p:sp>
        <p:nvSpPr>
          <p:cNvPr id="4" name="Rounded Rectangular Callout 3"/>
          <p:cNvSpPr/>
          <p:nvPr/>
        </p:nvSpPr>
        <p:spPr>
          <a:xfrm>
            <a:off x="305097" y="2101755"/>
            <a:ext cx="3912061" cy="1405719"/>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As we look at the strength-based model, being encouraged to be creative with service provision as really brought a fresh feel to the social work role</a:t>
            </a:r>
          </a:p>
        </p:txBody>
      </p:sp>
      <p:sp>
        <p:nvSpPr>
          <p:cNvPr id="6" name="Rounded Rectangular Callout 5"/>
          <p:cNvSpPr/>
          <p:nvPr/>
        </p:nvSpPr>
        <p:spPr>
          <a:xfrm>
            <a:off x="5254388" y="2210938"/>
            <a:ext cx="3451481" cy="1160059"/>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We can see positive results for the service users  and it adds to us feeling valued as workers: what could be better!</a:t>
            </a:r>
          </a:p>
        </p:txBody>
      </p:sp>
      <p:sp>
        <p:nvSpPr>
          <p:cNvPr id="7" name="Rounded Rectangular Callout 6"/>
          <p:cNvSpPr/>
          <p:nvPr/>
        </p:nvSpPr>
        <p:spPr>
          <a:xfrm>
            <a:off x="818865" y="4893578"/>
            <a:ext cx="3930555" cy="1158378"/>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Engaging with the local community centre has opened a lot of doors to the team…being able to put faces to names and network in the local area</a:t>
            </a:r>
          </a:p>
        </p:txBody>
      </p:sp>
      <p:sp>
        <p:nvSpPr>
          <p:cNvPr id="8" name="Rounded Rectangular Callout 7"/>
          <p:cNvSpPr/>
          <p:nvPr/>
        </p:nvSpPr>
        <p:spPr>
          <a:xfrm>
            <a:off x="5431809" y="4967785"/>
            <a:ext cx="2920621" cy="1158378"/>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Utilising the Conversation Record allowed a very open &amp; candid conversation with Mr C and his family</a:t>
            </a:r>
          </a:p>
        </p:txBody>
      </p:sp>
      <p:sp>
        <p:nvSpPr>
          <p:cNvPr id="9" name="Rounded Rectangular Callout 8"/>
          <p:cNvSpPr/>
          <p:nvPr/>
        </p:nvSpPr>
        <p:spPr>
          <a:xfrm>
            <a:off x="1542197" y="3725838"/>
            <a:ext cx="5036024" cy="873457"/>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People don’t have to wait more than a few days for an appointment so we can offer a far more responsive service &amp; manage crises better</a:t>
            </a:r>
          </a:p>
        </p:txBody>
      </p:sp>
    </p:spTree>
    <p:extLst>
      <p:ext uri="{BB962C8B-B14F-4D97-AF65-F5344CB8AC3E}">
        <p14:creationId xmlns:p14="http://schemas.microsoft.com/office/powerpoint/2010/main" val="4054202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Key challenge!</a:t>
            </a:r>
          </a:p>
        </p:txBody>
      </p:sp>
      <p:sp>
        <p:nvSpPr>
          <p:cNvPr id="3" name="Content Placeholder 2"/>
          <p:cNvSpPr>
            <a:spLocks noGrp="1"/>
          </p:cNvSpPr>
          <p:nvPr>
            <p:ph type="subTitle" idx="1"/>
          </p:nvPr>
        </p:nvSpPr>
        <p:spPr/>
        <p:txBody>
          <a:bodyPr>
            <a:normAutofit fontScale="92500" lnSpcReduction="20000"/>
          </a:bodyPr>
          <a:lstStyle/>
          <a:p>
            <a:pPr marL="0" indent="0">
              <a:buNone/>
            </a:pPr>
            <a:endParaRPr lang="en-GB" dirty="0"/>
          </a:p>
          <a:p>
            <a:pPr marL="0" indent="0">
              <a:buNone/>
            </a:pPr>
            <a:r>
              <a:rPr lang="en-GB" dirty="0"/>
              <a:t>How to we apply an asset-based approach to the commissioning of services ?</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5" name="Content Placeholder 9"/>
          <p:cNvSpPr txBox="1">
            <a:spLocks/>
          </p:cNvSpPr>
          <p:nvPr/>
        </p:nvSpPr>
        <p:spPr>
          <a:xfrm>
            <a:off x="305097" y="2309216"/>
            <a:ext cx="8400773" cy="33878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200" dirty="0">
              <a:solidFill>
                <a:srgbClr val="21B0FF"/>
              </a:solidFill>
              <a:latin typeface="Arial"/>
              <a:cs typeface="Arial"/>
            </a:endParaRPr>
          </a:p>
        </p:txBody>
      </p:sp>
    </p:spTree>
    <p:extLst>
      <p:ext uri="{BB962C8B-B14F-4D97-AF65-F5344CB8AC3E}">
        <p14:creationId xmlns:p14="http://schemas.microsoft.com/office/powerpoint/2010/main" val="2547405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20A9F56-583C-41D7-B96E-B8C1D5F12919}"/>
              </a:ext>
            </a:extLst>
          </p:cNvPr>
          <p:cNvPicPr>
            <a:picLocks noChangeAspect="1"/>
          </p:cNvPicPr>
          <p:nvPr/>
        </p:nvPicPr>
        <p:blipFill>
          <a:blip r:embed="rId3"/>
          <a:stretch>
            <a:fillRect/>
          </a:stretch>
        </p:blipFill>
        <p:spPr>
          <a:xfrm>
            <a:off x="2645229" y="1541509"/>
            <a:ext cx="3178628" cy="2537537"/>
          </a:xfrm>
          <a:prstGeom prst="rect">
            <a:avLst/>
          </a:prstGeom>
          <a:noFill/>
        </p:spPr>
      </p:pic>
    </p:spTree>
    <p:extLst>
      <p:ext uri="{BB962C8B-B14F-4D97-AF65-F5344CB8AC3E}">
        <p14:creationId xmlns:p14="http://schemas.microsoft.com/office/powerpoint/2010/main" val="1681019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C1F8EB-7B17-00D9-4AB7-9CB5C92CDFDA}"/>
              </a:ext>
            </a:extLst>
          </p:cNvPr>
          <p:cNvSpPr>
            <a:spLocks noGrp="1"/>
          </p:cNvSpPr>
          <p:nvPr>
            <p:ph type="title"/>
          </p:nvPr>
        </p:nvSpPr>
        <p:spPr/>
        <p:txBody>
          <a:bodyPr/>
          <a:lstStyle/>
          <a:p>
            <a:r>
              <a:rPr lang="en-GB" dirty="0"/>
              <a:t>What is ABCD?</a:t>
            </a:r>
          </a:p>
        </p:txBody>
      </p:sp>
      <p:sp>
        <p:nvSpPr>
          <p:cNvPr id="3" name="Content Placeholder 2">
            <a:extLst>
              <a:ext uri="{FF2B5EF4-FFF2-40B4-BE49-F238E27FC236}">
                <a16:creationId xmlns:a16="http://schemas.microsoft.com/office/drawing/2014/main" xmlns="" id="{5412F97D-2588-257F-D7AD-C3D9C86C3ACE}"/>
              </a:ext>
            </a:extLst>
          </p:cNvPr>
          <p:cNvSpPr>
            <a:spLocks noGrp="1"/>
          </p:cNvSpPr>
          <p:nvPr>
            <p:ph idx="1"/>
          </p:nvPr>
        </p:nvSpPr>
        <p:spPr/>
        <p:txBody>
          <a:bodyPr>
            <a:normAutofit fontScale="92500" lnSpcReduction="10000"/>
          </a:bodyPr>
          <a:lstStyle/>
          <a:p>
            <a:pPr marL="0" indent="0">
              <a:buNone/>
            </a:pPr>
            <a:r>
              <a:rPr lang="en-GB" dirty="0"/>
              <a:t>"</a:t>
            </a:r>
            <a:r>
              <a:rPr lang="en-GB" i="1" dirty="0"/>
              <a:t>ABCD is a neighbourhood-based community building approach that uses community organising methods to identify, mobilise and strengthen the capacities or asset of individuals, families and communities".</a:t>
            </a:r>
          </a:p>
          <a:p>
            <a:pPr marL="0" indent="0">
              <a:buNone/>
            </a:pPr>
            <a:endParaRPr lang="en-GB" dirty="0"/>
          </a:p>
          <a:p>
            <a:pPr marL="0" indent="0">
              <a:buNone/>
            </a:pPr>
            <a:r>
              <a:rPr lang="en-GB" dirty="0"/>
              <a:t>John McKnight</a:t>
            </a:r>
          </a:p>
          <a:p>
            <a:pPr marL="0" indent="0">
              <a:buNone/>
            </a:pPr>
            <a:endParaRPr lang="en-GB" dirty="0"/>
          </a:p>
        </p:txBody>
      </p:sp>
    </p:spTree>
    <p:extLst>
      <p:ext uri="{BB962C8B-B14F-4D97-AF65-F5344CB8AC3E}">
        <p14:creationId xmlns:p14="http://schemas.microsoft.com/office/powerpoint/2010/main" val="728909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xmlns="" id="{6F94AE0D-2688-43B0-A5D6-37522FEA42AE}"/>
              </a:ext>
            </a:extLst>
          </p:cNvPr>
          <p:cNvSpPr>
            <a:spLocks noGrp="1"/>
          </p:cNvSpPr>
          <p:nvPr>
            <p:ph type="ctrTitle"/>
          </p:nvPr>
        </p:nvSpPr>
        <p:spPr>
          <a:xfrm>
            <a:off x="179665" y="1096402"/>
            <a:ext cx="3851701" cy="779915"/>
          </a:xfrm>
        </p:spPr>
        <p:txBody>
          <a:bodyPr>
            <a:normAutofit fontScale="90000"/>
          </a:bodyPr>
          <a:lstStyle/>
          <a:p>
            <a:pPr algn="ctr"/>
            <a:r>
              <a:rPr lang="en-GB" dirty="0"/>
              <a:t/>
            </a:r>
            <a:br>
              <a:rPr lang="en-GB" dirty="0"/>
            </a:br>
            <a:r>
              <a:rPr lang="en-GB" dirty="0">
                <a:solidFill>
                  <a:srgbClr val="002060"/>
                </a:solidFill>
              </a:rPr>
              <a:t/>
            </a:r>
            <a:br>
              <a:rPr lang="en-GB" dirty="0">
                <a:solidFill>
                  <a:srgbClr val="002060"/>
                </a:solidFill>
              </a:rPr>
            </a:br>
            <a:r>
              <a:rPr lang="en-GB" dirty="0">
                <a:solidFill>
                  <a:srgbClr val="002060"/>
                </a:solidFill>
              </a:rPr>
              <a:t/>
            </a:r>
            <a:br>
              <a:rPr lang="en-GB" dirty="0">
                <a:solidFill>
                  <a:srgbClr val="002060"/>
                </a:solidFill>
              </a:rPr>
            </a:br>
            <a:r>
              <a:rPr lang="en-GB" dirty="0">
                <a:solidFill>
                  <a:srgbClr val="002060"/>
                </a:solidFill>
              </a:rPr>
              <a:t/>
            </a:r>
            <a:br>
              <a:rPr lang="en-GB" dirty="0">
                <a:solidFill>
                  <a:srgbClr val="002060"/>
                </a:solidFill>
              </a:rPr>
            </a:br>
            <a:r>
              <a:rPr lang="en-GB" sz="3650" dirty="0">
                <a:solidFill>
                  <a:schemeClr val="accent1">
                    <a:lumMod val="50000"/>
                  </a:schemeClr>
                </a:solidFill>
                <a:latin typeface="+mj-lt"/>
              </a:rPr>
              <a:t>Why ABCD in Leeds</a:t>
            </a:r>
            <a:r>
              <a:rPr lang="en-GB" dirty="0">
                <a:solidFill>
                  <a:srgbClr val="002060"/>
                </a:solidFill>
              </a:rPr>
              <a:t/>
            </a:r>
            <a:br>
              <a:rPr lang="en-GB" dirty="0">
                <a:solidFill>
                  <a:srgbClr val="002060"/>
                </a:solidFill>
              </a:rPr>
            </a:br>
            <a:r>
              <a:rPr lang="en-GB" dirty="0"/>
              <a:t/>
            </a:r>
            <a:br>
              <a:rPr lang="en-GB" dirty="0"/>
            </a:br>
            <a:r>
              <a:rPr lang="en-GB" dirty="0"/>
              <a:t/>
            </a:r>
            <a:br>
              <a:rPr lang="en-GB" dirty="0"/>
            </a:br>
            <a:r>
              <a:rPr lang="en-GB" dirty="0"/>
              <a:t/>
            </a:r>
            <a:br>
              <a:rPr lang="en-GB" dirty="0"/>
            </a:br>
            <a:endParaRPr lang="en-GB" dirty="0"/>
          </a:p>
        </p:txBody>
      </p:sp>
      <p:sp>
        <p:nvSpPr>
          <p:cNvPr id="4" name="TextBox 3">
            <a:extLst>
              <a:ext uri="{FF2B5EF4-FFF2-40B4-BE49-F238E27FC236}">
                <a16:creationId xmlns:a16="http://schemas.microsoft.com/office/drawing/2014/main" xmlns="" id="{BF2FB84E-4C37-43B4-A2B2-007AE7D47401}"/>
              </a:ext>
            </a:extLst>
          </p:cNvPr>
          <p:cNvSpPr txBox="1"/>
          <p:nvPr/>
        </p:nvSpPr>
        <p:spPr>
          <a:xfrm>
            <a:off x="238498" y="1831172"/>
            <a:ext cx="6392278" cy="2746906"/>
          </a:xfrm>
          <a:prstGeom prst="rect">
            <a:avLst/>
          </a:prstGeom>
          <a:noFill/>
        </p:spPr>
        <p:txBody>
          <a:bodyPr wrap="square" lIns="68580" tIns="34290" rIns="68580" bIns="34290" anchor="t">
            <a:spAutoFit/>
          </a:bodyPr>
          <a:lstStyle/>
          <a:p>
            <a:pPr marL="342900" indent="-342900">
              <a:buFont typeface="Arial" panose="020B0604020202020204" pitchFamily="34" charset="0"/>
              <a:buChar char="•"/>
            </a:pPr>
            <a:r>
              <a:rPr lang="en-GB" sz="2400" dirty="0">
                <a:solidFill>
                  <a:schemeClr val="tx1">
                    <a:lumMod val="85000"/>
                    <a:lumOff val="15000"/>
                  </a:schemeClr>
                </a:solidFill>
                <a:latin typeface="+mj-lt"/>
              </a:rPr>
              <a:t>Leeds City Council's priorities and values</a:t>
            </a:r>
          </a:p>
          <a:p>
            <a:pPr marL="342900" indent="-342900">
              <a:buFont typeface="Arial" panose="020B0604020202020204" pitchFamily="34" charset="0"/>
              <a:buChar char="•"/>
            </a:pPr>
            <a:endParaRPr lang="en-GB" sz="900" dirty="0">
              <a:solidFill>
                <a:schemeClr val="tx1">
                  <a:lumMod val="85000"/>
                  <a:lumOff val="15000"/>
                </a:schemeClr>
              </a:solidFill>
              <a:latin typeface="+mj-lt"/>
            </a:endParaRPr>
          </a:p>
          <a:p>
            <a:pPr marL="342900" indent="-342900">
              <a:buFont typeface="Arial" panose="020B0604020202020204" pitchFamily="34" charset="0"/>
              <a:buChar char="•"/>
            </a:pPr>
            <a:r>
              <a:rPr lang="en-GB" sz="2400" dirty="0">
                <a:solidFill>
                  <a:schemeClr val="tx1">
                    <a:lumMod val="85000"/>
                    <a:lumOff val="15000"/>
                  </a:schemeClr>
                </a:solidFill>
              </a:rPr>
              <a:t>Diverse Third Sector and investment in </a:t>
            </a:r>
          </a:p>
          <a:p>
            <a:r>
              <a:rPr lang="en-GB" sz="2400" dirty="0">
                <a:solidFill>
                  <a:schemeClr val="tx1">
                    <a:lumMod val="85000"/>
                    <a:lumOff val="15000"/>
                  </a:schemeClr>
                </a:solidFill>
              </a:rPr>
              <a:t>     Third Sector infrastructure</a:t>
            </a:r>
          </a:p>
          <a:p>
            <a:pPr marL="342900" indent="-342900">
              <a:buFont typeface="Arial" panose="020B0604020202020204" pitchFamily="34" charset="0"/>
              <a:buChar char="•"/>
            </a:pPr>
            <a:r>
              <a:rPr lang="en-GB" sz="2400" dirty="0">
                <a:solidFill>
                  <a:schemeClr val="tx1">
                    <a:lumMod val="85000"/>
                    <a:lumOff val="15000"/>
                  </a:schemeClr>
                </a:solidFill>
                <a:latin typeface="+mj-lt"/>
              </a:rPr>
              <a:t>Strong foundation of community development</a:t>
            </a:r>
          </a:p>
          <a:p>
            <a:endParaRPr lang="en-GB" sz="1050" dirty="0">
              <a:solidFill>
                <a:schemeClr val="tx1">
                  <a:lumMod val="85000"/>
                  <a:lumOff val="15000"/>
                </a:schemeClr>
              </a:solidFill>
              <a:latin typeface="+mj-lt"/>
            </a:endParaRPr>
          </a:p>
          <a:p>
            <a:pPr marL="342900" indent="-342900">
              <a:buFont typeface="Arial" panose="020B0604020202020204" pitchFamily="34" charset="0"/>
              <a:buChar char="•"/>
            </a:pPr>
            <a:r>
              <a:rPr lang="en-GB" sz="2400" dirty="0">
                <a:solidFill>
                  <a:schemeClr val="tx1">
                    <a:lumMod val="85000"/>
                    <a:lumOff val="15000"/>
                  </a:schemeClr>
                </a:solidFill>
                <a:latin typeface="+mj-lt"/>
              </a:rPr>
              <a:t>Strength based approach to social care</a:t>
            </a:r>
          </a:p>
          <a:p>
            <a:r>
              <a:rPr lang="en-GB" sz="1050" dirty="0">
                <a:solidFill>
                  <a:schemeClr val="tx1">
                    <a:lumMod val="85000"/>
                    <a:lumOff val="15000"/>
                  </a:schemeClr>
                </a:solidFill>
                <a:latin typeface="+mj-lt"/>
              </a:rPr>
              <a:t> </a:t>
            </a:r>
          </a:p>
          <a:p>
            <a:endParaRPr lang="en-GB" sz="2400" dirty="0">
              <a:solidFill>
                <a:schemeClr val="tx1">
                  <a:lumMod val="85000"/>
                  <a:lumOff val="15000"/>
                </a:schemeClr>
              </a:solidFill>
              <a:latin typeface="+mj-lt"/>
            </a:endParaRPr>
          </a:p>
        </p:txBody>
      </p:sp>
      <p:pic>
        <p:nvPicPr>
          <p:cNvPr id="6" name="Picture 5" descr="A group of people posing for the camera&#10;&#10;Description automatically generated with medium confidence">
            <a:extLst>
              <a:ext uri="{FF2B5EF4-FFF2-40B4-BE49-F238E27FC236}">
                <a16:creationId xmlns:a16="http://schemas.microsoft.com/office/drawing/2014/main" xmlns="" id="{693AEC68-7C34-4612-B46A-07591541FC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2367" y="1831171"/>
            <a:ext cx="1818747" cy="2566657"/>
          </a:xfrm>
          <a:prstGeom prst="rect">
            <a:avLst/>
          </a:prstGeom>
        </p:spPr>
      </p:pic>
      <p:pic>
        <p:nvPicPr>
          <p:cNvPr id="10" name="Picture 9" descr="A group of people standing in a room&#10;&#10;Description automatically generated with low confidence">
            <a:extLst>
              <a:ext uri="{FF2B5EF4-FFF2-40B4-BE49-F238E27FC236}">
                <a16:creationId xmlns:a16="http://schemas.microsoft.com/office/drawing/2014/main" xmlns="" id="{EB6FA882-7568-4BBC-8630-79DF009055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6258" y="4833257"/>
            <a:ext cx="2988077" cy="1904999"/>
          </a:xfrm>
          <a:prstGeom prst="rect">
            <a:avLst/>
          </a:prstGeom>
        </p:spPr>
      </p:pic>
    </p:spTree>
    <p:extLst>
      <p:ext uri="{BB962C8B-B14F-4D97-AF65-F5344CB8AC3E}">
        <p14:creationId xmlns:p14="http://schemas.microsoft.com/office/powerpoint/2010/main" val="1624536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856518" y="1404390"/>
            <a:ext cx="4741259" cy="573379"/>
          </a:xfrm>
          <a:prstGeom prst="rect">
            <a:avLst/>
          </a:prstGeom>
        </p:spPr>
        <p:txBody>
          <a:bodyPr wrap="square" lIns="0" tIns="0" rIns="0" bIns="0" rtlCol="0" anchor="t">
            <a:spAutoFit/>
          </a:bodyPr>
          <a:lstStyle/>
          <a:p>
            <a:pPr algn="ctr">
              <a:lnSpc>
                <a:spcPts val="4800"/>
              </a:lnSpc>
            </a:pPr>
            <a:r>
              <a:rPr lang="en-GB" sz="3300" b="1" dirty="0">
                <a:solidFill>
                  <a:srgbClr val="004D5C"/>
                </a:solidFill>
                <a:latin typeface="+mj-lt"/>
                <a:ea typeface="+mj-ea"/>
                <a:cs typeface="+mj-cs"/>
              </a:rPr>
              <a:t>The Leeds ABCD Model </a:t>
            </a:r>
            <a:endParaRPr lang="en-US" sz="3300" b="1" spc="80" dirty="0">
              <a:solidFill>
                <a:srgbClr val="123282"/>
              </a:solidFill>
              <a:latin typeface="+mj-lt"/>
            </a:endParaRPr>
          </a:p>
        </p:txBody>
      </p:sp>
      <p:sp>
        <p:nvSpPr>
          <p:cNvPr id="3" name="TextBox 3"/>
          <p:cNvSpPr txBox="1"/>
          <p:nvPr/>
        </p:nvSpPr>
        <p:spPr>
          <a:xfrm>
            <a:off x="124866" y="2408591"/>
            <a:ext cx="3100247" cy="241701"/>
          </a:xfrm>
          <a:prstGeom prst="rect">
            <a:avLst/>
          </a:prstGeom>
        </p:spPr>
        <p:txBody>
          <a:bodyPr wrap="square" lIns="0" tIns="0" rIns="0" bIns="0" rtlCol="0" anchor="t">
            <a:spAutoFit/>
          </a:bodyPr>
          <a:lstStyle/>
          <a:p>
            <a:pPr algn="ctr">
              <a:lnSpc>
                <a:spcPts val="1920"/>
              </a:lnSpc>
            </a:pPr>
            <a:r>
              <a:rPr lang="en-US" sz="1600" b="1" spc="59">
                <a:solidFill>
                  <a:srgbClr val="123282"/>
                </a:solidFill>
                <a:latin typeface="+mj-lt"/>
              </a:rPr>
              <a:t>DISCOVER</a:t>
            </a:r>
          </a:p>
        </p:txBody>
      </p:sp>
      <p:sp>
        <p:nvSpPr>
          <p:cNvPr id="4" name="TextBox 4"/>
          <p:cNvSpPr txBox="1"/>
          <p:nvPr/>
        </p:nvSpPr>
        <p:spPr>
          <a:xfrm>
            <a:off x="514351" y="4108472"/>
            <a:ext cx="2321279" cy="678792"/>
          </a:xfrm>
          <a:prstGeom prst="rect">
            <a:avLst/>
          </a:prstGeom>
        </p:spPr>
        <p:txBody>
          <a:bodyPr wrap="square" lIns="0" tIns="0" rIns="0" bIns="0" rtlCol="0" anchor="t">
            <a:spAutoFit/>
          </a:bodyPr>
          <a:lstStyle/>
          <a:p>
            <a:pPr algn="ctr">
              <a:lnSpc>
                <a:spcPts val="1820"/>
              </a:lnSpc>
            </a:pPr>
            <a:r>
              <a:rPr lang="en-US" sz="1300" spc="26">
                <a:solidFill>
                  <a:srgbClr val="123282"/>
                </a:solidFill>
                <a:latin typeface="Aileron Regular"/>
              </a:rPr>
              <a:t>Discovery conversations</a:t>
            </a:r>
          </a:p>
          <a:p>
            <a:pPr algn="ctr">
              <a:lnSpc>
                <a:spcPts val="1820"/>
              </a:lnSpc>
            </a:pPr>
            <a:r>
              <a:rPr lang="en-US" sz="1300" spc="26">
                <a:solidFill>
                  <a:srgbClr val="123282"/>
                </a:solidFill>
                <a:latin typeface="Aileron Regular"/>
              </a:rPr>
              <a:t>Asset Mapping</a:t>
            </a:r>
          </a:p>
          <a:p>
            <a:pPr algn="ctr">
              <a:lnSpc>
                <a:spcPts val="1820"/>
              </a:lnSpc>
            </a:pPr>
            <a:endParaRPr lang="en-US" sz="1300" spc="26">
              <a:solidFill>
                <a:srgbClr val="123282"/>
              </a:solidFill>
              <a:latin typeface="Aileron Regular"/>
            </a:endParaRPr>
          </a:p>
        </p:txBody>
      </p:sp>
      <p:sp>
        <p:nvSpPr>
          <p:cNvPr id="5" name="TextBox 5"/>
          <p:cNvSpPr txBox="1"/>
          <p:nvPr/>
        </p:nvSpPr>
        <p:spPr>
          <a:xfrm>
            <a:off x="514351" y="3424604"/>
            <a:ext cx="2321279" cy="230833"/>
          </a:xfrm>
          <a:prstGeom prst="rect">
            <a:avLst/>
          </a:prstGeom>
        </p:spPr>
        <p:txBody>
          <a:bodyPr wrap="square" lIns="0" tIns="0" rIns="0" bIns="0" rtlCol="0" anchor="t">
            <a:spAutoFit/>
          </a:bodyPr>
          <a:lstStyle/>
          <a:p>
            <a:pPr algn="ctr">
              <a:lnSpc>
                <a:spcPts val="1800"/>
              </a:lnSpc>
            </a:pPr>
            <a:r>
              <a:rPr lang="en-US" sz="1500" spc="120">
                <a:solidFill>
                  <a:srgbClr val="123282"/>
                </a:solidFill>
                <a:latin typeface="Aileron Regular"/>
              </a:rPr>
              <a:t>COMMUNITY BUILDERS</a:t>
            </a:r>
          </a:p>
        </p:txBody>
      </p:sp>
      <p:sp>
        <p:nvSpPr>
          <p:cNvPr id="6" name="AutoShape 6"/>
          <p:cNvSpPr/>
          <p:nvPr/>
        </p:nvSpPr>
        <p:spPr>
          <a:xfrm>
            <a:off x="612321" y="3042916"/>
            <a:ext cx="8115300" cy="38100"/>
          </a:xfrm>
          <a:prstGeom prst="rect">
            <a:avLst/>
          </a:prstGeom>
          <a:solidFill>
            <a:srgbClr val="123282"/>
          </a:solidFill>
        </p:spPr>
      </p:sp>
      <p:grpSp>
        <p:nvGrpSpPr>
          <p:cNvPr id="7" name="Group 7"/>
          <p:cNvGrpSpPr/>
          <p:nvPr/>
        </p:nvGrpSpPr>
        <p:grpSpPr>
          <a:xfrm>
            <a:off x="1492646" y="2893597"/>
            <a:ext cx="364686" cy="364686"/>
            <a:chOff x="0" y="0"/>
            <a:chExt cx="6350000" cy="6350000"/>
          </a:xfrm>
          <a:solidFill>
            <a:srgbClr val="FF0000"/>
          </a:solidFill>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9" name="TextBox 9"/>
          <p:cNvSpPr txBox="1"/>
          <p:nvPr/>
        </p:nvSpPr>
        <p:spPr>
          <a:xfrm>
            <a:off x="3411361" y="4054417"/>
            <a:ext cx="2321279" cy="678792"/>
          </a:xfrm>
          <a:prstGeom prst="rect">
            <a:avLst/>
          </a:prstGeom>
        </p:spPr>
        <p:txBody>
          <a:bodyPr wrap="square" lIns="0" tIns="0" rIns="0" bIns="0" rtlCol="0" anchor="t">
            <a:spAutoFit/>
          </a:bodyPr>
          <a:lstStyle/>
          <a:p>
            <a:pPr algn="ctr">
              <a:lnSpc>
                <a:spcPts val="1820"/>
              </a:lnSpc>
            </a:pPr>
            <a:r>
              <a:rPr lang="en-US" sz="1300" spc="26">
                <a:solidFill>
                  <a:srgbClr val="123282"/>
                </a:solidFill>
                <a:latin typeface="Aileron Regular"/>
              </a:rPr>
              <a:t>Connecting People</a:t>
            </a:r>
          </a:p>
          <a:p>
            <a:pPr algn="ctr">
              <a:lnSpc>
                <a:spcPts val="1820"/>
              </a:lnSpc>
            </a:pPr>
            <a:r>
              <a:rPr lang="en-US" sz="1300" spc="26">
                <a:solidFill>
                  <a:srgbClr val="123282"/>
                </a:solidFill>
                <a:latin typeface="Aileron Regular"/>
              </a:rPr>
              <a:t>Connecting Assets</a:t>
            </a:r>
          </a:p>
          <a:p>
            <a:pPr algn="ctr">
              <a:lnSpc>
                <a:spcPts val="1820"/>
              </a:lnSpc>
            </a:pPr>
            <a:r>
              <a:rPr lang="en-US" sz="1300" spc="26">
                <a:solidFill>
                  <a:srgbClr val="123282"/>
                </a:solidFill>
                <a:latin typeface="Aileron Regular"/>
              </a:rPr>
              <a:t>Connecting Ideas</a:t>
            </a:r>
          </a:p>
        </p:txBody>
      </p:sp>
      <p:sp>
        <p:nvSpPr>
          <p:cNvPr id="10" name="TextBox 10"/>
          <p:cNvSpPr txBox="1"/>
          <p:nvPr/>
        </p:nvSpPr>
        <p:spPr>
          <a:xfrm>
            <a:off x="3411361" y="3424819"/>
            <a:ext cx="2321279" cy="461665"/>
          </a:xfrm>
          <a:prstGeom prst="rect">
            <a:avLst/>
          </a:prstGeom>
        </p:spPr>
        <p:txBody>
          <a:bodyPr wrap="square" lIns="0" tIns="0" rIns="0" bIns="0" rtlCol="0" anchor="t">
            <a:spAutoFit/>
          </a:bodyPr>
          <a:lstStyle/>
          <a:p>
            <a:pPr algn="ctr">
              <a:lnSpc>
                <a:spcPts val="1800"/>
              </a:lnSpc>
            </a:pPr>
            <a:r>
              <a:rPr lang="en-US" sz="1500" spc="120">
                <a:solidFill>
                  <a:srgbClr val="123282"/>
                </a:solidFill>
                <a:latin typeface="Aileron Regular"/>
              </a:rPr>
              <a:t>COMMUNITY CONNECTORS</a:t>
            </a:r>
          </a:p>
        </p:txBody>
      </p:sp>
      <p:grpSp>
        <p:nvGrpSpPr>
          <p:cNvPr id="11" name="Group 11"/>
          <p:cNvGrpSpPr/>
          <p:nvPr/>
        </p:nvGrpSpPr>
        <p:grpSpPr>
          <a:xfrm>
            <a:off x="4389656" y="2892200"/>
            <a:ext cx="364686" cy="364686"/>
            <a:chOff x="0" y="0"/>
            <a:chExt cx="6350000" cy="6350000"/>
          </a:xfrm>
          <a:solidFill>
            <a:srgbClr val="FF0000"/>
          </a:solidFill>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grpSp>
        <p:nvGrpSpPr>
          <p:cNvPr id="13" name="Group 13"/>
          <p:cNvGrpSpPr/>
          <p:nvPr/>
        </p:nvGrpSpPr>
        <p:grpSpPr>
          <a:xfrm>
            <a:off x="6308371" y="3429370"/>
            <a:ext cx="2321279" cy="1083263"/>
            <a:chOff x="-2" y="-3028969"/>
            <a:chExt cx="6190077" cy="2888702"/>
          </a:xfrm>
        </p:grpSpPr>
        <p:sp>
          <p:nvSpPr>
            <p:cNvPr id="14" name="TextBox 14"/>
            <p:cNvSpPr txBox="1"/>
            <p:nvPr/>
          </p:nvSpPr>
          <p:spPr>
            <a:xfrm>
              <a:off x="-2" y="-1318667"/>
              <a:ext cx="6190077" cy="1178400"/>
            </a:xfrm>
            <a:prstGeom prst="rect">
              <a:avLst/>
            </a:prstGeom>
          </p:spPr>
          <p:txBody>
            <a:bodyPr lIns="0" tIns="0" rIns="0" bIns="0" rtlCol="0" anchor="t">
              <a:spAutoFit/>
            </a:bodyPr>
            <a:lstStyle/>
            <a:p>
              <a:pPr algn="ctr">
                <a:lnSpc>
                  <a:spcPts val="1820"/>
                </a:lnSpc>
              </a:pPr>
              <a:r>
                <a:rPr lang="en-US" sz="1300" spc="26">
                  <a:solidFill>
                    <a:srgbClr val="123282"/>
                  </a:solidFill>
                  <a:latin typeface="Aileron Regular"/>
                </a:rPr>
                <a:t>Small Sparks</a:t>
              </a:r>
            </a:p>
            <a:p>
              <a:pPr algn="ctr">
                <a:lnSpc>
                  <a:spcPts val="1820"/>
                </a:lnSpc>
              </a:pPr>
              <a:r>
                <a:rPr lang="en-US" sz="1300" spc="26">
                  <a:solidFill>
                    <a:srgbClr val="123282"/>
                  </a:solidFill>
                  <a:latin typeface="Aileron Regular"/>
                </a:rPr>
                <a:t>Leading by stepping back</a:t>
              </a:r>
            </a:p>
          </p:txBody>
        </p:sp>
        <p:sp>
          <p:nvSpPr>
            <p:cNvPr id="15" name="TextBox 15"/>
            <p:cNvSpPr txBox="1"/>
            <p:nvPr/>
          </p:nvSpPr>
          <p:spPr>
            <a:xfrm>
              <a:off x="-2" y="-3028969"/>
              <a:ext cx="6190077" cy="1231106"/>
            </a:xfrm>
            <a:prstGeom prst="rect">
              <a:avLst/>
            </a:prstGeom>
          </p:spPr>
          <p:txBody>
            <a:bodyPr lIns="0" tIns="0" rIns="0" bIns="0" rtlCol="0" anchor="t">
              <a:spAutoFit/>
            </a:bodyPr>
            <a:lstStyle/>
            <a:p>
              <a:pPr algn="ctr">
                <a:lnSpc>
                  <a:spcPts val="1800"/>
                </a:lnSpc>
              </a:pPr>
              <a:r>
                <a:rPr lang="en-US" sz="1500" spc="120">
                  <a:solidFill>
                    <a:srgbClr val="123282"/>
                  </a:solidFill>
                  <a:latin typeface="Aileron Regular"/>
                </a:rPr>
                <a:t>COMMUNITY LED INITIATIVES</a:t>
              </a:r>
            </a:p>
          </p:txBody>
        </p:sp>
      </p:grpSp>
      <p:grpSp>
        <p:nvGrpSpPr>
          <p:cNvPr id="16" name="Group 16"/>
          <p:cNvGrpSpPr/>
          <p:nvPr/>
        </p:nvGrpSpPr>
        <p:grpSpPr>
          <a:xfrm>
            <a:off x="7159787" y="2898213"/>
            <a:ext cx="364686" cy="364686"/>
            <a:chOff x="0" y="0"/>
            <a:chExt cx="6350000" cy="6350000"/>
          </a:xfrm>
          <a:solidFill>
            <a:srgbClr val="FF0000"/>
          </a:solidFill>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24" name="TextBox 24"/>
          <p:cNvSpPr txBox="1"/>
          <p:nvPr/>
        </p:nvSpPr>
        <p:spPr>
          <a:xfrm>
            <a:off x="3021877" y="2408591"/>
            <a:ext cx="3100247" cy="241701"/>
          </a:xfrm>
          <a:prstGeom prst="rect">
            <a:avLst/>
          </a:prstGeom>
        </p:spPr>
        <p:txBody>
          <a:bodyPr wrap="square" lIns="0" tIns="0" rIns="0" bIns="0" rtlCol="0" anchor="t">
            <a:spAutoFit/>
          </a:bodyPr>
          <a:lstStyle/>
          <a:p>
            <a:pPr algn="ctr">
              <a:lnSpc>
                <a:spcPts val="1920"/>
              </a:lnSpc>
            </a:pPr>
            <a:r>
              <a:rPr lang="en-US" sz="1600" b="1" spc="59">
                <a:solidFill>
                  <a:srgbClr val="123282"/>
                </a:solidFill>
                <a:latin typeface="+mj-lt"/>
              </a:rPr>
              <a:t>CONNECT</a:t>
            </a:r>
          </a:p>
        </p:txBody>
      </p:sp>
      <p:sp>
        <p:nvSpPr>
          <p:cNvPr id="25" name="TextBox 25"/>
          <p:cNvSpPr txBox="1"/>
          <p:nvPr/>
        </p:nvSpPr>
        <p:spPr>
          <a:xfrm>
            <a:off x="5792008" y="2403238"/>
            <a:ext cx="3100247" cy="241701"/>
          </a:xfrm>
          <a:prstGeom prst="rect">
            <a:avLst/>
          </a:prstGeom>
        </p:spPr>
        <p:txBody>
          <a:bodyPr wrap="square" lIns="0" tIns="0" rIns="0" bIns="0" rtlCol="0" anchor="t">
            <a:spAutoFit/>
          </a:bodyPr>
          <a:lstStyle/>
          <a:p>
            <a:pPr algn="ctr">
              <a:lnSpc>
                <a:spcPts val="1920"/>
              </a:lnSpc>
            </a:pPr>
            <a:r>
              <a:rPr lang="en-US" sz="1600" b="1" spc="59">
                <a:solidFill>
                  <a:srgbClr val="123282"/>
                </a:solidFill>
                <a:latin typeface="+mj-lt"/>
              </a:rPr>
              <a:t>MOBILISE</a:t>
            </a:r>
          </a:p>
        </p:txBody>
      </p:sp>
    </p:spTree>
    <p:extLst>
      <p:ext uri="{BB962C8B-B14F-4D97-AF65-F5344CB8AC3E}">
        <p14:creationId xmlns:p14="http://schemas.microsoft.com/office/powerpoint/2010/main" val="3283054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b="1" dirty="0"/>
              <a:t>Content</a:t>
            </a:r>
          </a:p>
        </p:txBody>
      </p:sp>
      <p:sp>
        <p:nvSpPr>
          <p:cNvPr id="3" name="Content Placeholder 2"/>
          <p:cNvSpPr>
            <a:spLocks noGrp="1"/>
          </p:cNvSpPr>
          <p:nvPr>
            <p:ph idx="1"/>
          </p:nvPr>
        </p:nvSpPr>
        <p:spPr>
          <a:xfrm>
            <a:off x="457200" y="2101755"/>
            <a:ext cx="8229600" cy="4024408"/>
          </a:xfrm>
        </p:spPr>
        <p:txBody>
          <a:bodyPr>
            <a:normAutofit/>
          </a:bodyPr>
          <a:lstStyle/>
          <a:p>
            <a:pPr marL="514350" indent="-514350">
              <a:buAutoNum type="arabicPeriod"/>
            </a:pPr>
            <a:endParaRPr lang="en-GB" dirty="0"/>
          </a:p>
          <a:p>
            <a:pPr marL="514350" indent="-514350">
              <a:buAutoNum type="arabicPeriod"/>
            </a:pPr>
            <a:r>
              <a:rPr lang="en-GB" dirty="0"/>
              <a:t>Strengths-based social work</a:t>
            </a:r>
          </a:p>
          <a:p>
            <a:pPr marL="514350" indent="-514350">
              <a:buAutoNum type="arabicPeriod"/>
            </a:pPr>
            <a:r>
              <a:rPr lang="en-GB" dirty="0"/>
              <a:t>Asset-based Community Development</a:t>
            </a:r>
          </a:p>
          <a:p>
            <a:pPr marL="514350" indent="-514350">
              <a:buAutoNum type="arabicPeriod"/>
            </a:pPr>
            <a:r>
              <a:rPr lang="en-GB" dirty="0"/>
              <a:t>Commissioning – especially home care</a:t>
            </a:r>
          </a:p>
        </p:txBody>
      </p:sp>
      <p:sp>
        <p:nvSpPr>
          <p:cNvPr id="5" name="Content Placeholder 9"/>
          <p:cNvSpPr txBox="1">
            <a:spLocks/>
          </p:cNvSpPr>
          <p:nvPr/>
        </p:nvSpPr>
        <p:spPr>
          <a:xfrm>
            <a:off x="305097" y="2309216"/>
            <a:ext cx="8400773" cy="33878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200" dirty="0">
              <a:solidFill>
                <a:srgbClr val="21B0FF"/>
              </a:solidFill>
              <a:latin typeface="Arial"/>
              <a:cs typeface="Arial"/>
            </a:endParaRPr>
          </a:p>
        </p:txBody>
      </p:sp>
    </p:spTree>
    <p:extLst>
      <p:ext uri="{BB962C8B-B14F-4D97-AF65-F5344CB8AC3E}">
        <p14:creationId xmlns:p14="http://schemas.microsoft.com/office/powerpoint/2010/main" val="3469372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E37958-AC3E-47BE-2A48-4773FFEC1F20}"/>
              </a:ext>
            </a:extLst>
          </p:cNvPr>
          <p:cNvSpPr>
            <a:spLocks noGrp="1"/>
          </p:cNvSpPr>
          <p:nvPr>
            <p:ph type="ctrTitle"/>
          </p:nvPr>
        </p:nvSpPr>
        <p:spPr>
          <a:xfrm>
            <a:off x="468090" y="1107192"/>
            <a:ext cx="7772400" cy="1102519"/>
          </a:xfrm>
        </p:spPr>
        <p:txBody>
          <a:bodyPr>
            <a:normAutofit fontScale="90000"/>
          </a:bodyPr>
          <a:lstStyle/>
          <a:p>
            <a:pPr algn="ctr"/>
            <a:r>
              <a:rPr lang="en-GB" dirty="0">
                <a:latin typeface="Calibri"/>
                <a:cs typeface="Calibri"/>
              </a:rPr>
              <a:t>Leeds Beckett University: </a:t>
            </a:r>
            <a:br>
              <a:rPr lang="en-GB" dirty="0">
                <a:latin typeface="Calibri"/>
                <a:cs typeface="Calibri"/>
              </a:rPr>
            </a:br>
            <a:r>
              <a:rPr lang="en-GB" dirty="0">
                <a:latin typeface="Calibri"/>
                <a:cs typeface="Calibri"/>
              </a:rPr>
              <a:t>Evaluation of Leeds ABCD </a:t>
            </a:r>
            <a:r>
              <a:rPr lang="en-GB" b="0" dirty="0">
                <a:latin typeface="Calibri"/>
                <a:cs typeface="Calibri"/>
              </a:rPr>
              <a:t>(July 2021)</a:t>
            </a:r>
            <a:endParaRPr lang="en-US" dirty="0"/>
          </a:p>
        </p:txBody>
      </p:sp>
      <p:sp>
        <p:nvSpPr>
          <p:cNvPr id="3" name="Subtitle 2">
            <a:extLst>
              <a:ext uri="{FF2B5EF4-FFF2-40B4-BE49-F238E27FC236}">
                <a16:creationId xmlns:a16="http://schemas.microsoft.com/office/drawing/2014/main" xmlns="" id="{A2402904-4D5E-4535-7AE6-E106D6B2814D}"/>
              </a:ext>
            </a:extLst>
          </p:cNvPr>
          <p:cNvSpPr>
            <a:spLocks noGrp="1"/>
          </p:cNvSpPr>
          <p:nvPr>
            <p:ph type="subTitle" idx="1"/>
          </p:nvPr>
        </p:nvSpPr>
        <p:spPr>
          <a:xfrm>
            <a:off x="468090" y="2342722"/>
            <a:ext cx="8052104" cy="3268634"/>
          </a:xfrm>
        </p:spPr>
        <p:txBody>
          <a:bodyPr vert="horz" lIns="68580" tIns="34290" rIns="68580" bIns="34290" rtlCol="0" anchor="t">
            <a:noAutofit/>
          </a:bodyPr>
          <a:lstStyle/>
          <a:p>
            <a:r>
              <a:rPr lang="en-GB" sz="1800" b="1" dirty="0">
                <a:solidFill>
                  <a:srgbClr val="002060"/>
                </a:solidFill>
                <a:latin typeface="Calibri"/>
                <a:cs typeface="Arial"/>
              </a:rPr>
              <a:t>Evaluation framework</a:t>
            </a:r>
          </a:p>
          <a:p>
            <a:pPr marL="428625" indent="-428625">
              <a:buChar char="•"/>
            </a:pPr>
            <a:r>
              <a:rPr lang="en-GB" sz="1800" dirty="0">
                <a:solidFill>
                  <a:srgbClr val="002060"/>
                </a:solidFill>
                <a:latin typeface="Calibri"/>
                <a:cs typeface="Arial"/>
              </a:rPr>
              <a:t>Individuals and communities are better connected </a:t>
            </a:r>
          </a:p>
          <a:p>
            <a:pPr marL="428625" indent="-428625">
              <a:buChar char="•"/>
            </a:pPr>
            <a:r>
              <a:rPr lang="en-GB" sz="1800" dirty="0">
                <a:solidFill>
                  <a:srgbClr val="002060"/>
                </a:solidFill>
                <a:latin typeface="Calibri"/>
                <a:cs typeface="Arial"/>
              </a:rPr>
              <a:t>Communities identify and work to bring about the changes they want to see</a:t>
            </a:r>
          </a:p>
          <a:p>
            <a:pPr marL="428625" indent="-428625">
              <a:buChar char="•"/>
            </a:pPr>
            <a:r>
              <a:rPr lang="en-GB" sz="1800" dirty="0">
                <a:solidFill>
                  <a:srgbClr val="002060"/>
                </a:solidFill>
                <a:latin typeface="Calibri"/>
                <a:cs typeface="Arial"/>
              </a:rPr>
              <a:t>People have good friends</a:t>
            </a:r>
          </a:p>
          <a:p>
            <a:endParaRPr lang="en-GB" sz="1800" dirty="0">
              <a:solidFill>
                <a:srgbClr val="002060"/>
              </a:solidFill>
              <a:latin typeface="Calibri"/>
              <a:cs typeface="Arial"/>
            </a:endParaRPr>
          </a:p>
          <a:p>
            <a:r>
              <a:rPr lang="en-GB" sz="1800" b="1" dirty="0">
                <a:solidFill>
                  <a:srgbClr val="002060"/>
                </a:solidFill>
                <a:latin typeface="Calibri"/>
                <a:cs typeface="Arial"/>
              </a:rPr>
              <a:t>Social return on Investment </a:t>
            </a:r>
          </a:p>
          <a:p>
            <a:pPr marL="428625" indent="-428625">
              <a:buChar char="•"/>
            </a:pPr>
            <a:r>
              <a:rPr lang="en-GB" sz="1800" dirty="0">
                <a:solidFill>
                  <a:srgbClr val="002060"/>
                </a:solidFill>
                <a:latin typeface="Calibri"/>
                <a:cs typeface="Arial"/>
              </a:rPr>
              <a:t>Between £5.27 and £14.02 of social value returned for every £1 invested</a:t>
            </a:r>
          </a:p>
          <a:p>
            <a:endParaRPr lang="en-GB" sz="1800" dirty="0">
              <a:cs typeface="Arial"/>
            </a:endParaRPr>
          </a:p>
          <a:p>
            <a:pPr marL="428625" indent="-428625">
              <a:buChar char="•"/>
            </a:pPr>
            <a:endParaRPr lang="en-GB" sz="1800" dirty="0">
              <a:cs typeface="Arial"/>
            </a:endParaRPr>
          </a:p>
        </p:txBody>
      </p:sp>
    </p:spTree>
    <p:extLst>
      <p:ext uri="{BB962C8B-B14F-4D97-AF65-F5344CB8AC3E}">
        <p14:creationId xmlns:p14="http://schemas.microsoft.com/office/powerpoint/2010/main" val="4283765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21CE41-AC0E-CD5B-ECE4-AFD1851C5AA5}"/>
              </a:ext>
            </a:extLst>
          </p:cNvPr>
          <p:cNvSpPr>
            <a:spLocks noGrp="1"/>
          </p:cNvSpPr>
          <p:nvPr>
            <p:ph type="title"/>
          </p:nvPr>
        </p:nvSpPr>
        <p:spPr/>
        <p:txBody>
          <a:bodyPr/>
          <a:lstStyle/>
          <a:p>
            <a:pPr algn="ctr"/>
            <a:r>
              <a:rPr lang="en-GB" dirty="0"/>
              <a:t>Key findings</a:t>
            </a:r>
          </a:p>
        </p:txBody>
      </p:sp>
      <p:sp>
        <p:nvSpPr>
          <p:cNvPr id="3" name="Content Placeholder 2">
            <a:extLst>
              <a:ext uri="{FF2B5EF4-FFF2-40B4-BE49-F238E27FC236}">
                <a16:creationId xmlns:a16="http://schemas.microsoft.com/office/drawing/2014/main" xmlns="" id="{9EB9FBB5-5566-89ED-A2E8-C3B1DCF55105}"/>
              </a:ext>
            </a:extLst>
          </p:cNvPr>
          <p:cNvSpPr>
            <a:spLocks noGrp="1"/>
          </p:cNvSpPr>
          <p:nvPr>
            <p:ph idx="1"/>
          </p:nvPr>
        </p:nvSpPr>
        <p:spPr/>
        <p:txBody>
          <a:bodyPr>
            <a:normAutofit/>
          </a:bodyPr>
          <a:lstStyle/>
          <a:p>
            <a:pPr marL="557213" indent="-557213">
              <a:buFont typeface="+mj-lt"/>
              <a:buAutoNum type="arabicPeriod"/>
            </a:pPr>
            <a:r>
              <a:rPr lang="en-GB" sz="1650" dirty="0"/>
              <a:t>There is </a:t>
            </a:r>
            <a:r>
              <a:rPr lang="en-GB" sz="1650" b="1" dirty="0"/>
              <a:t>strong</a:t>
            </a:r>
            <a:r>
              <a:rPr lang="en-GB" sz="1650" dirty="0"/>
              <a:t> evidence that ABCD works in different communities and contexts</a:t>
            </a:r>
          </a:p>
          <a:p>
            <a:pPr marL="557213" indent="-557213">
              <a:buFont typeface="+mj-lt"/>
              <a:buAutoNum type="arabicPeriod"/>
            </a:pPr>
            <a:r>
              <a:rPr lang="en-GB" sz="1650" dirty="0"/>
              <a:t>There is </a:t>
            </a:r>
            <a:r>
              <a:rPr lang="en-GB" sz="1650" b="1" dirty="0"/>
              <a:t>promising </a:t>
            </a:r>
            <a:r>
              <a:rPr lang="en-GB" sz="1650" dirty="0"/>
              <a:t>evidence regarding the Community Connector role</a:t>
            </a:r>
          </a:p>
          <a:p>
            <a:pPr marL="557213" indent="-557213">
              <a:buFont typeface="+mj-lt"/>
              <a:buAutoNum type="arabicPeriod"/>
            </a:pPr>
            <a:r>
              <a:rPr lang="en-GB" sz="1650" dirty="0"/>
              <a:t>There is </a:t>
            </a:r>
            <a:r>
              <a:rPr lang="en-GB" sz="1650" b="1" dirty="0"/>
              <a:t>strong </a:t>
            </a:r>
            <a:r>
              <a:rPr lang="en-GB" sz="1650" dirty="0"/>
              <a:t>evidence on strengthening local groups and new community activities. </a:t>
            </a:r>
          </a:p>
          <a:p>
            <a:pPr marL="557213" indent="-557213">
              <a:buFont typeface="+mj-lt"/>
              <a:buAutoNum type="arabicPeriod"/>
            </a:pPr>
            <a:r>
              <a:rPr lang="en-GB" sz="1650" dirty="0"/>
              <a:t>There is </a:t>
            </a:r>
            <a:r>
              <a:rPr lang="en-GB" sz="1650" b="1" dirty="0"/>
              <a:t>promising </a:t>
            </a:r>
            <a:r>
              <a:rPr lang="en-GB" sz="1650" dirty="0"/>
              <a:t>evidence of friendships, with a plausible causal chain from foundations to meaningful relationships. </a:t>
            </a:r>
          </a:p>
          <a:p>
            <a:pPr marL="557213" indent="-557213">
              <a:buFont typeface="+mj-lt"/>
              <a:buAutoNum type="arabicPeriod"/>
            </a:pPr>
            <a:r>
              <a:rPr lang="en-GB" sz="1650" dirty="0"/>
              <a:t>There is </a:t>
            </a:r>
            <a:r>
              <a:rPr lang="en-GB" sz="1650" b="1" dirty="0"/>
              <a:t>strong</a:t>
            </a:r>
            <a:r>
              <a:rPr lang="en-GB" sz="1650" dirty="0"/>
              <a:t> evidence for better social connections. </a:t>
            </a:r>
          </a:p>
          <a:p>
            <a:pPr marL="557213" indent="-557213">
              <a:buFont typeface="+mj-lt"/>
              <a:buAutoNum type="arabicPeriod"/>
            </a:pPr>
            <a:r>
              <a:rPr lang="en-GB" sz="1650" dirty="0"/>
              <a:t>There is </a:t>
            </a:r>
            <a:r>
              <a:rPr lang="en-GB" sz="1650" b="1" dirty="0"/>
              <a:t>strong </a:t>
            </a:r>
            <a:r>
              <a:rPr lang="en-GB" sz="1650" dirty="0"/>
              <a:t>qualitative evidence on the typical pathway to community change with clear links between early asset-based conversations with later community action. </a:t>
            </a:r>
          </a:p>
          <a:p>
            <a:pPr marL="557213" indent="-557213">
              <a:buFont typeface="+mj-lt"/>
              <a:buAutoNum type="arabicPeriod"/>
            </a:pPr>
            <a:r>
              <a:rPr lang="en-GB" sz="1650" dirty="0"/>
              <a:t>There is </a:t>
            </a:r>
            <a:r>
              <a:rPr lang="en-GB" sz="1650" b="1" dirty="0"/>
              <a:t>promising</a:t>
            </a:r>
            <a:r>
              <a:rPr lang="en-GB" sz="1650" dirty="0"/>
              <a:t> evidence on community change. </a:t>
            </a:r>
          </a:p>
        </p:txBody>
      </p:sp>
    </p:spTree>
    <p:extLst>
      <p:ext uri="{BB962C8B-B14F-4D97-AF65-F5344CB8AC3E}">
        <p14:creationId xmlns:p14="http://schemas.microsoft.com/office/powerpoint/2010/main" val="2947608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xmlns="" id="{73CB4EBC-2671-4BDC-BABF-A692A3AC1D1E}"/>
              </a:ext>
            </a:extLst>
          </p:cNvPr>
          <p:cNvSpPr>
            <a:spLocks noGrp="1"/>
          </p:cNvSpPr>
          <p:nvPr>
            <p:ph idx="1"/>
          </p:nvPr>
        </p:nvSpPr>
        <p:spPr/>
        <p:txBody>
          <a:bodyPr/>
          <a:lstStyle/>
          <a:p>
            <a:endParaRPr lang="en-GB"/>
          </a:p>
        </p:txBody>
      </p:sp>
      <p:sp>
        <p:nvSpPr>
          <p:cNvPr id="19" name="Title 18">
            <a:extLst>
              <a:ext uri="{FF2B5EF4-FFF2-40B4-BE49-F238E27FC236}">
                <a16:creationId xmlns:a16="http://schemas.microsoft.com/office/drawing/2014/main" xmlns="" id="{E3605191-E3AD-4252-83B2-FEDE7E5629B3}"/>
              </a:ext>
            </a:extLst>
          </p:cNvPr>
          <p:cNvSpPr>
            <a:spLocks noGrp="1"/>
          </p:cNvSpPr>
          <p:nvPr>
            <p:ph type="title"/>
          </p:nvPr>
        </p:nvSpPr>
        <p:spPr>
          <a:xfrm>
            <a:off x="454286" y="1502862"/>
            <a:ext cx="8229600" cy="628593"/>
          </a:xfrm>
        </p:spPr>
        <p:txBody>
          <a:bodyPr/>
          <a:lstStyle/>
          <a:p>
            <a:endParaRPr lang="en-GB" dirty="0"/>
          </a:p>
        </p:txBody>
      </p:sp>
      <p:pic>
        <p:nvPicPr>
          <p:cNvPr id="17" name="Picture 16" descr="Logo&#10;&#10;Description automatically generated">
            <a:extLst>
              <a:ext uri="{FF2B5EF4-FFF2-40B4-BE49-F238E27FC236}">
                <a16:creationId xmlns:a16="http://schemas.microsoft.com/office/drawing/2014/main" xmlns="" id="{1C010F9F-9D8C-46A3-A612-C4DFAAEF34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0571" y="5390398"/>
            <a:ext cx="915447" cy="352154"/>
          </a:xfrm>
          <a:prstGeom prst="rect">
            <a:avLst/>
          </a:prstGeom>
        </p:spPr>
      </p:pic>
      <p:sp>
        <p:nvSpPr>
          <p:cNvPr id="2" name="Rectangle: Rounded Corners 1">
            <a:extLst>
              <a:ext uri="{FF2B5EF4-FFF2-40B4-BE49-F238E27FC236}">
                <a16:creationId xmlns:a16="http://schemas.microsoft.com/office/drawing/2014/main" xmlns="" id="{EBE22A97-1419-4E37-93B4-9408DE4F4012}"/>
              </a:ext>
            </a:extLst>
          </p:cNvPr>
          <p:cNvSpPr/>
          <p:nvPr/>
        </p:nvSpPr>
        <p:spPr>
          <a:xfrm>
            <a:off x="331244" y="1045087"/>
            <a:ext cx="8600661" cy="48083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E1EB000D-EAC1-4F82-8A33-E0D31523BFEB}"/>
              </a:ext>
            </a:extLst>
          </p:cNvPr>
          <p:cNvSpPr txBox="1"/>
          <p:nvPr/>
        </p:nvSpPr>
        <p:spPr>
          <a:xfrm>
            <a:off x="2322882" y="1372417"/>
            <a:ext cx="3823164" cy="55399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effectLst/>
                <a:uLnTx/>
                <a:uFillTx/>
                <a:latin typeface="Calibri" panose="020F0502020204030204"/>
                <a:ea typeface="+mn-ea"/>
                <a:cs typeface="+mn-cs"/>
              </a:rPr>
              <a:t>Ingredients for Success</a:t>
            </a:r>
          </a:p>
        </p:txBody>
      </p:sp>
      <p:sp>
        <p:nvSpPr>
          <p:cNvPr id="15" name="Content Placeholder 4">
            <a:extLst>
              <a:ext uri="{FF2B5EF4-FFF2-40B4-BE49-F238E27FC236}">
                <a16:creationId xmlns:a16="http://schemas.microsoft.com/office/drawing/2014/main" xmlns="" id="{2CA1B005-00FB-4803-8D59-B1CDD0146457}"/>
              </a:ext>
            </a:extLst>
          </p:cNvPr>
          <p:cNvSpPr>
            <a:spLocks noGrp="1"/>
          </p:cNvSpPr>
          <p:nvPr/>
        </p:nvSpPr>
        <p:spPr>
          <a:xfrm>
            <a:off x="628651" y="1965041"/>
            <a:ext cx="3943350" cy="3263504"/>
          </a:xfrm>
          <a:prstGeom prst="rect">
            <a:avLst/>
          </a:prstGeom>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None/>
              <a:tabLst/>
              <a:defRPr/>
            </a:pPr>
            <a:r>
              <a:rPr kumimoji="0" lang="en-GB" sz="2100" b="1" i="0" u="none" strike="noStrike" kern="1200" cap="none" spc="0" normalizeH="0" baseline="0" noProof="0" dirty="0">
                <a:ln>
                  <a:noFill/>
                </a:ln>
                <a:effectLst/>
                <a:uLnTx/>
                <a:uFillTx/>
                <a:latin typeface="Calibri" panose="020F0502020204030204"/>
                <a:ea typeface="+mn-ea"/>
                <a:cs typeface="+mn-cs"/>
              </a:rPr>
              <a:t>Pathfinders</a:t>
            </a:r>
          </a:p>
          <a:p>
            <a:r>
              <a:rPr lang="en-GB" sz="2100" dirty="0">
                <a:latin typeface="Calibri" panose="020F0502020204030204"/>
              </a:rPr>
              <a:t>Community Builder</a:t>
            </a:r>
          </a:p>
          <a:p>
            <a:pPr lvl="1"/>
            <a:r>
              <a:rPr kumimoji="0" lang="en-GB" sz="1800" b="0" i="0" u="none" strike="noStrike" kern="1200" cap="none" spc="0" normalizeH="0" baseline="0" noProof="0" dirty="0">
                <a:ln>
                  <a:noFill/>
                </a:ln>
                <a:effectLst/>
                <a:uLnTx/>
                <a:uFillTx/>
                <a:latin typeface="Calibri" panose="020F0502020204030204"/>
                <a:ea typeface="+mn-ea"/>
                <a:cs typeface="+mn-cs"/>
              </a:rPr>
              <a:t>Known and trusted</a:t>
            </a:r>
          </a:p>
          <a:p>
            <a:pPr lvl="1"/>
            <a:r>
              <a:rPr lang="en-GB" sz="1800" dirty="0">
                <a:latin typeface="Calibri" panose="020F0502020204030204"/>
              </a:rPr>
              <a:t>Supported by peers / mentors</a:t>
            </a:r>
          </a:p>
          <a:p>
            <a:r>
              <a:rPr kumimoji="0" lang="en-GB" sz="2100" b="0" i="0" u="none" strike="noStrike" kern="1200" cap="none" spc="0" normalizeH="0" baseline="0" noProof="0" dirty="0">
                <a:ln>
                  <a:noFill/>
                </a:ln>
                <a:effectLst/>
                <a:uLnTx/>
                <a:uFillTx/>
                <a:latin typeface="Calibri" panose="020F0502020204030204"/>
                <a:ea typeface="+mn-ea"/>
                <a:cs typeface="+mn-cs"/>
              </a:rPr>
              <a:t>Neighbourhood Organisation</a:t>
            </a:r>
          </a:p>
          <a:p>
            <a:pPr lvl="1"/>
            <a:r>
              <a:rPr lang="en-GB" sz="1800" dirty="0">
                <a:latin typeface="Calibri" panose="020F0502020204030204"/>
              </a:rPr>
              <a:t>Established broad role in community</a:t>
            </a:r>
          </a:p>
          <a:p>
            <a:pPr lvl="1"/>
            <a:r>
              <a:rPr kumimoji="0" lang="en-GB" sz="1800" b="0" i="0" u="none" strike="noStrike" kern="1200" cap="none" spc="0" normalizeH="0" baseline="0" noProof="0" dirty="0">
                <a:ln>
                  <a:noFill/>
                </a:ln>
                <a:effectLst/>
                <a:uLnTx/>
                <a:uFillTx/>
                <a:latin typeface="Calibri" panose="020F0502020204030204"/>
                <a:ea typeface="+mn-ea"/>
                <a:cs typeface="+mn-cs"/>
              </a:rPr>
              <a:t>Understanding / valuing CB role</a:t>
            </a:r>
          </a:p>
          <a:p>
            <a:r>
              <a:rPr lang="en-GB" sz="2100" dirty="0">
                <a:latin typeface="Calibri" panose="020F0502020204030204"/>
              </a:rPr>
              <a:t>Practicalities</a:t>
            </a:r>
          </a:p>
          <a:p>
            <a:pPr lvl="1"/>
            <a:r>
              <a:rPr kumimoji="0" lang="en-GB" sz="1800" b="0" i="0" u="none" strike="noStrike" kern="1200" cap="none" spc="0" normalizeH="0" baseline="0" noProof="0" dirty="0">
                <a:ln>
                  <a:noFill/>
                </a:ln>
                <a:effectLst/>
                <a:uLnTx/>
                <a:uFillTx/>
                <a:latin typeface="Calibri" panose="020F0502020204030204"/>
                <a:ea typeface="+mn-ea"/>
                <a:cs typeface="+mn-cs"/>
              </a:rPr>
              <a:t>Place to meet</a:t>
            </a:r>
          </a:p>
          <a:p>
            <a:pPr lvl="1"/>
            <a:r>
              <a:rPr lang="en-GB" sz="1800" dirty="0">
                <a:latin typeface="Calibri" panose="020F0502020204030204"/>
              </a:rPr>
              <a:t>Small sparks funding</a:t>
            </a:r>
            <a:endParaRPr kumimoji="0" lang="en-GB" sz="1800" b="0" i="0" u="none" strike="noStrike" kern="1200" cap="none" spc="0" normalizeH="0" baseline="0" noProof="0" dirty="0">
              <a:ln>
                <a:noFill/>
              </a:ln>
              <a:effectLst/>
              <a:uLnTx/>
              <a:uFillTx/>
              <a:latin typeface="Calibri" panose="020F0502020204030204"/>
              <a:ea typeface="+mn-ea"/>
              <a:cs typeface="+mn-cs"/>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Content Placeholder 4">
            <a:extLst>
              <a:ext uri="{FF2B5EF4-FFF2-40B4-BE49-F238E27FC236}">
                <a16:creationId xmlns:a16="http://schemas.microsoft.com/office/drawing/2014/main" xmlns="" id="{E34525E7-624B-4B5F-A29E-C5D337051594}"/>
              </a:ext>
            </a:extLst>
          </p:cNvPr>
          <p:cNvSpPr>
            <a:spLocks noGrp="1"/>
          </p:cNvSpPr>
          <p:nvPr/>
        </p:nvSpPr>
        <p:spPr>
          <a:xfrm>
            <a:off x="4569086" y="2825678"/>
            <a:ext cx="3943350" cy="2402867"/>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None/>
              <a:tabLst/>
              <a:defRPr/>
            </a:pPr>
            <a:endParaRPr kumimoji="0" lang="en-GB" sz="21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685800" rtl="0" eaLnBrk="1" fontAlgn="auto" latinLnBrk="0" hangingPunct="1">
              <a:lnSpc>
                <a:spcPct val="90000"/>
              </a:lnSpc>
              <a:spcBef>
                <a:spcPts val="750"/>
              </a:spcBef>
              <a:spcAft>
                <a:spcPts val="0"/>
              </a:spcAft>
              <a:buClrTx/>
              <a:buSzTx/>
              <a:buNone/>
              <a:tabLst/>
              <a:defRPr/>
            </a:pPr>
            <a:endParaRPr lang="en-GB" sz="2100" b="1" dirty="0">
              <a:solidFill>
                <a:prstClr val="white"/>
              </a:solidFill>
              <a:latin typeface="Calibri" panose="020F0502020204030204"/>
            </a:endParaRPr>
          </a:p>
          <a:p>
            <a:pPr marL="0" marR="0" lvl="0" indent="0" algn="l" defTabSz="685800" rtl="0" eaLnBrk="1" fontAlgn="auto" latinLnBrk="0" hangingPunct="1">
              <a:lnSpc>
                <a:spcPct val="90000"/>
              </a:lnSpc>
              <a:spcBef>
                <a:spcPts val="750"/>
              </a:spcBef>
              <a:spcAft>
                <a:spcPts val="0"/>
              </a:spcAft>
              <a:buClrTx/>
              <a:buSzTx/>
              <a:buNone/>
              <a:tabLst/>
              <a:defRPr/>
            </a:pPr>
            <a:r>
              <a:rPr kumimoji="0" lang="en-GB" sz="2100" b="1" i="0" u="none" strike="noStrike" kern="1200" cap="none" spc="0" normalizeH="0" baseline="0" noProof="0" dirty="0">
                <a:ln>
                  <a:noFill/>
                </a:ln>
                <a:effectLst/>
                <a:uLnTx/>
                <a:uFillTx/>
                <a:latin typeface="Calibri" panose="020F0502020204030204"/>
                <a:ea typeface="+mn-ea"/>
                <a:cs typeface="+mn-cs"/>
              </a:rPr>
              <a:t>City Cou</a:t>
            </a:r>
            <a:r>
              <a:rPr lang="en-GB" sz="2100" b="1" dirty="0">
                <a:latin typeface="Calibri" panose="020F0502020204030204"/>
              </a:rPr>
              <a:t>ncil</a:t>
            </a:r>
          </a:p>
          <a:p>
            <a:r>
              <a:rPr kumimoji="0" lang="en-GB" sz="1800" i="0" u="none" strike="noStrike" kern="1200" cap="none" spc="0" normalizeH="0" baseline="0" noProof="0" dirty="0">
                <a:ln>
                  <a:noFill/>
                </a:ln>
                <a:effectLst/>
                <a:uLnTx/>
                <a:uFillTx/>
                <a:latin typeface="Calibri" panose="020F0502020204030204"/>
                <a:ea typeface="+mn-ea"/>
                <a:cs typeface="+mn-cs"/>
              </a:rPr>
              <a:t>Leadership support</a:t>
            </a:r>
          </a:p>
          <a:p>
            <a:r>
              <a:rPr lang="en-GB" sz="1800" dirty="0">
                <a:latin typeface="Calibri" panose="020F0502020204030204"/>
              </a:rPr>
              <a:t>Culture of permission / innovation</a:t>
            </a:r>
          </a:p>
          <a:p>
            <a:r>
              <a:rPr kumimoji="0" lang="en-GB" sz="1800" i="0" u="none" strike="noStrike" kern="1200" cap="none" spc="0" normalizeH="0" baseline="0" noProof="0" dirty="0">
                <a:ln>
                  <a:noFill/>
                </a:ln>
                <a:effectLst/>
                <a:uLnTx/>
                <a:uFillTx/>
                <a:latin typeface="Calibri" panose="020F0502020204030204"/>
                <a:ea typeface="+mn-ea"/>
                <a:cs typeface="+mn-cs"/>
              </a:rPr>
              <a:t>Willingness to cede control / accept risk</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5DDA7CB9-427B-48A3-B753-1236504BEC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2086" y="1612940"/>
            <a:ext cx="1894374" cy="1596687"/>
          </a:xfrm>
          <a:prstGeom prst="rect">
            <a:avLst/>
          </a:prstGeom>
        </p:spPr>
      </p:pic>
    </p:spTree>
    <p:extLst>
      <p:ext uri="{BB962C8B-B14F-4D97-AF65-F5344CB8AC3E}">
        <p14:creationId xmlns:p14="http://schemas.microsoft.com/office/powerpoint/2010/main" val="1082133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4B5B11-73E5-C976-D84B-E6DC04A529D7}"/>
              </a:ext>
            </a:extLst>
          </p:cNvPr>
          <p:cNvSpPr>
            <a:spLocks noGrp="1"/>
          </p:cNvSpPr>
          <p:nvPr>
            <p:ph type="title"/>
          </p:nvPr>
        </p:nvSpPr>
        <p:spPr/>
        <p:txBody>
          <a:bodyPr>
            <a:normAutofit fontScale="90000"/>
          </a:bodyPr>
          <a:lstStyle/>
          <a:p>
            <a:pPr algn="ctr"/>
            <a:r>
              <a:rPr lang="en-GB" dirty="0"/>
              <a:t>Four level approach in Leeds</a:t>
            </a:r>
          </a:p>
        </p:txBody>
      </p:sp>
      <p:sp>
        <p:nvSpPr>
          <p:cNvPr id="3" name="Content Placeholder 2">
            <a:extLst>
              <a:ext uri="{FF2B5EF4-FFF2-40B4-BE49-F238E27FC236}">
                <a16:creationId xmlns:a16="http://schemas.microsoft.com/office/drawing/2014/main" xmlns="" id="{C9FD78B2-7F0C-D60A-E59F-DA74A31A7FA7}"/>
              </a:ext>
            </a:extLst>
          </p:cNvPr>
          <p:cNvSpPr>
            <a:spLocks noGrp="1"/>
          </p:cNvSpPr>
          <p:nvPr>
            <p:ph idx="1"/>
          </p:nvPr>
        </p:nvSpPr>
        <p:spPr/>
        <p:txBody>
          <a:bodyPr/>
          <a:lstStyle/>
          <a:p>
            <a:pPr marL="557213" indent="-557213">
              <a:buFont typeface="+mj-lt"/>
              <a:buAutoNum type="arabicPeriod"/>
            </a:pPr>
            <a:r>
              <a:rPr lang="en-GB" dirty="0"/>
              <a:t>Grassroots/ community level</a:t>
            </a:r>
          </a:p>
          <a:p>
            <a:pPr marL="557213" indent="-557213">
              <a:buFont typeface="+mj-lt"/>
              <a:buAutoNum type="arabicPeriod"/>
            </a:pPr>
            <a:r>
              <a:rPr lang="en-GB" dirty="0"/>
              <a:t>Practitioner level</a:t>
            </a:r>
          </a:p>
          <a:p>
            <a:pPr marL="557213" indent="-557213">
              <a:buFont typeface="+mj-lt"/>
              <a:buAutoNum type="arabicPeriod"/>
            </a:pPr>
            <a:r>
              <a:rPr lang="en-GB" dirty="0"/>
              <a:t>Service level</a:t>
            </a:r>
          </a:p>
          <a:p>
            <a:pPr marL="557213" indent="-557213">
              <a:buFont typeface="+mj-lt"/>
              <a:buAutoNum type="arabicPeriod"/>
            </a:pPr>
            <a:r>
              <a:rPr lang="en-GB" dirty="0"/>
              <a:t>Whole system level</a:t>
            </a:r>
          </a:p>
        </p:txBody>
      </p:sp>
    </p:spTree>
    <p:extLst>
      <p:ext uri="{BB962C8B-B14F-4D97-AF65-F5344CB8AC3E}">
        <p14:creationId xmlns:p14="http://schemas.microsoft.com/office/powerpoint/2010/main" val="1119911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197F24-0164-30BE-F4AD-4169A0A9FE69}"/>
              </a:ext>
            </a:extLst>
          </p:cNvPr>
          <p:cNvSpPr>
            <a:spLocks noGrp="1"/>
          </p:cNvSpPr>
          <p:nvPr>
            <p:ph type="title"/>
          </p:nvPr>
        </p:nvSpPr>
        <p:spPr/>
        <p:txBody>
          <a:bodyPr/>
          <a:lstStyle/>
          <a:p>
            <a:pPr algn="ctr"/>
            <a:r>
              <a:rPr lang="en-GB" dirty="0"/>
              <a:t>Working on a whole system</a:t>
            </a:r>
          </a:p>
        </p:txBody>
      </p:sp>
      <p:sp>
        <p:nvSpPr>
          <p:cNvPr id="3" name="Content Placeholder 2">
            <a:extLst>
              <a:ext uri="{FF2B5EF4-FFF2-40B4-BE49-F238E27FC236}">
                <a16:creationId xmlns:a16="http://schemas.microsoft.com/office/drawing/2014/main" xmlns="" id="{0990C08C-8E43-61A6-76B5-47EA792E82CC}"/>
              </a:ext>
            </a:extLst>
          </p:cNvPr>
          <p:cNvSpPr>
            <a:spLocks noGrp="1"/>
          </p:cNvSpPr>
          <p:nvPr>
            <p:ph idx="1"/>
          </p:nvPr>
        </p:nvSpPr>
        <p:spPr/>
        <p:txBody>
          <a:bodyPr>
            <a:normAutofit/>
          </a:bodyPr>
          <a:lstStyle/>
          <a:p>
            <a:pPr marL="285743" indent="-285743">
              <a:buFont typeface="Arial" panose="020B0604020202020204" pitchFamily="34" charset="0"/>
              <a:buChar char="•"/>
            </a:pPr>
            <a:r>
              <a:rPr lang="en-GB" sz="3000" dirty="0">
                <a:solidFill>
                  <a:schemeClr val="accent1">
                    <a:lumMod val="50000"/>
                  </a:schemeClr>
                </a:solidFill>
                <a:latin typeface="Arial" panose="020B0604020202020204" pitchFamily="34" charset="0"/>
                <a:cs typeface="Arial" panose="020B0604020202020204" pitchFamily="34" charset="0"/>
              </a:rPr>
              <a:t>ABCD supports Leeds Best City Ambition </a:t>
            </a:r>
          </a:p>
          <a:p>
            <a:pPr marL="285743" indent="-285743">
              <a:buFont typeface="Arial" panose="020B0604020202020204" pitchFamily="34" charset="0"/>
              <a:buChar char="•"/>
            </a:pPr>
            <a:r>
              <a:rPr lang="en-GB" sz="3000" dirty="0">
                <a:solidFill>
                  <a:schemeClr val="accent1">
                    <a:lumMod val="50000"/>
                  </a:schemeClr>
                </a:solidFill>
                <a:latin typeface="Arial" panose="020B0604020202020204" pitchFamily="34" charset="0"/>
                <a:cs typeface="Arial" panose="020B0604020202020204" pitchFamily="34" charset="0"/>
              </a:rPr>
              <a:t>ABCD Steering group</a:t>
            </a:r>
          </a:p>
          <a:p>
            <a:pPr marL="285743" indent="-285743">
              <a:buFont typeface="Arial" panose="020B0604020202020204" pitchFamily="34" charset="0"/>
              <a:buChar char="•"/>
            </a:pPr>
            <a:r>
              <a:rPr lang="en-GB" sz="3000" dirty="0">
                <a:solidFill>
                  <a:schemeClr val="accent1">
                    <a:lumMod val="50000"/>
                  </a:schemeClr>
                </a:solidFill>
                <a:latin typeface="Arial" panose="020B0604020202020204" pitchFamily="34" charset="0"/>
                <a:cs typeface="Arial" panose="020B0604020202020204" pitchFamily="34" charset="0"/>
              </a:rPr>
              <a:t>Asset Based Leeds City Council Staff Learning Network</a:t>
            </a:r>
          </a:p>
          <a:p>
            <a:pPr marL="285743" indent="-285743">
              <a:buFont typeface="Arial" panose="020B0604020202020204" pitchFamily="34" charset="0"/>
              <a:buChar char="•"/>
            </a:pPr>
            <a:r>
              <a:rPr lang="en-GB" sz="3000" dirty="0">
                <a:solidFill>
                  <a:schemeClr val="accent1">
                    <a:lumMod val="50000"/>
                  </a:schemeClr>
                </a:solidFill>
                <a:latin typeface="Arial" panose="020B0604020202020204" pitchFamily="34" charset="0"/>
                <a:cs typeface="Arial" panose="020B0604020202020204" pitchFamily="34" charset="0"/>
              </a:rPr>
              <a:t>ABCD Training and Learning Collective</a:t>
            </a:r>
          </a:p>
          <a:p>
            <a:pPr marL="285743" indent="-285743">
              <a:buFont typeface="Arial" panose="020B0604020202020204" pitchFamily="34" charset="0"/>
              <a:buChar char="•"/>
            </a:pPr>
            <a:r>
              <a:rPr lang="en-GB" sz="3000" dirty="0">
                <a:solidFill>
                  <a:schemeClr val="accent1">
                    <a:lumMod val="50000"/>
                  </a:schemeClr>
                </a:solidFill>
                <a:latin typeface="Arial" panose="020B0604020202020204" pitchFamily="34" charset="0"/>
                <a:cs typeface="Arial" panose="020B0604020202020204" pitchFamily="34" charset="0"/>
              </a:rPr>
              <a:t>Building our relationship with the Third Sector in Leeds</a:t>
            </a:r>
          </a:p>
          <a:p>
            <a:pPr marL="285743" indent="-285743">
              <a:buFont typeface="Arial" panose="020B0604020202020204" pitchFamily="34" charset="0"/>
              <a:buChar char="•"/>
            </a:pPr>
            <a:r>
              <a:rPr lang="en-GB" sz="3000" dirty="0">
                <a:solidFill>
                  <a:schemeClr val="accent1">
                    <a:lumMod val="50000"/>
                  </a:schemeClr>
                </a:solidFill>
                <a:latin typeface="Arial" panose="020B0604020202020204" pitchFamily="34" charset="0"/>
                <a:cs typeface="Arial" panose="020B0604020202020204" pitchFamily="34" charset="0"/>
              </a:rPr>
              <a:t>ABCD plan on a page </a:t>
            </a:r>
          </a:p>
          <a:p>
            <a:endParaRPr lang="en-GB" dirty="0"/>
          </a:p>
        </p:txBody>
      </p:sp>
    </p:spTree>
    <p:extLst>
      <p:ext uri="{BB962C8B-B14F-4D97-AF65-F5344CB8AC3E}">
        <p14:creationId xmlns:p14="http://schemas.microsoft.com/office/powerpoint/2010/main" val="3866678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83CD788-7D6D-406E-AC5E-318B1EF337CA}"/>
              </a:ext>
            </a:extLst>
          </p:cNvPr>
          <p:cNvPicPr>
            <a:picLocks noChangeAspect="1"/>
          </p:cNvPicPr>
          <p:nvPr/>
        </p:nvPicPr>
        <p:blipFill>
          <a:blip r:embed="rId3"/>
          <a:stretch>
            <a:fillRect/>
          </a:stretch>
        </p:blipFill>
        <p:spPr>
          <a:xfrm>
            <a:off x="5714735" y="1638832"/>
            <a:ext cx="2531194" cy="2537537"/>
          </a:xfrm>
          <a:prstGeom prst="rect">
            <a:avLst/>
          </a:prstGeom>
          <a:noFill/>
        </p:spPr>
      </p:pic>
      <p:sp>
        <p:nvSpPr>
          <p:cNvPr id="7" name="Subtitle 2">
            <a:extLst>
              <a:ext uri="{FF2B5EF4-FFF2-40B4-BE49-F238E27FC236}">
                <a16:creationId xmlns:a16="http://schemas.microsoft.com/office/drawing/2014/main" xmlns="" id="{1B112115-129A-4BB4-848F-4E1FF19E6E86}"/>
              </a:ext>
            </a:extLst>
          </p:cNvPr>
          <p:cNvSpPr txBox="1">
            <a:spLocks/>
          </p:cNvSpPr>
          <p:nvPr/>
        </p:nvSpPr>
        <p:spPr>
          <a:xfrm>
            <a:off x="386443" y="1657232"/>
            <a:ext cx="6400800" cy="2519136"/>
          </a:xfrm>
          <a:prstGeom prst="rect">
            <a:avLst/>
          </a:prstGeom>
        </p:spPr>
        <p:txBody>
          <a:bodyPr vert="horz" lIns="68580" tIns="34290" rIns="68580" bIns="34290" rtlCol="0">
            <a:normAutofit fontScale="92500" lnSpcReduction="10000"/>
          </a:bodyPr>
          <a:lstStyle>
            <a:lvl1pPr marL="0" indent="0" algn="l" defTabSz="609585" rtl="0" eaLnBrk="1" latinLnBrk="0" hangingPunct="1">
              <a:spcBef>
                <a:spcPct val="20000"/>
              </a:spcBef>
              <a:spcAft>
                <a:spcPts val="400"/>
              </a:spcAft>
              <a:buFont typeface="Arial"/>
              <a:buNone/>
              <a:defRPr sz="4000" kern="1200" baseline="0">
                <a:solidFill>
                  <a:schemeClr val="tx1">
                    <a:tint val="75000"/>
                  </a:schemeClr>
                </a:solidFill>
                <a:latin typeface="Arial"/>
                <a:ea typeface="+mn-ea"/>
                <a:cs typeface="+mn-cs"/>
              </a:defRPr>
            </a:lvl1pPr>
            <a:lvl2pPr marL="609585" indent="0" algn="ctr" defTabSz="609585" rtl="0" eaLnBrk="1" latinLnBrk="0" hangingPunct="1">
              <a:spcBef>
                <a:spcPct val="20000"/>
              </a:spcBef>
              <a:spcAft>
                <a:spcPts val="400"/>
              </a:spcAft>
              <a:buFont typeface="Arial"/>
              <a:buNone/>
              <a:defRPr sz="3467" kern="1200" baseline="0">
                <a:solidFill>
                  <a:schemeClr val="tx1">
                    <a:tint val="75000"/>
                  </a:schemeClr>
                </a:solidFill>
                <a:latin typeface="Arial"/>
                <a:ea typeface="+mn-ea"/>
                <a:cs typeface="+mn-cs"/>
              </a:defRPr>
            </a:lvl2pPr>
            <a:lvl3pPr marL="1219170" indent="0" algn="ctr" defTabSz="609585" rtl="0" eaLnBrk="1" latinLnBrk="0" hangingPunct="1">
              <a:spcBef>
                <a:spcPct val="20000"/>
              </a:spcBef>
              <a:spcAft>
                <a:spcPts val="400"/>
              </a:spcAft>
              <a:buFont typeface="Arial"/>
              <a:buNone/>
              <a:defRPr sz="3200" kern="1200" baseline="0">
                <a:solidFill>
                  <a:schemeClr val="tx1">
                    <a:tint val="75000"/>
                  </a:schemeClr>
                </a:solidFill>
                <a:latin typeface="Arial"/>
                <a:ea typeface="+mn-ea"/>
                <a:cs typeface="+mn-cs"/>
              </a:defRPr>
            </a:lvl3pPr>
            <a:lvl4pPr marL="1828754" indent="0" algn="ctr" defTabSz="609585" rtl="0" eaLnBrk="1" latinLnBrk="0" hangingPunct="1">
              <a:spcBef>
                <a:spcPct val="20000"/>
              </a:spcBef>
              <a:spcAft>
                <a:spcPts val="400"/>
              </a:spcAft>
              <a:buFont typeface="Arial"/>
              <a:buNone/>
              <a:defRPr sz="2667" kern="1200" baseline="0">
                <a:solidFill>
                  <a:schemeClr val="tx1">
                    <a:tint val="75000"/>
                  </a:schemeClr>
                </a:solidFill>
                <a:latin typeface="Arial"/>
                <a:ea typeface="+mn-ea"/>
                <a:cs typeface="+mn-cs"/>
              </a:defRPr>
            </a:lvl4pPr>
            <a:lvl5pPr marL="2438339" indent="0" algn="ctr" defTabSz="609585" rtl="0" eaLnBrk="1" latinLnBrk="0" hangingPunct="1">
              <a:spcBef>
                <a:spcPct val="20000"/>
              </a:spcBef>
              <a:spcAft>
                <a:spcPts val="400"/>
              </a:spcAft>
              <a:buFont typeface="Arial"/>
              <a:buNone/>
              <a:defRPr sz="2667" kern="1200" baseline="0">
                <a:solidFill>
                  <a:schemeClr val="tx1">
                    <a:tint val="75000"/>
                  </a:schemeClr>
                </a:solidFill>
                <a:latin typeface="Arial"/>
                <a:ea typeface="+mn-ea"/>
                <a:cs typeface="+mn-cs"/>
              </a:defRPr>
            </a:lvl5pPr>
            <a:lvl6pPr marL="3047924"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6pPr>
            <a:lvl7pPr marL="3657509"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7pPr>
            <a:lvl8pPr marL="4267093"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8pPr>
            <a:lvl9pPr marL="4876678"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9pPr>
          </a:lstStyle>
          <a:p>
            <a:pPr marL="0" marR="0" lvl="0" indent="0" algn="l" defTabSz="457189" rtl="0" eaLnBrk="1" fontAlgn="auto" latinLnBrk="0" hangingPunct="1">
              <a:lnSpc>
                <a:spcPct val="100000"/>
              </a:lnSpc>
              <a:spcBef>
                <a:spcPct val="20000"/>
              </a:spcBef>
              <a:spcAft>
                <a:spcPts val="300"/>
              </a:spcAft>
              <a:buClrTx/>
              <a:buSzTx/>
              <a:buFont typeface="Arial"/>
              <a:buNone/>
              <a:tabLst/>
              <a:defRPr/>
            </a:pPr>
            <a:r>
              <a:rPr kumimoji="0" lang="en-GB" sz="3000" b="0" i="0" u="none" strike="noStrike" kern="1200" cap="none" spc="0" normalizeH="0" baseline="0" noProof="0" dirty="0">
                <a:ln>
                  <a:noFill/>
                </a:ln>
                <a:solidFill>
                  <a:srgbClr val="002060"/>
                </a:solidFill>
                <a:effectLst/>
                <a:uLnTx/>
                <a:uFillTx/>
                <a:latin typeface="Arial"/>
                <a:ea typeface="+mn-ea"/>
                <a:cs typeface="+mn-cs"/>
                <a:hlinkClick r:id="rId4">
                  <a:extLst>
                    <a:ext uri="{A12FA001-AC4F-418D-AE19-62706E023703}">
                      <ahyp:hlinkClr xmlns:ahyp="http://schemas.microsoft.com/office/drawing/2018/hyperlinkcolor" xmlns="" val="tx"/>
                    </a:ext>
                  </a:extLst>
                </a:hlinkClick>
              </a:rPr>
              <a:t>http://www.abcdinleeds.com/</a:t>
            </a:r>
            <a:endParaRPr kumimoji="0" lang="en-GB" sz="3000" b="0" i="0" u="none" strike="noStrike" kern="1200" cap="none" spc="0" normalizeH="0" baseline="0" noProof="0" dirty="0">
              <a:ln>
                <a:noFill/>
              </a:ln>
              <a:solidFill>
                <a:srgbClr val="002060"/>
              </a:solidFill>
              <a:effectLst/>
              <a:uLnTx/>
              <a:uFillTx/>
              <a:latin typeface="Arial"/>
              <a:ea typeface="+mn-ea"/>
              <a:cs typeface="+mn-cs"/>
            </a:endParaRPr>
          </a:p>
          <a:p>
            <a:pPr marL="0" marR="0" lvl="0" indent="0" algn="l" defTabSz="457189" rtl="0" eaLnBrk="1" fontAlgn="auto" latinLnBrk="0" hangingPunct="1">
              <a:lnSpc>
                <a:spcPct val="100000"/>
              </a:lnSpc>
              <a:spcBef>
                <a:spcPct val="20000"/>
              </a:spcBef>
              <a:spcAft>
                <a:spcPts val="300"/>
              </a:spcAft>
              <a:buClrTx/>
              <a:buSzTx/>
              <a:buFont typeface="Arial"/>
              <a:buNone/>
              <a:tabLst/>
              <a:defRPr/>
            </a:pPr>
            <a:endParaRPr kumimoji="0" lang="en-GB" sz="3000" b="0" i="0" u="none" strike="noStrike" kern="1200" cap="none" spc="0" normalizeH="0" baseline="0" noProof="0" dirty="0">
              <a:ln>
                <a:noFill/>
              </a:ln>
              <a:solidFill>
                <a:srgbClr val="002060"/>
              </a:solidFill>
              <a:effectLst/>
              <a:uLnTx/>
              <a:uFillTx/>
              <a:latin typeface="Arial"/>
              <a:ea typeface="+mn-ea"/>
              <a:cs typeface="+mn-cs"/>
            </a:endParaRPr>
          </a:p>
          <a:p>
            <a:pPr marL="0" marR="0" lvl="0" indent="0" algn="l" defTabSz="457189" rtl="0" eaLnBrk="1" fontAlgn="auto" latinLnBrk="0" hangingPunct="1">
              <a:lnSpc>
                <a:spcPct val="100000"/>
              </a:lnSpc>
              <a:spcBef>
                <a:spcPct val="20000"/>
              </a:spcBef>
              <a:spcAft>
                <a:spcPts val="300"/>
              </a:spcAft>
              <a:buClrTx/>
              <a:buSzTx/>
              <a:buFont typeface="Arial"/>
              <a:buNone/>
              <a:tabLst/>
              <a:defRPr/>
            </a:pPr>
            <a:r>
              <a:rPr kumimoji="0" lang="en-GB" sz="3000" b="0" i="0" u="none" strike="noStrike" kern="1200" cap="none" spc="0" normalizeH="0" baseline="0" noProof="0" dirty="0">
                <a:ln>
                  <a:noFill/>
                </a:ln>
                <a:solidFill>
                  <a:srgbClr val="002060"/>
                </a:solidFill>
                <a:effectLst/>
                <a:uLnTx/>
                <a:uFillTx/>
                <a:latin typeface="Arial"/>
                <a:ea typeface="+mn-ea"/>
                <a:cs typeface="+mn-cs"/>
                <a:hlinkClick r:id="rId5">
                  <a:extLst>
                    <a:ext uri="{A12FA001-AC4F-418D-AE19-62706E023703}">
                      <ahyp:hlinkClr xmlns:ahyp="http://schemas.microsoft.com/office/drawing/2018/hyperlinkcolor" xmlns="" val="tx"/>
                    </a:ext>
                  </a:extLst>
                </a:hlinkClick>
              </a:rPr>
              <a:t>ABCD@Leeds.gov.uk</a:t>
            </a:r>
            <a:r>
              <a:rPr kumimoji="0" lang="en-GB" sz="3000" b="0" i="0" u="none" strike="noStrike" kern="1200" cap="none" spc="0" normalizeH="0" baseline="0" noProof="0" dirty="0">
                <a:ln>
                  <a:noFill/>
                </a:ln>
                <a:solidFill>
                  <a:srgbClr val="002060"/>
                </a:solidFill>
                <a:effectLst/>
                <a:uLnTx/>
                <a:uFillTx/>
                <a:latin typeface="Arial"/>
                <a:ea typeface="+mn-ea"/>
                <a:cs typeface="+mn-cs"/>
              </a:rPr>
              <a:t> </a:t>
            </a:r>
          </a:p>
          <a:p>
            <a:pPr marL="0" marR="0" lvl="0" indent="0" algn="l" defTabSz="457189" rtl="0" eaLnBrk="1" fontAlgn="auto" latinLnBrk="0" hangingPunct="1">
              <a:lnSpc>
                <a:spcPct val="100000"/>
              </a:lnSpc>
              <a:spcBef>
                <a:spcPct val="20000"/>
              </a:spcBef>
              <a:spcAft>
                <a:spcPts val="300"/>
              </a:spcAft>
              <a:buClrTx/>
              <a:buSzTx/>
              <a:buFont typeface="Arial"/>
              <a:buNone/>
              <a:tabLst/>
              <a:defRPr/>
            </a:pPr>
            <a:endParaRPr kumimoji="0" lang="en-GB" sz="3000" b="0" i="0" u="none" strike="noStrike" kern="1200" cap="none" spc="0" normalizeH="0" baseline="0" noProof="0" dirty="0">
              <a:ln>
                <a:noFill/>
              </a:ln>
              <a:solidFill>
                <a:sysClr val="windowText" lastClr="000000">
                  <a:tint val="75000"/>
                </a:sysClr>
              </a:solidFill>
              <a:effectLst/>
              <a:uLnTx/>
              <a:uFillTx/>
              <a:latin typeface="Arial"/>
              <a:ea typeface="+mn-ea"/>
              <a:cs typeface="+mn-cs"/>
            </a:endParaRPr>
          </a:p>
          <a:p>
            <a:pPr marL="0" marR="0" lvl="0" indent="0" algn="l" defTabSz="457189" rtl="0" eaLnBrk="1" fontAlgn="auto" latinLnBrk="0" hangingPunct="1">
              <a:lnSpc>
                <a:spcPct val="100000"/>
              </a:lnSpc>
              <a:spcBef>
                <a:spcPct val="20000"/>
              </a:spcBef>
              <a:spcAft>
                <a:spcPts val="300"/>
              </a:spcAft>
              <a:buClrTx/>
              <a:buSzTx/>
              <a:buFont typeface="Arial"/>
              <a:buNone/>
              <a:tabLst/>
              <a:defRPr/>
            </a:pPr>
            <a:r>
              <a:rPr kumimoji="0" lang="en-GB" sz="3000" b="0" i="0" u="none" strike="noStrike" kern="1200" cap="none" spc="0" normalizeH="0" baseline="0" noProof="0" dirty="0">
                <a:ln>
                  <a:noFill/>
                </a:ln>
                <a:solidFill>
                  <a:srgbClr val="002060"/>
                </a:solidFill>
                <a:effectLst/>
                <a:uLnTx/>
                <a:uFillTx/>
                <a:latin typeface="Arial"/>
                <a:ea typeface="+mn-ea"/>
                <a:cs typeface="+mn-cs"/>
              </a:rPr>
              <a:t>Twitter: @ABCD_in_Leeds </a:t>
            </a:r>
          </a:p>
        </p:txBody>
      </p:sp>
    </p:spTree>
    <p:extLst>
      <p:ext uri="{BB962C8B-B14F-4D97-AF65-F5344CB8AC3E}">
        <p14:creationId xmlns:p14="http://schemas.microsoft.com/office/powerpoint/2010/main" val="2523565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1"/>
            <a:ext cx="8229600" cy="1143000"/>
          </a:xfrm>
        </p:spPr>
        <p:txBody>
          <a:bodyPr>
            <a:normAutofit fontScale="90000"/>
          </a:bodyPr>
          <a:lstStyle/>
          <a:p>
            <a:pPr algn="r"/>
            <a:r>
              <a:rPr lang="en-GB" b="1" dirty="0"/>
              <a:t/>
            </a:r>
            <a:br>
              <a:rPr lang="en-GB" b="1" dirty="0"/>
            </a:br>
            <a:r>
              <a:rPr lang="en-GB" b="1" dirty="0"/>
              <a:t>Strengths-based commissioning/provision</a:t>
            </a:r>
          </a:p>
        </p:txBody>
      </p:sp>
      <p:sp>
        <p:nvSpPr>
          <p:cNvPr id="3" name="Content Placeholder 2"/>
          <p:cNvSpPr>
            <a:spLocks noGrp="1"/>
          </p:cNvSpPr>
          <p:nvPr>
            <p:ph idx="1"/>
          </p:nvPr>
        </p:nvSpPr>
        <p:spPr>
          <a:xfrm>
            <a:off x="457200" y="2101755"/>
            <a:ext cx="8229600" cy="4024408"/>
          </a:xfrm>
        </p:spPr>
        <p:txBody>
          <a:bodyPr>
            <a:normAutofit/>
          </a:bodyPr>
          <a:lstStyle/>
          <a:p>
            <a:r>
              <a:rPr lang="en-GB" sz="2400" dirty="0"/>
              <a:t>Include asset-based approaches in service specifications</a:t>
            </a:r>
          </a:p>
          <a:p>
            <a:r>
              <a:rPr lang="en-GB" sz="2400" dirty="0"/>
              <a:t>Developing Small Support provision for complex needs</a:t>
            </a:r>
          </a:p>
          <a:p>
            <a:r>
              <a:rPr lang="en-GB" sz="2400" dirty="0"/>
              <a:t>Community Catalysts – micro enterprises</a:t>
            </a:r>
          </a:p>
          <a:p>
            <a:r>
              <a:rPr lang="en-GB" sz="2400" dirty="0"/>
              <a:t>Re-imagining day opportunities</a:t>
            </a:r>
          </a:p>
          <a:p>
            <a:r>
              <a:rPr lang="en-GB" sz="2400" dirty="0"/>
              <a:t>Adopt relationship-based commissioning</a:t>
            </a:r>
          </a:p>
          <a:p>
            <a:r>
              <a:rPr lang="en-GB" sz="2400" dirty="0"/>
              <a:t>“Ideas that change lives” programme to pump-prime innovation</a:t>
            </a:r>
          </a:p>
          <a:p>
            <a:r>
              <a:rPr lang="en-GB" sz="2400" dirty="0"/>
              <a:t>Proliferation of ABCD approaches across the city</a:t>
            </a:r>
          </a:p>
          <a:p>
            <a:r>
              <a:rPr lang="en-GB" sz="2400" dirty="0"/>
              <a:t>Pilot of change home care</a:t>
            </a:r>
          </a:p>
          <a:p>
            <a:pPr marL="0" indent="0">
              <a:buNone/>
            </a:pPr>
            <a:endParaRPr lang="en-GB" dirty="0"/>
          </a:p>
        </p:txBody>
      </p:sp>
      <p:sp>
        <p:nvSpPr>
          <p:cNvPr id="5" name="Content Placeholder 9"/>
          <p:cNvSpPr txBox="1">
            <a:spLocks/>
          </p:cNvSpPr>
          <p:nvPr/>
        </p:nvSpPr>
        <p:spPr>
          <a:xfrm>
            <a:off x="305097" y="2309216"/>
            <a:ext cx="8400773" cy="33878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200" dirty="0">
              <a:solidFill>
                <a:srgbClr val="21B0FF"/>
              </a:solidFill>
              <a:latin typeface="Arial"/>
              <a:cs typeface="Arial"/>
            </a:endParaRPr>
          </a:p>
        </p:txBody>
      </p:sp>
    </p:spTree>
    <p:extLst>
      <p:ext uri="{BB962C8B-B14F-4D97-AF65-F5344CB8AC3E}">
        <p14:creationId xmlns:p14="http://schemas.microsoft.com/office/powerpoint/2010/main" val="1742701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1"/>
            <a:ext cx="8229600" cy="1143000"/>
          </a:xfrm>
        </p:spPr>
        <p:txBody>
          <a:bodyPr>
            <a:normAutofit fontScale="90000"/>
          </a:bodyPr>
          <a:lstStyle/>
          <a:p>
            <a:r>
              <a:rPr lang="en-GB" b="1" dirty="0"/>
              <a:t/>
            </a:r>
            <a:br>
              <a:rPr lang="en-GB" b="1" dirty="0"/>
            </a:br>
            <a:r>
              <a:rPr lang="en-GB" b="1" dirty="0"/>
              <a:t/>
            </a:r>
            <a:br>
              <a:rPr lang="en-GB" b="1" dirty="0"/>
            </a:br>
            <a:r>
              <a:rPr lang="en-GB" b="1" dirty="0"/>
              <a:t/>
            </a:r>
            <a:br>
              <a:rPr lang="en-GB" b="1" dirty="0"/>
            </a:br>
            <a:r>
              <a:rPr lang="en-GB" b="1"/>
              <a:t>From Home </a:t>
            </a:r>
            <a:r>
              <a:rPr lang="en-GB" b="1" dirty="0"/>
              <a:t>C</a:t>
            </a:r>
            <a:r>
              <a:rPr lang="en-GB" b="1"/>
              <a:t>are </a:t>
            </a:r>
            <a:r>
              <a:rPr lang="en-GB" b="1" dirty="0"/>
              <a:t>to a Community Health &amp; Well-being Service</a:t>
            </a:r>
            <a:br>
              <a:rPr lang="en-GB" b="1" dirty="0"/>
            </a:br>
            <a:endParaRPr lang="en-GB" b="1" dirty="0"/>
          </a:p>
        </p:txBody>
      </p:sp>
      <p:sp>
        <p:nvSpPr>
          <p:cNvPr id="3" name="Content Placeholder 2"/>
          <p:cNvSpPr>
            <a:spLocks noGrp="1"/>
          </p:cNvSpPr>
          <p:nvPr>
            <p:ph idx="1"/>
          </p:nvPr>
        </p:nvSpPr>
        <p:spPr>
          <a:xfrm>
            <a:off x="457200" y="2101755"/>
            <a:ext cx="8229600" cy="4024408"/>
          </a:xfrm>
        </p:spPr>
        <p:txBody>
          <a:bodyPr>
            <a:normAutofit fontScale="62500" lnSpcReduction="20000"/>
          </a:bodyPr>
          <a:lstStyle/>
          <a:p>
            <a:pPr marL="0" indent="0">
              <a:buNone/>
            </a:pPr>
            <a:r>
              <a:rPr lang="en-GB" sz="3200" b="1" dirty="0">
                <a:solidFill>
                  <a:schemeClr val="tx2"/>
                </a:solidFill>
              </a:rPr>
              <a:t>A future based on partnership and collaboration</a:t>
            </a:r>
          </a:p>
          <a:p>
            <a:r>
              <a:rPr lang="en-GB" sz="3200" dirty="0">
                <a:solidFill>
                  <a:srgbClr val="000000"/>
                </a:solidFill>
                <a:ea typeface="Source Sans Pro"/>
                <a:cs typeface="Arial"/>
              </a:rPr>
              <a:t>Phase 2 pilot: Joint commissioning of community-based support with Leeds Community Healthcare NHS Trust with 2-3 providers in a geography based on natural neighbourhoods which is 10% of total provision, c 200 people.</a:t>
            </a:r>
          </a:p>
          <a:p>
            <a:endParaRPr lang="en-GB" sz="3200" dirty="0">
              <a:solidFill>
                <a:srgbClr val="000000"/>
              </a:solidFill>
              <a:ea typeface="Source Sans Pro"/>
            </a:endParaRPr>
          </a:p>
          <a:p>
            <a:r>
              <a:rPr lang="en-GB" sz="3200" dirty="0">
                <a:solidFill>
                  <a:srgbClr val="000000"/>
                </a:solidFill>
                <a:ea typeface="Source Sans Pro"/>
              </a:rPr>
              <a:t>Stepping away from traditional contracting arrangements: the Council, NHS, Third sector and private care providers will collaborate not compete to deliver home based care services, creating a partnership around the person</a:t>
            </a:r>
          </a:p>
          <a:p>
            <a:pPr marL="0" indent="0">
              <a:buNone/>
            </a:pPr>
            <a:endParaRPr lang="en-GB" sz="3200" dirty="0">
              <a:solidFill>
                <a:schemeClr val="tx2"/>
              </a:solidFill>
            </a:endParaRPr>
          </a:p>
          <a:p>
            <a:r>
              <a:rPr lang="en-GB" sz="3200" dirty="0">
                <a:solidFill>
                  <a:schemeClr val="tx1"/>
                </a:solidFill>
              </a:rPr>
              <a:t>Trusting the professional judgement of providers to adjust packages up and down within agreed parameters, giving greater autonomy to care workers</a:t>
            </a:r>
          </a:p>
          <a:p>
            <a:pPr marL="0" indent="0">
              <a:buNone/>
            </a:pPr>
            <a:endParaRPr lang="en-GB" dirty="0"/>
          </a:p>
        </p:txBody>
      </p:sp>
      <p:sp>
        <p:nvSpPr>
          <p:cNvPr id="5" name="Content Placeholder 9"/>
          <p:cNvSpPr txBox="1">
            <a:spLocks/>
          </p:cNvSpPr>
          <p:nvPr/>
        </p:nvSpPr>
        <p:spPr>
          <a:xfrm>
            <a:off x="305097" y="2309216"/>
            <a:ext cx="8400773" cy="33878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200" dirty="0">
              <a:solidFill>
                <a:srgbClr val="21B0FF"/>
              </a:solidFill>
              <a:latin typeface="Arial"/>
              <a:cs typeface="Arial"/>
            </a:endParaRPr>
          </a:p>
        </p:txBody>
      </p:sp>
    </p:spTree>
    <p:extLst>
      <p:ext uri="{BB962C8B-B14F-4D97-AF65-F5344CB8AC3E}">
        <p14:creationId xmlns:p14="http://schemas.microsoft.com/office/powerpoint/2010/main" val="380197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1"/>
            <a:ext cx="8229600" cy="1143000"/>
          </a:xfrm>
        </p:spPr>
        <p:txBody>
          <a:bodyPr>
            <a:normAutofit fontScale="90000"/>
          </a:bodyPr>
          <a:lstStyle/>
          <a:p>
            <a:r>
              <a:rPr lang="en-GB" b="1" dirty="0"/>
              <a:t/>
            </a:r>
            <a:br>
              <a:rPr lang="en-GB" b="1" dirty="0"/>
            </a:br>
            <a:r>
              <a:rPr lang="en-GB" b="1" dirty="0"/>
              <a:t/>
            </a:r>
            <a:br>
              <a:rPr lang="en-GB" b="1" dirty="0"/>
            </a:br>
            <a:r>
              <a:rPr lang="en-GB" b="1" dirty="0"/>
              <a:t/>
            </a:r>
            <a:br>
              <a:rPr lang="en-GB" b="1" dirty="0"/>
            </a:br>
            <a:r>
              <a:rPr lang="en-GB" b="1" dirty="0"/>
              <a:t>CHWBS (2)</a:t>
            </a:r>
            <a:br>
              <a:rPr lang="en-GB" b="1" dirty="0"/>
            </a:br>
            <a:r>
              <a:rPr lang="en-GB" b="1" dirty="0"/>
              <a:t/>
            </a:r>
            <a:br>
              <a:rPr lang="en-GB" b="1" dirty="0"/>
            </a:br>
            <a:endParaRPr lang="en-GB" b="1" dirty="0"/>
          </a:p>
        </p:txBody>
      </p:sp>
      <p:sp>
        <p:nvSpPr>
          <p:cNvPr id="3" name="Content Placeholder 2"/>
          <p:cNvSpPr>
            <a:spLocks noGrp="1"/>
          </p:cNvSpPr>
          <p:nvPr>
            <p:ph idx="1"/>
          </p:nvPr>
        </p:nvSpPr>
        <p:spPr>
          <a:xfrm>
            <a:off x="457200" y="2101755"/>
            <a:ext cx="8229600" cy="4024408"/>
          </a:xfrm>
        </p:spPr>
        <p:txBody>
          <a:bodyPr>
            <a:normAutofit fontScale="70000" lnSpcReduction="20000"/>
          </a:bodyPr>
          <a:lstStyle/>
          <a:p>
            <a:pPr marL="0" indent="0">
              <a:buNone/>
            </a:pPr>
            <a:r>
              <a:rPr lang="en-GB" sz="3200" b="1" dirty="0">
                <a:solidFill>
                  <a:schemeClr val="tx2"/>
                </a:solidFill>
              </a:rPr>
              <a:t>Personalised holistic care</a:t>
            </a:r>
          </a:p>
          <a:p>
            <a:r>
              <a:rPr lang="en-GB" sz="3200" dirty="0">
                <a:solidFill>
                  <a:schemeClr val="tx1"/>
                </a:solidFill>
              </a:rPr>
              <a:t>Three-way support planning between the social worker, care provider and citizen</a:t>
            </a:r>
          </a:p>
          <a:p>
            <a:endParaRPr lang="en-GB" sz="3200" dirty="0">
              <a:solidFill>
                <a:schemeClr val="tx1"/>
              </a:solidFill>
            </a:endParaRPr>
          </a:p>
          <a:p>
            <a:r>
              <a:rPr lang="en-GB" sz="3200" dirty="0">
                <a:solidFill>
                  <a:schemeClr val="tx1"/>
                </a:solidFill>
                <a:ea typeface="+mn-lt"/>
                <a:cs typeface="+mn-lt"/>
              </a:rPr>
              <a:t>Moving away from time and task, focused on staying well at home,  promoting independence with the support of OTs, reconnecting with family, friends &amp; community</a:t>
            </a:r>
          </a:p>
          <a:p>
            <a:endParaRPr lang="en-GB" sz="3200" dirty="0">
              <a:solidFill>
                <a:schemeClr val="tx1"/>
              </a:solidFill>
              <a:ea typeface="+mn-lt"/>
              <a:cs typeface="+mn-lt"/>
            </a:endParaRPr>
          </a:p>
          <a:p>
            <a:r>
              <a:rPr lang="en-GB" sz="3200" dirty="0">
                <a:solidFill>
                  <a:schemeClr val="tx1"/>
                </a:solidFill>
                <a:effectLst/>
                <a:ea typeface="Source Sans Pro" panose="020B0503030403020204" pitchFamily="34" charset="0"/>
                <a:cs typeface="Times New Roman" panose="02020603050405020304" pitchFamily="18" charset="0"/>
              </a:rPr>
              <a:t>Providers to deliver delegated health care tasks on behalf of the NHS Community Provider as well as social care tasks</a:t>
            </a:r>
          </a:p>
          <a:p>
            <a:endParaRPr lang="en-GB" sz="3200" dirty="0">
              <a:solidFill>
                <a:schemeClr val="tx1"/>
              </a:solidFill>
            </a:endParaRPr>
          </a:p>
          <a:p>
            <a:r>
              <a:rPr lang="en-GB" sz="3200" dirty="0">
                <a:solidFill>
                  <a:schemeClr val="tx1"/>
                </a:solidFill>
                <a:ea typeface="Source Sans Pro" panose="020B0503030403020204" pitchFamily="34" charset="0"/>
                <a:cs typeface="Times New Roman" panose="02020603050405020304" pitchFamily="18" charset="0"/>
              </a:rPr>
              <a:t>Third sector </a:t>
            </a:r>
            <a:r>
              <a:rPr lang="en-GB" sz="3200" i="1" dirty="0">
                <a:solidFill>
                  <a:schemeClr val="tx1"/>
                </a:solidFill>
                <a:ea typeface="Source Sans Pro" panose="020B0503030403020204" pitchFamily="34" charset="0"/>
                <a:cs typeface="Times New Roman" panose="02020603050405020304" pitchFamily="18" charset="0"/>
              </a:rPr>
              <a:t>Enhance</a:t>
            </a:r>
            <a:r>
              <a:rPr lang="en-GB" sz="3200" dirty="0">
                <a:solidFill>
                  <a:schemeClr val="tx1"/>
                </a:solidFill>
                <a:ea typeface="Source Sans Pro" panose="020B0503030403020204" pitchFamily="34" charset="0"/>
                <a:cs typeface="Times New Roman" panose="02020603050405020304" pitchFamily="18" charset="0"/>
              </a:rPr>
              <a:t> programme to act as "proxy family</a:t>
            </a:r>
            <a:endParaRPr lang="en-GB" dirty="0"/>
          </a:p>
        </p:txBody>
      </p:sp>
      <p:sp>
        <p:nvSpPr>
          <p:cNvPr id="5" name="Content Placeholder 9"/>
          <p:cNvSpPr txBox="1">
            <a:spLocks/>
          </p:cNvSpPr>
          <p:nvPr/>
        </p:nvSpPr>
        <p:spPr>
          <a:xfrm>
            <a:off x="305097" y="2309216"/>
            <a:ext cx="8400773" cy="33878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200" dirty="0">
              <a:solidFill>
                <a:srgbClr val="21B0FF"/>
              </a:solidFill>
              <a:latin typeface="Arial"/>
              <a:cs typeface="Arial"/>
            </a:endParaRPr>
          </a:p>
        </p:txBody>
      </p:sp>
    </p:spTree>
    <p:extLst>
      <p:ext uri="{BB962C8B-B14F-4D97-AF65-F5344CB8AC3E}">
        <p14:creationId xmlns:p14="http://schemas.microsoft.com/office/powerpoint/2010/main" val="12945830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1"/>
            <a:ext cx="8229600" cy="1143000"/>
          </a:xfrm>
        </p:spPr>
        <p:txBody>
          <a:bodyPr>
            <a:normAutofit fontScale="90000"/>
          </a:bodyPr>
          <a:lstStyle/>
          <a:p>
            <a:r>
              <a:rPr lang="en-GB" b="1" dirty="0"/>
              <a:t/>
            </a:r>
            <a:br>
              <a:rPr lang="en-GB" b="1" dirty="0"/>
            </a:br>
            <a:r>
              <a:rPr lang="en-GB" b="1" dirty="0"/>
              <a:t/>
            </a:r>
            <a:br>
              <a:rPr lang="en-GB" b="1" dirty="0"/>
            </a:br>
            <a:r>
              <a:rPr lang="en-GB" b="1" dirty="0"/>
              <a:t>CHWBS 3</a:t>
            </a:r>
            <a:br>
              <a:rPr lang="en-GB" b="1" dirty="0"/>
            </a:br>
            <a:r>
              <a:rPr lang="en-GB" b="1" dirty="0"/>
              <a:t/>
            </a:r>
            <a:br>
              <a:rPr lang="en-GB" b="1" dirty="0"/>
            </a:br>
            <a:endParaRPr lang="en-GB" b="1" dirty="0"/>
          </a:p>
        </p:txBody>
      </p:sp>
      <p:sp>
        <p:nvSpPr>
          <p:cNvPr id="3" name="Content Placeholder 2"/>
          <p:cNvSpPr>
            <a:spLocks noGrp="1"/>
          </p:cNvSpPr>
          <p:nvPr>
            <p:ph idx="1"/>
          </p:nvPr>
        </p:nvSpPr>
        <p:spPr>
          <a:xfrm>
            <a:off x="457200" y="2101755"/>
            <a:ext cx="8229600" cy="4024408"/>
          </a:xfrm>
        </p:spPr>
        <p:txBody>
          <a:bodyPr>
            <a:normAutofit fontScale="85000" lnSpcReduction="10000"/>
          </a:bodyPr>
          <a:lstStyle/>
          <a:p>
            <a:pPr marL="0" indent="0">
              <a:buNone/>
            </a:pPr>
            <a:r>
              <a:rPr lang="en-GB" sz="2200" b="1" dirty="0">
                <a:solidFill>
                  <a:schemeClr val="tx2"/>
                </a:solidFill>
              </a:rPr>
              <a:t>Better deal for care workers</a:t>
            </a:r>
          </a:p>
          <a:p>
            <a:r>
              <a:rPr lang="en-GB" sz="2200" dirty="0">
                <a:solidFill>
                  <a:schemeClr val="tx1"/>
                </a:solidFill>
              </a:rPr>
              <a:t>Contract based on paying for whole shift – unit cost adjusted</a:t>
            </a:r>
          </a:p>
          <a:p>
            <a:endParaRPr lang="en-GB" sz="2200" dirty="0">
              <a:solidFill>
                <a:schemeClr val="tx1"/>
              </a:solidFill>
            </a:endParaRPr>
          </a:p>
          <a:p>
            <a:r>
              <a:rPr lang="en-GB" sz="2200" dirty="0">
                <a:solidFill>
                  <a:schemeClr val="tx1"/>
                </a:solidFill>
              </a:rPr>
              <a:t>"Down time" to be used for the benefit of citizens, training, community networking, attending MDTs</a:t>
            </a:r>
          </a:p>
          <a:p>
            <a:pPr marL="0" indent="0">
              <a:buNone/>
            </a:pPr>
            <a:endParaRPr lang="en-GB" sz="2200" dirty="0">
              <a:solidFill>
                <a:schemeClr val="tx1"/>
              </a:solidFill>
            </a:endParaRPr>
          </a:p>
          <a:p>
            <a:r>
              <a:rPr lang="en-GB" sz="2200" dirty="0">
                <a:solidFill>
                  <a:schemeClr val="tx1"/>
                </a:solidFill>
              </a:rPr>
              <a:t>Greater autonomy and respect for the knowledge care workers have of the people they support</a:t>
            </a:r>
          </a:p>
          <a:p>
            <a:endParaRPr lang="en-GB" sz="2200" dirty="0">
              <a:solidFill>
                <a:schemeClr val="tx1"/>
              </a:solidFill>
            </a:endParaRPr>
          </a:p>
          <a:p>
            <a:r>
              <a:rPr lang="en-GB" sz="2200" dirty="0">
                <a:solidFill>
                  <a:schemeClr val="tx1"/>
                </a:solidFill>
              </a:rPr>
              <a:t>Developing new skills but also supported by Council Occupational Therapist</a:t>
            </a:r>
          </a:p>
          <a:p>
            <a:endParaRPr lang="en-GB" sz="2200" dirty="0">
              <a:solidFill>
                <a:schemeClr val="tx1"/>
              </a:solidFill>
            </a:endParaRPr>
          </a:p>
          <a:p>
            <a:r>
              <a:rPr lang="en-GB" sz="2200" dirty="0">
                <a:solidFill>
                  <a:schemeClr val="tx1"/>
                </a:solidFill>
              </a:rPr>
              <a:t>Neighbourhood model encourages hyper local recruitment and more walking rounds – less reliant on car drivers</a:t>
            </a:r>
          </a:p>
          <a:p>
            <a:pPr marL="0" indent="0">
              <a:buNone/>
            </a:pPr>
            <a:endParaRPr lang="en-GB" dirty="0"/>
          </a:p>
        </p:txBody>
      </p:sp>
      <p:sp>
        <p:nvSpPr>
          <p:cNvPr id="5" name="Content Placeholder 9"/>
          <p:cNvSpPr txBox="1">
            <a:spLocks/>
          </p:cNvSpPr>
          <p:nvPr/>
        </p:nvSpPr>
        <p:spPr>
          <a:xfrm>
            <a:off x="305097" y="2309216"/>
            <a:ext cx="8400773" cy="33878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200" dirty="0">
              <a:solidFill>
                <a:srgbClr val="21B0FF"/>
              </a:solidFill>
              <a:latin typeface="Arial"/>
              <a:cs typeface="Arial"/>
            </a:endParaRPr>
          </a:p>
        </p:txBody>
      </p:sp>
    </p:spTree>
    <p:extLst>
      <p:ext uri="{BB962C8B-B14F-4D97-AF65-F5344CB8AC3E}">
        <p14:creationId xmlns:p14="http://schemas.microsoft.com/office/powerpoint/2010/main" val="1656698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b="1" dirty="0"/>
              <a:t>Context</a:t>
            </a:r>
          </a:p>
        </p:txBody>
      </p:sp>
      <p:sp>
        <p:nvSpPr>
          <p:cNvPr id="3" name="Content Placeholder 2"/>
          <p:cNvSpPr>
            <a:spLocks noGrp="1"/>
          </p:cNvSpPr>
          <p:nvPr>
            <p:ph idx="1"/>
          </p:nvPr>
        </p:nvSpPr>
        <p:spPr>
          <a:xfrm>
            <a:off x="457200" y="2101755"/>
            <a:ext cx="8229600" cy="4024408"/>
          </a:xfrm>
        </p:spPr>
        <p:txBody>
          <a:bodyPr>
            <a:normAutofit lnSpcReduction="10000"/>
          </a:bodyPr>
          <a:lstStyle/>
          <a:p>
            <a:r>
              <a:rPr lang="en-GB" dirty="0"/>
              <a:t>April 2015 started in Leeds as Director of Adult Social Care</a:t>
            </a:r>
          </a:p>
          <a:p>
            <a:r>
              <a:rPr lang="en-GB" dirty="0"/>
              <a:t>Coincided with Care Act 2014 coming into being</a:t>
            </a:r>
          </a:p>
          <a:p>
            <a:r>
              <a:rPr lang="en-GB" dirty="0"/>
              <a:t>What did a strengths-based approach in social care mean especially for social work?</a:t>
            </a:r>
          </a:p>
          <a:p>
            <a:r>
              <a:rPr lang="en-GB" dirty="0"/>
              <a:t>What was it like to be a social worker in Leeds?</a:t>
            </a:r>
          </a:p>
        </p:txBody>
      </p:sp>
      <p:sp>
        <p:nvSpPr>
          <p:cNvPr id="5" name="Content Placeholder 9"/>
          <p:cNvSpPr txBox="1">
            <a:spLocks/>
          </p:cNvSpPr>
          <p:nvPr/>
        </p:nvSpPr>
        <p:spPr>
          <a:xfrm>
            <a:off x="305097" y="2309216"/>
            <a:ext cx="8400773" cy="33878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200" dirty="0">
              <a:solidFill>
                <a:srgbClr val="21B0FF"/>
              </a:solidFill>
              <a:latin typeface="Arial"/>
              <a:cs typeface="Arial"/>
            </a:endParaRPr>
          </a:p>
        </p:txBody>
      </p:sp>
    </p:spTree>
    <p:extLst>
      <p:ext uri="{BB962C8B-B14F-4D97-AF65-F5344CB8AC3E}">
        <p14:creationId xmlns:p14="http://schemas.microsoft.com/office/powerpoint/2010/main" val="4188839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59970"/>
            <a:ext cx="8229600" cy="1020197"/>
          </a:xfrm>
        </p:spPr>
        <p:txBody>
          <a:bodyPr>
            <a:normAutofit fontScale="90000"/>
          </a:bodyPr>
          <a:lstStyle/>
          <a:p>
            <a:r>
              <a:rPr lang="en-GB" b="1" dirty="0"/>
              <a:t/>
            </a:r>
            <a:br>
              <a:rPr lang="en-GB" b="1" dirty="0"/>
            </a:br>
            <a:r>
              <a:rPr lang="en-GB" b="1" dirty="0"/>
              <a:t/>
            </a:r>
            <a:br>
              <a:rPr lang="en-GB" b="1" dirty="0"/>
            </a:br>
            <a:r>
              <a:rPr lang="en-GB" b="1" dirty="0"/>
              <a:t>Co-produced</a:t>
            </a:r>
            <a:br>
              <a:rPr lang="en-GB" b="1" dirty="0"/>
            </a:br>
            <a:r>
              <a:rPr lang="en-GB" b="1" dirty="0"/>
              <a:t/>
            </a:r>
            <a:br>
              <a:rPr lang="en-GB" b="1" dirty="0"/>
            </a:br>
            <a:endParaRPr lang="en-GB" b="1" dirty="0"/>
          </a:p>
        </p:txBody>
      </p:sp>
      <p:sp>
        <p:nvSpPr>
          <p:cNvPr id="3" name="Content Placeholder 2"/>
          <p:cNvSpPr>
            <a:spLocks noGrp="1"/>
          </p:cNvSpPr>
          <p:nvPr>
            <p:ph idx="1"/>
          </p:nvPr>
        </p:nvSpPr>
        <p:spPr>
          <a:xfrm>
            <a:off x="457200" y="2101755"/>
            <a:ext cx="8229600" cy="4024408"/>
          </a:xfrm>
        </p:spPr>
        <p:txBody>
          <a:bodyPr>
            <a:normAutofit/>
          </a:bodyPr>
          <a:lstStyle/>
          <a:p>
            <a:r>
              <a:rPr lang="en-GB" sz="2800" dirty="0"/>
              <a:t>Whole process overseen by a Stakeholder Board</a:t>
            </a:r>
          </a:p>
          <a:p>
            <a:r>
              <a:rPr lang="en-GB" sz="2800" dirty="0"/>
              <a:t>People who use services, carers, Third Sector, Trade Unions and Providers involved</a:t>
            </a:r>
          </a:p>
          <a:p>
            <a:r>
              <a:rPr lang="en-GB" sz="2800" dirty="0"/>
              <a:t>Number of consultation events held</a:t>
            </a:r>
          </a:p>
          <a:p>
            <a:r>
              <a:rPr lang="en-GB" sz="2800" dirty="0"/>
              <a:t>Helped shaped the content of the specification</a:t>
            </a:r>
          </a:p>
          <a:p>
            <a:r>
              <a:rPr lang="en-GB" sz="2800" dirty="0"/>
              <a:t>Helped shaped the contracting approach</a:t>
            </a:r>
          </a:p>
          <a:p>
            <a:pPr marL="0" indent="0">
              <a:buNone/>
            </a:pPr>
            <a:endParaRPr lang="en-GB" dirty="0"/>
          </a:p>
        </p:txBody>
      </p:sp>
      <p:sp>
        <p:nvSpPr>
          <p:cNvPr id="5" name="Content Placeholder 9"/>
          <p:cNvSpPr txBox="1">
            <a:spLocks/>
          </p:cNvSpPr>
          <p:nvPr/>
        </p:nvSpPr>
        <p:spPr>
          <a:xfrm>
            <a:off x="305097" y="2309216"/>
            <a:ext cx="8400773" cy="33878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200" dirty="0">
              <a:solidFill>
                <a:srgbClr val="21B0FF"/>
              </a:solidFill>
              <a:latin typeface="Arial"/>
              <a:cs typeface="Arial"/>
            </a:endParaRPr>
          </a:p>
        </p:txBody>
      </p:sp>
    </p:spTree>
    <p:extLst>
      <p:ext uri="{BB962C8B-B14F-4D97-AF65-F5344CB8AC3E}">
        <p14:creationId xmlns:p14="http://schemas.microsoft.com/office/powerpoint/2010/main" val="1274044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en-GB" b="1" dirty="0"/>
          </a:p>
        </p:txBody>
      </p:sp>
      <p:sp>
        <p:nvSpPr>
          <p:cNvPr id="3" name="Content Placeholder 2"/>
          <p:cNvSpPr>
            <a:spLocks noGrp="1"/>
          </p:cNvSpPr>
          <p:nvPr>
            <p:ph idx="1"/>
          </p:nvPr>
        </p:nvSpPr>
        <p:spPr>
          <a:xfrm>
            <a:off x="457200" y="2101755"/>
            <a:ext cx="8229600" cy="4024408"/>
          </a:xfrm>
        </p:spPr>
        <p:txBody>
          <a:bodyPr>
            <a:normAutofit/>
          </a:bodyPr>
          <a:lstStyle/>
          <a:p>
            <a:pPr marL="0" indent="0">
              <a:buNone/>
            </a:pPr>
            <a:endParaRPr lang="en-GB" dirty="0"/>
          </a:p>
          <a:p>
            <a:pPr marL="0" indent="0">
              <a:buNone/>
            </a:pPr>
            <a:endParaRPr lang="en-GB" dirty="0"/>
          </a:p>
        </p:txBody>
      </p:sp>
      <p:sp>
        <p:nvSpPr>
          <p:cNvPr id="5" name="Content Placeholder 9"/>
          <p:cNvSpPr txBox="1">
            <a:spLocks/>
          </p:cNvSpPr>
          <p:nvPr/>
        </p:nvSpPr>
        <p:spPr>
          <a:xfrm>
            <a:off x="305097" y="2309216"/>
            <a:ext cx="8400773" cy="33878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200" dirty="0">
              <a:solidFill>
                <a:srgbClr val="21B0FF"/>
              </a:solidFill>
              <a:latin typeface="Arial"/>
              <a:cs typeface="Aria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3525" y="-457200"/>
            <a:ext cx="9545638"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730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b="1" dirty="0"/>
              <a:t>Thank you for listening!</a:t>
            </a:r>
          </a:p>
        </p:txBody>
      </p:sp>
      <p:sp>
        <p:nvSpPr>
          <p:cNvPr id="8" name="Subtitle 7"/>
          <p:cNvSpPr>
            <a:spLocks noGrp="1"/>
          </p:cNvSpPr>
          <p:nvPr>
            <p:ph type="subTitle" idx="1"/>
          </p:nvPr>
        </p:nvSpPr>
        <p:spPr/>
        <p:txBody>
          <a:bodyPr>
            <a:normAutofit/>
          </a:bodyPr>
          <a:lstStyle/>
          <a:p>
            <a:r>
              <a:rPr lang="en-GB" sz="4400" b="1" dirty="0">
                <a:solidFill>
                  <a:srgbClr val="0070C0"/>
                </a:solidFill>
              </a:rPr>
              <a:t>Any questions?</a:t>
            </a:r>
          </a:p>
        </p:txBody>
      </p:sp>
      <p:sp>
        <p:nvSpPr>
          <p:cNvPr id="5" name="Content Placeholder 9"/>
          <p:cNvSpPr txBox="1">
            <a:spLocks/>
          </p:cNvSpPr>
          <p:nvPr/>
        </p:nvSpPr>
        <p:spPr>
          <a:xfrm>
            <a:off x="305097" y="2309216"/>
            <a:ext cx="8400773" cy="33878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200" dirty="0">
              <a:solidFill>
                <a:srgbClr val="21B0FF"/>
              </a:solidFill>
              <a:latin typeface="Arial"/>
              <a:cs typeface="Arial"/>
            </a:endParaRPr>
          </a:p>
        </p:txBody>
      </p:sp>
    </p:spTree>
    <p:extLst>
      <p:ext uri="{BB962C8B-B14F-4D97-AF65-F5344CB8AC3E}">
        <p14:creationId xmlns:p14="http://schemas.microsoft.com/office/powerpoint/2010/main" val="1398728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b="1" dirty="0"/>
              <a:t>What did I find?</a:t>
            </a:r>
          </a:p>
        </p:txBody>
      </p:sp>
      <p:sp>
        <p:nvSpPr>
          <p:cNvPr id="3" name="Content Placeholder 2"/>
          <p:cNvSpPr>
            <a:spLocks noGrp="1"/>
          </p:cNvSpPr>
          <p:nvPr>
            <p:ph idx="1"/>
          </p:nvPr>
        </p:nvSpPr>
        <p:spPr>
          <a:xfrm>
            <a:off x="457200" y="2101755"/>
            <a:ext cx="8229600" cy="4024408"/>
          </a:xfrm>
        </p:spPr>
        <p:txBody>
          <a:bodyPr>
            <a:normAutofit fontScale="92500"/>
          </a:bodyPr>
          <a:lstStyle/>
          <a:p>
            <a:r>
              <a:rPr lang="en-GB" dirty="0"/>
              <a:t>A strong city history of asset-based approaches</a:t>
            </a:r>
          </a:p>
          <a:p>
            <a:r>
              <a:rPr lang="en-GB" dirty="0"/>
              <a:t>A council with an ambition to be “a compassionate city with a strong economy”</a:t>
            </a:r>
          </a:p>
          <a:p>
            <a:r>
              <a:rPr lang="en-GB" dirty="0"/>
              <a:t>Social workers frustrated by “bureaucracy”</a:t>
            </a:r>
          </a:p>
          <a:p>
            <a:r>
              <a:rPr lang="en-GB" dirty="0"/>
              <a:t>Onerous processes for accessing direct payments</a:t>
            </a:r>
          </a:p>
          <a:p>
            <a:r>
              <a:rPr lang="en-GB" dirty="0"/>
              <a:t>An organisational structure that wasn’t working</a:t>
            </a:r>
          </a:p>
          <a:p>
            <a:r>
              <a:rPr lang="en-GB" dirty="0"/>
              <a:t>Ever increasing squeeze on budgets</a:t>
            </a:r>
          </a:p>
        </p:txBody>
      </p:sp>
      <p:sp>
        <p:nvSpPr>
          <p:cNvPr id="5" name="Content Placeholder 9"/>
          <p:cNvSpPr txBox="1">
            <a:spLocks/>
          </p:cNvSpPr>
          <p:nvPr/>
        </p:nvSpPr>
        <p:spPr>
          <a:xfrm>
            <a:off x="305097" y="2309216"/>
            <a:ext cx="8400773" cy="33878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200" dirty="0">
              <a:solidFill>
                <a:srgbClr val="21B0FF"/>
              </a:solidFill>
              <a:latin typeface="Arial"/>
              <a:cs typeface="Arial"/>
            </a:endParaRPr>
          </a:p>
        </p:txBody>
      </p:sp>
    </p:spTree>
    <p:extLst>
      <p:ext uri="{BB962C8B-B14F-4D97-AF65-F5344CB8AC3E}">
        <p14:creationId xmlns:p14="http://schemas.microsoft.com/office/powerpoint/2010/main" val="1191468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346289"/>
            <a:ext cx="8229600" cy="1143000"/>
          </a:xfrm>
        </p:spPr>
        <p:txBody>
          <a:bodyPr/>
          <a:lstStyle/>
          <a:p>
            <a:pPr algn="r"/>
            <a:r>
              <a:rPr lang="en-GB" b="1" dirty="0"/>
              <a:t>Two choices</a:t>
            </a:r>
          </a:p>
        </p:txBody>
      </p:sp>
      <p:sp>
        <p:nvSpPr>
          <p:cNvPr id="4" name="Content Placeholder 3"/>
          <p:cNvSpPr>
            <a:spLocks noGrp="1"/>
          </p:cNvSpPr>
          <p:nvPr>
            <p:ph sz="half" idx="1"/>
          </p:nvPr>
        </p:nvSpPr>
        <p:spPr>
          <a:xfrm>
            <a:off x="457200" y="2101755"/>
            <a:ext cx="4038600" cy="4024408"/>
          </a:xfrm>
        </p:spPr>
        <p:txBody>
          <a:bodyPr>
            <a:normAutofit lnSpcReduction="10000"/>
          </a:bodyPr>
          <a:lstStyle/>
          <a:p>
            <a:r>
              <a:rPr lang="en-GB" dirty="0"/>
              <a:t>Manage the pressure on budgets by ever increasing tightening of the interpretation of eligibility criteria</a:t>
            </a:r>
          </a:p>
          <a:p>
            <a:r>
              <a:rPr lang="en-GB" dirty="0"/>
              <a:t>Social workers become the “border patrol”</a:t>
            </a:r>
          </a:p>
          <a:p>
            <a:r>
              <a:rPr lang="en-GB" dirty="0"/>
              <a:t>Turns citizens into the “haves” or “have nots”</a:t>
            </a:r>
          </a:p>
        </p:txBody>
      </p:sp>
      <p:sp>
        <p:nvSpPr>
          <p:cNvPr id="6" name="Content Placeholder 5"/>
          <p:cNvSpPr>
            <a:spLocks noGrp="1"/>
          </p:cNvSpPr>
          <p:nvPr>
            <p:ph sz="half" idx="2"/>
          </p:nvPr>
        </p:nvSpPr>
        <p:spPr>
          <a:xfrm>
            <a:off x="4648200" y="2101755"/>
            <a:ext cx="4038600" cy="4024408"/>
          </a:xfrm>
        </p:spPr>
        <p:txBody>
          <a:bodyPr>
            <a:normAutofit lnSpcReduction="10000"/>
          </a:bodyPr>
          <a:lstStyle/>
          <a:p>
            <a:r>
              <a:rPr lang="en-GB" dirty="0"/>
              <a:t>Do something fundamentally different!</a:t>
            </a:r>
          </a:p>
          <a:p>
            <a:endParaRPr lang="en-GB" dirty="0"/>
          </a:p>
        </p:txBody>
      </p:sp>
      <p:sp>
        <p:nvSpPr>
          <p:cNvPr id="5" name="Content Placeholder 9"/>
          <p:cNvSpPr txBox="1">
            <a:spLocks/>
          </p:cNvSpPr>
          <p:nvPr/>
        </p:nvSpPr>
        <p:spPr>
          <a:xfrm>
            <a:off x="305097" y="2309216"/>
            <a:ext cx="8400773" cy="33878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200" dirty="0">
              <a:solidFill>
                <a:srgbClr val="21B0FF"/>
              </a:solidFill>
              <a:latin typeface="Arial"/>
              <a:cs typeface="Arial"/>
            </a:endParaRPr>
          </a:p>
        </p:txBody>
      </p:sp>
    </p:spTree>
    <p:extLst>
      <p:ext uri="{BB962C8B-B14F-4D97-AF65-F5344CB8AC3E}">
        <p14:creationId xmlns:p14="http://schemas.microsoft.com/office/powerpoint/2010/main" val="300119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b="1" dirty="0"/>
              <a:t>A leap of faith</a:t>
            </a:r>
          </a:p>
        </p:txBody>
      </p:sp>
      <p:sp>
        <p:nvSpPr>
          <p:cNvPr id="3" name="Content Placeholder 2"/>
          <p:cNvSpPr>
            <a:spLocks noGrp="1"/>
          </p:cNvSpPr>
          <p:nvPr>
            <p:ph idx="1"/>
          </p:nvPr>
        </p:nvSpPr>
        <p:spPr>
          <a:xfrm>
            <a:off x="457200" y="2101755"/>
            <a:ext cx="8229600" cy="4024408"/>
          </a:xfrm>
        </p:spPr>
        <p:txBody>
          <a:bodyPr>
            <a:normAutofit/>
          </a:bodyPr>
          <a:lstStyle/>
          <a:p>
            <a:r>
              <a:rPr lang="en-GB" dirty="0"/>
              <a:t>Made a commitment to “liberate” social work</a:t>
            </a:r>
          </a:p>
          <a:p>
            <a:r>
              <a:rPr lang="en-GB" dirty="0"/>
              <a:t>Told my social workers I trusted them and their professional practice</a:t>
            </a:r>
          </a:p>
          <a:p>
            <a:r>
              <a:rPr lang="en-GB" dirty="0"/>
              <a:t>I trusted them to apply common sense in making the changes we needed</a:t>
            </a:r>
          </a:p>
          <a:p>
            <a:r>
              <a:rPr lang="en-GB" dirty="0"/>
              <a:t>This was going to be a transformation led by them</a:t>
            </a:r>
          </a:p>
        </p:txBody>
      </p:sp>
      <p:sp>
        <p:nvSpPr>
          <p:cNvPr id="5" name="Content Placeholder 9"/>
          <p:cNvSpPr txBox="1">
            <a:spLocks/>
          </p:cNvSpPr>
          <p:nvPr/>
        </p:nvSpPr>
        <p:spPr>
          <a:xfrm>
            <a:off x="305097" y="2309216"/>
            <a:ext cx="8400773" cy="33878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200" dirty="0">
              <a:solidFill>
                <a:srgbClr val="21B0FF"/>
              </a:solidFill>
              <a:latin typeface="Arial"/>
              <a:cs typeface="Arial"/>
            </a:endParaRPr>
          </a:p>
        </p:txBody>
      </p:sp>
    </p:spTree>
    <p:extLst>
      <p:ext uri="{BB962C8B-B14F-4D97-AF65-F5344CB8AC3E}">
        <p14:creationId xmlns:p14="http://schemas.microsoft.com/office/powerpoint/2010/main" val="729338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b="1" dirty="0"/>
              <a:t>The “Rule of Three”</a:t>
            </a:r>
          </a:p>
        </p:txBody>
      </p:sp>
      <p:sp>
        <p:nvSpPr>
          <p:cNvPr id="3" name="Content Placeholder 2"/>
          <p:cNvSpPr>
            <a:spLocks noGrp="1"/>
          </p:cNvSpPr>
          <p:nvPr>
            <p:ph idx="1"/>
          </p:nvPr>
        </p:nvSpPr>
        <p:spPr>
          <a:xfrm>
            <a:off x="457200" y="2101755"/>
            <a:ext cx="8229600" cy="4024408"/>
          </a:xfrm>
        </p:spPr>
        <p:txBody>
          <a:bodyPr>
            <a:normAutofit/>
          </a:bodyPr>
          <a:lstStyle/>
          <a:p>
            <a:r>
              <a:rPr lang="en-GB" sz="4000" dirty="0"/>
              <a:t>Don’t break the law</a:t>
            </a:r>
          </a:p>
          <a:p>
            <a:r>
              <a:rPr lang="en-GB" sz="4000" dirty="0"/>
              <a:t>Don’t blow the budget</a:t>
            </a:r>
          </a:p>
          <a:p>
            <a:r>
              <a:rPr lang="en-GB" sz="4000" dirty="0"/>
              <a:t>Do no harm</a:t>
            </a:r>
          </a:p>
          <a:p>
            <a:endParaRPr lang="en-GB" sz="4000" dirty="0"/>
          </a:p>
          <a:p>
            <a:pPr marL="0" indent="0">
              <a:buNone/>
            </a:pPr>
            <a:r>
              <a:rPr lang="en-GB" sz="4000" dirty="0"/>
              <a:t>….Otherwise go for it!</a:t>
            </a:r>
          </a:p>
          <a:p>
            <a:endParaRPr lang="en-GB" sz="4000" dirty="0"/>
          </a:p>
        </p:txBody>
      </p:sp>
      <p:sp>
        <p:nvSpPr>
          <p:cNvPr id="5" name="Content Placeholder 9"/>
          <p:cNvSpPr txBox="1">
            <a:spLocks/>
          </p:cNvSpPr>
          <p:nvPr/>
        </p:nvSpPr>
        <p:spPr>
          <a:xfrm>
            <a:off x="305097" y="2309216"/>
            <a:ext cx="8400773" cy="33878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200" dirty="0">
              <a:solidFill>
                <a:srgbClr val="21B0FF"/>
              </a:solidFill>
              <a:latin typeface="Arial"/>
              <a:cs typeface="Arial"/>
            </a:endParaRPr>
          </a:p>
        </p:txBody>
      </p:sp>
    </p:spTree>
    <p:extLst>
      <p:ext uri="{BB962C8B-B14F-4D97-AF65-F5344CB8AC3E}">
        <p14:creationId xmlns:p14="http://schemas.microsoft.com/office/powerpoint/2010/main" val="1541612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GB" b="1" dirty="0"/>
              <a:t>Better Conversations</a:t>
            </a:r>
          </a:p>
        </p:txBody>
      </p:sp>
      <p:sp>
        <p:nvSpPr>
          <p:cNvPr id="3" name="Content Placeholder 2"/>
          <p:cNvSpPr>
            <a:spLocks noGrp="1"/>
          </p:cNvSpPr>
          <p:nvPr>
            <p:ph idx="1"/>
          </p:nvPr>
        </p:nvSpPr>
        <p:spPr>
          <a:xfrm>
            <a:off x="457200" y="2101755"/>
            <a:ext cx="8229600" cy="4024408"/>
          </a:xfrm>
        </p:spPr>
        <p:txBody>
          <a:bodyPr>
            <a:normAutofit fontScale="77500" lnSpcReduction="20000"/>
          </a:bodyPr>
          <a:lstStyle/>
          <a:p>
            <a:r>
              <a:rPr lang="en-GB" dirty="0"/>
              <a:t>Strengths-based approach to social care – started with social work</a:t>
            </a:r>
          </a:p>
          <a:p>
            <a:r>
              <a:rPr lang="en-GB" dirty="0"/>
              <a:t>Changing the conversation throughout the customer journey</a:t>
            </a:r>
          </a:p>
          <a:p>
            <a:r>
              <a:rPr lang="en-GB" dirty="0"/>
              <a:t>Starting point is: from “What is the matter with you?” to “What matters to you?”</a:t>
            </a:r>
          </a:p>
          <a:p>
            <a:r>
              <a:rPr lang="en-GB" dirty="0"/>
              <a:t>Building on individual, family and community strengths</a:t>
            </a:r>
          </a:p>
          <a:p>
            <a:r>
              <a:rPr lang="en-GB" dirty="0"/>
              <a:t>Getting out of the office into the community</a:t>
            </a:r>
            <a:endParaRPr lang="en-GB" i="1" dirty="0"/>
          </a:p>
          <a:p>
            <a:r>
              <a:rPr lang="en-GB" dirty="0"/>
              <a:t>Creating capacity to focus on people with more complex needs</a:t>
            </a:r>
          </a:p>
          <a:p>
            <a:r>
              <a:rPr lang="en-GB" dirty="0"/>
              <a:t>Reducing bureaucracy wherever possible</a:t>
            </a:r>
          </a:p>
          <a:p>
            <a:pPr marL="0" indent="0">
              <a:buNone/>
            </a:pPr>
            <a:endParaRPr lang="en-GB" dirty="0"/>
          </a:p>
        </p:txBody>
      </p:sp>
      <p:sp>
        <p:nvSpPr>
          <p:cNvPr id="5" name="Content Placeholder 9"/>
          <p:cNvSpPr txBox="1">
            <a:spLocks/>
          </p:cNvSpPr>
          <p:nvPr/>
        </p:nvSpPr>
        <p:spPr>
          <a:xfrm>
            <a:off x="305097" y="2309216"/>
            <a:ext cx="8400773" cy="33878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200" dirty="0">
              <a:solidFill>
                <a:srgbClr val="21B0FF"/>
              </a:solidFill>
              <a:latin typeface="Arial"/>
              <a:cs typeface="Arial"/>
            </a:endParaRPr>
          </a:p>
        </p:txBody>
      </p:sp>
    </p:spTree>
    <p:extLst>
      <p:ext uri="{BB962C8B-B14F-4D97-AF65-F5344CB8AC3E}">
        <p14:creationId xmlns:p14="http://schemas.microsoft.com/office/powerpoint/2010/main" val="1967366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b="1" dirty="0"/>
              <a:t>So what did we do?</a:t>
            </a:r>
          </a:p>
        </p:txBody>
      </p:sp>
      <p:sp>
        <p:nvSpPr>
          <p:cNvPr id="3" name="Content Placeholder 2"/>
          <p:cNvSpPr>
            <a:spLocks noGrp="1"/>
          </p:cNvSpPr>
          <p:nvPr>
            <p:ph idx="1"/>
          </p:nvPr>
        </p:nvSpPr>
        <p:spPr>
          <a:xfrm>
            <a:off x="457200" y="2101755"/>
            <a:ext cx="8229600" cy="4024408"/>
          </a:xfrm>
        </p:spPr>
        <p:txBody>
          <a:bodyPr>
            <a:normAutofit fontScale="92500" lnSpcReduction="20000"/>
          </a:bodyPr>
          <a:lstStyle/>
          <a:p>
            <a:r>
              <a:rPr lang="en-GB" dirty="0"/>
              <a:t>Made fundamental changes in the language we used to talk to citizens</a:t>
            </a:r>
          </a:p>
          <a:p>
            <a:r>
              <a:rPr lang="en-GB" dirty="0"/>
              <a:t>Changed how we operated our front door</a:t>
            </a:r>
          </a:p>
          <a:p>
            <a:r>
              <a:rPr lang="en-GB" dirty="0"/>
              <a:t>Trialled a new “Rapid Response” team concept</a:t>
            </a:r>
          </a:p>
          <a:p>
            <a:r>
              <a:rPr lang="en-GB" dirty="0"/>
              <a:t>Set up an innovation pilot in our </a:t>
            </a:r>
            <a:r>
              <a:rPr lang="en-GB" dirty="0" err="1"/>
              <a:t>Armley</a:t>
            </a:r>
            <a:r>
              <a:rPr lang="en-GB" dirty="0"/>
              <a:t> Neighbourhood Team</a:t>
            </a:r>
          </a:p>
          <a:p>
            <a:r>
              <a:rPr lang="en-GB" dirty="0"/>
              <a:t>Developed a community presence: “</a:t>
            </a:r>
            <a:r>
              <a:rPr lang="en-GB" i="1" dirty="0"/>
              <a:t>Talking Points”</a:t>
            </a:r>
          </a:p>
          <a:p>
            <a:r>
              <a:rPr lang="en-GB" dirty="0"/>
              <a:t>Changed our paperwork</a:t>
            </a:r>
          </a:p>
          <a:p>
            <a:pPr marL="0" indent="0">
              <a:buNone/>
            </a:pPr>
            <a:endParaRPr lang="en-GB" dirty="0"/>
          </a:p>
        </p:txBody>
      </p:sp>
      <p:sp>
        <p:nvSpPr>
          <p:cNvPr id="5" name="Content Placeholder 9"/>
          <p:cNvSpPr txBox="1">
            <a:spLocks/>
          </p:cNvSpPr>
          <p:nvPr/>
        </p:nvSpPr>
        <p:spPr>
          <a:xfrm>
            <a:off x="305097" y="2309216"/>
            <a:ext cx="8400773" cy="33878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200" dirty="0">
              <a:solidFill>
                <a:srgbClr val="21B0FF"/>
              </a:solidFill>
              <a:latin typeface="Arial"/>
              <a:cs typeface="Arial"/>
            </a:endParaRPr>
          </a:p>
        </p:txBody>
      </p:sp>
    </p:spTree>
    <p:extLst>
      <p:ext uri="{BB962C8B-B14F-4D97-AF65-F5344CB8AC3E}">
        <p14:creationId xmlns:p14="http://schemas.microsoft.com/office/powerpoint/2010/main" val="32090470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CCcorptheme">
  <a:themeElements>
    <a:clrScheme name="LCC Corporate">
      <a:dk1>
        <a:sysClr val="windowText" lastClr="000000"/>
      </a:dk1>
      <a:lt1>
        <a:sysClr val="window" lastClr="FFFFFF"/>
      </a:lt1>
      <a:dk2>
        <a:srgbClr val="193B45"/>
      </a:dk2>
      <a:lt2>
        <a:srgbClr val="9BD5E1"/>
      </a:lt2>
      <a:accent1>
        <a:srgbClr val="6694AA"/>
      </a:accent1>
      <a:accent2>
        <a:srgbClr val="E9540D"/>
      </a:accent2>
      <a:accent3>
        <a:srgbClr val="95C159"/>
      </a:accent3>
      <a:accent4>
        <a:srgbClr val="5E4BA2"/>
      </a:accent4>
      <a:accent5>
        <a:srgbClr val="EB5278"/>
      </a:accent5>
      <a:accent6>
        <a:srgbClr val="FCBD1B"/>
      </a:accent6>
      <a:hlink>
        <a:srgbClr val="0000FF"/>
      </a:hlink>
      <a:folHlink>
        <a:srgbClr val="800080"/>
      </a:folHlink>
    </a:clrScheme>
    <a:fontScheme name="lcc theme fonts">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CCcorptheme" id="{00B1A147-38C3-4E7F-9B64-BD2DAF657AB2}" vid="{C3B8494C-4124-4F1B-960A-4F27C3A7EAA5}"/>
    </a:ext>
  </a:extLst>
</a:theme>
</file>

<file path=ppt/theme/theme3.xml><?xml version="1.0" encoding="utf-8"?>
<a:theme xmlns:a="http://schemas.openxmlformats.org/drawingml/2006/main" name="1_3. LCC Design">
  <a:themeElements>
    <a:clrScheme name="LCC Colours">
      <a:dk1>
        <a:sysClr val="windowText" lastClr="000000"/>
      </a:dk1>
      <a:lt1>
        <a:sysClr val="window" lastClr="FFFFFF"/>
      </a:lt1>
      <a:dk2>
        <a:srgbClr val="004D5C"/>
      </a:dk2>
      <a:lt2>
        <a:srgbClr val="9BD5E1"/>
      </a:lt2>
      <a:accent1>
        <a:srgbClr val="6694AA"/>
      </a:accent1>
      <a:accent2>
        <a:srgbClr val="E9540D"/>
      </a:accent2>
      <a:accent3>
        <a:srgbClr val="95C159"/>
      </a:accent3>
      <a:accent4>
        <a:srgbClr val="5E4BA2"/>
      </a:accent4>
      <a:accent5>
        <a:srgbClr val="00A19A"/>
      </a:accent5>
      <a:accent6>
        <a:srgbClr val="FCBD1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CC Powerpoint template16-9.potx" id="{B8ED991D-DC39-4D21-95FD-DB57FFD086A3}" vid="{194927EF-3C20-4179-9569-743EB8C8CF49}"/>
    </a:ext>
  </a:extLst>
</a:theme>
</file>

<file path=ppt/theme/theme4.xml><?xml version="1.0" encoding="utf-8"?>
<a:theme xmlns:a="http://schemas.openxmlformats.org/drawingml/2006/main" name="1_1. LCC Design">
  <a:themeElements>
    <a:clrScheme name="LCC Colours">
      <a:dk1>
        <a:sysClr val="windowText" lastClr="000000"/>
      </a:dk1>
      <a:lt1>
        <a:sysClr val="window" lastClr="FFFFFF"/>
      </a:lt1>
      <a:dk2>
        <a:srgbClr val="004D5C"/>
      </a:dk2>
      <a:lt2>
        <a:srgbClr val="9BD5E1"/>
      </a:lt2>
      <a:accent1>
        <a:srgbClr val="6694AA"/>
      </a:accent1>
      <a:accent2>
        <a:srgbClr val="E9540D"/>
      </a:accent2>
      <a:accent3>
        <a:srgbClr val="95C159"/>
      </a:accent3>
      <a:accent4>
        <a:srgbClr val="5E4BA2"/>
      </a:accent4>
      <a:accent5>
        <a:srgbClr val="00A19A"/>
      </a:accent5>
      <a:accent6>
        <a:srgbClr val="FCBD1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CC Powerpoint template16-9.potx" id="{B8ED991D-DC39-4D21-95FD-DB57FFD086A3}" vid="{BF0B1DBE-FFDE-426B-BDA4-D7A3D12596CD}"/>
    </a:ext>
  </a:extLst>
</a:theme>
</file>

<file path=ppt/theme/theme5.xml><?xml version="1.0" encoding="utf-8"?>
<a:theme xmlns:a="http://schemas.openxmlformats.org/drawingml/2006/main" name="Content">
  <a:themeElements>
    <a:clrScheme name="Health and Wellbeing Board">
      <a:dk1>
        <a:sysClr val="windowText" lastClr="000000"/>
      </a:dk1>
      <a:lt1>
        <a:sysClr val="window" lastClr="FFFFFF"/>
      </a:lt1>
      <a:dk2>
        <a:srgbClr val="D42233"/>
      </a:dk2>
      <a:lt2>
        <a:srgbClr val="F79628"/>
      </a:lt2>
      <a:accent1>
        <a:srgbClr val="8BBEBB"/>
      </a:accent1>
      <a:accent2>
        <a:srgbClr val="C8B803"/>
      </a:accent2>
      <a:accent3>
        <a:srgbClr val="595959"/>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eneric health and wellbeing presentation template.potx [Read-Only]" id="{001FED67-30A5-4C42-9E22-A8319E5DA12C}" vid="{369F5033-0AB3-4057-A5F7-F8EF15316BA3}"/>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F3A1B8A69F3847B6BACA0E707079AB" ma:contentTypeVersion="15" ma:contentTypeDescription="Create a new document." ma:contentTypeScope="" ma:versionID="5a138ef22d6d0e2c9ebd92d24c23e5fa">
  <xsd:schema xmlns:xsd="http://www.w3.org/2001/XMLSchema" xmlns:xs="http://www.w3.org/2001/XMLSchema" xmlns:p="http://schemas.microsoft.com/office/2006/metadata/properties" xmlns:ns2="933d1ad5-611d-4530-a702-13072cecc67c" xmlns:ns3="0d798cee-dc49-4548-8c2f-d50f86c576b9" targetNamespace="http://schemas.microsoft.com/office/2006/metadata/properties" ma:root="true" ma:fieldsID="ad63a116278f03ed25077d5914320777" ns2:_="" ns3:_="">
    <xsd:import namespace="933d1ad5-611d-4530-a702-13072cecc67c"/>
    <xsd:import namespace="0d798cee-dc49-4548-8c2f-d50f86c576b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3d1ad5-611d-4530-a702-13072cecc6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8e673333-76d4-4305-ac4c-1be93cd646e3"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d798cee-dc49-4548-8c2f-d50f86c576b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e1be9439-9d1c-49a1-99a0-f0c0902ea386}" ma:internalName="TaxCatchAll" ma:showField="CatchAllData" ma:web="0d798cee-dc49-4548-8c2f-d50f86c576b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d798cee-dc49-4548-8c2f-d50f86c576b9" xsi:nil="true"/>
    <lcf76f155ced4ddcb4097134ff3c332f xmlns="933d1ad5-611d-4530-a702-13072cecc67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A6FDAC6-3C91-47B4-A335-CE82844EDE49}"/>
</file>

<file path=customXml/itemProps2.xml><?xml version="1.0" encoding="utf-8"?>
<ds:datastoreItem xmlns:ds="http://schemas.openxmlformats.org/officeDocument/2006/customXml" ds:itemID="{4B757FE5-39C3-4635-A697-6E82509892AA}"/>
</file>

<file path=customXml/itemProps3.xml><?xml version="1.0" encoding="utf-8"?>
<ds:datastoreItem xmlns:ds="http://schemas.openxmlformats.org/officeDocument/2006/customXml" ds:itemID="{302C4752-F241-4EAA-892A-D105D9C6AF76}"/>
</file>

<file path=docProps/app.xml><?xml version="1.0" encoding="utf-8"?>
<Properties xmlns="http://schemas.openxmlformats.org/officeDocument/2006/extended-properties" xmlns:vt="http://schemas.openxmlformats.org/officeDocument/2006/docPropsVTypes">
  <TotalTime>874</TotalTime>
  <Words>1842</Words>
  <Application>Microsoft Office PowerPoint</Application>
  <PresentationFormat>On-screen Show (4:3)</PresentationFormat>
  <Paragraphs>299</Paragraphs>
  <Slides>32</Slides>
  <Notes>10</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32</vt:i4>
      </vt:variant>
    </vt:vector>
  </HeadingPairs>
  <TitlesOfParts>
    <vt:vector size="45" baseType="lpstr">
      <vt:lpstr>Aileron Regular</vt:lpstr>
      <vt:lpstr>Arial</vt:lpstr>
      <vt:lpstr>Arial,Sans-Serif</vt:lpstr>
      <vt:lpstr>Calibri</vt:lpstr>
      <vt:lpstr>Source Sans Pro</vt:lpstr>
      <vt:lpstr>Tahoma</vt:lpstr>
      <vt:lpstr>Times New Roman</vt:lpstr>
      <vt:lpstr>Verdana</vt:lpstr>
      <vt:lpstr>Office Theme</vt:lpstr>
      <vt:lpstr>LCCcorptheme</vt:lpstr>
      <vt:lpstr>1_3. LCC Design</vt:lpstr>
      <vt:lpstr>1_1. LCC Design</vt:lpstr>
      <vt:lpstr>Content</vt:lpstr>
      <vt:lpstr>An asset-based approach to social care – our journey</vt:lpstr>
      <vt:lpstr>Content</vt:lpstr>
      <vt:lpstr>Context</vt:lpstr>
      <vt:lpstr>What did I find?</vt:lpstr>
      <vt:lpstr>Two choices</vt:lpstr>
      <vt:lpstr>A leap of faith</vt:lpstr>
      <vt:lpstr>The “Rule of Three”</vt:lpstr>
      <vt:lpstr>Better Conversations</vt:lpstr>
      <vt:lpstr>So what did we do?</vt:lpstr>
      <vt:lpstr> Reducing bureaucracy</vt:lpstr>
      <vt:lpstr>  What were the outcomes? </vt:lpstr>
      <vt:lpstr>Proliferation</vt:lpstr>
      <vt:lpstr> Customer &amp; Carer feedback</vt:lpstr>
      <vt:lpstr>Staff feedback</vt:lpstr>
      <vt:lpstr>Key challenge!</vt:lpstr>
      <vt:lpstr>PowerPoint Presentation</vt:lpstr>
      <vt:lpstr>What is ABCD?</vt:lpstr>
      <vt:lpstr>    Why ABCD in Leeds    </vt:lpstr>
      <vt:lpstr>PowerPoint Presentation</vt:lpstr>
      <vt:lpstr>Leeds Beckett University:  Evaluation of Leeds ABCD (July 2021)</vt:lpstr>
      <vt:lpstr>Key findings</vt:lpstr>
      <vt:lpstr>PowerPoint Presentation</vt:lpstr>
      <vt:lpstr>Four level approach in Leeds</vt:lpstr>
      <vt:lpstr>Working on a whole system</vt:lpstr>
      <vt:lpstr>PowerPoint Presentation</vt:lpstr>
      <vt:lpstr> Strengths-based commissioning/provision</vt:lpstr>
      <vt:lpstr>   From Home Care to a Community Health &amp; Well-being Service </vt:lpstr>
      <vt:lpstr>   CHWBS (2)  </vt:lpstr>
      <vt:lpstr>  CHWBS 3  </vt:lpstr>
      <vt:lpstr>  Co-produced  </vt:lpstr>
      <vt:lpstr>PowerPoint Presentation</vt:lpstr>
      <vt:lpstr>Thank you for listening!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Thea Bailey</dc:creator>
  <cp:lastModifiedBy>Kerry Green (AA Administration)</cp:lastModifiedBy>
  <cp:revision>80</cp:revision>
  <dcterms:created xsi:type="dcterms:W3CDTF">2013-07-19T08:17:32Z</dcterms:created>
  <dcterms:modified xsi:type="dcterms:W3CDTF">2023-12-11T12:54:02Z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0x010100DFF3A1B8A69F3847B6BACA0E707079AB</vt:lpwstr>
  </property>
</Properties>
</file>