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9" r:id="rId3"/>
    <p:sldId id="303" r:id="rId4"/>
    <p:sldId id="304" r:id="rId5"/>
    <p:sldId id="305" r:id="rId6"/>
    <p:sldId id="306" r:id="rId7"/>
    <p:sldId id="309" r:id="rId8"/>
    <p:sldId id="313" r:id="rId9"/>
    <p:sldId id="312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8EAB70D-8BBA-74D2-BA44-374E8E0F4C8E}" name="Robert Noble" initials="RN" userId="S::RNoble@redcross.org.uk::75771f77-6fd8-4aeb-963d-185386c7e7d0" providerId="AD"/>
  <p188:author id="{5F9E7A20-0C00-94A2-D518-749B03268FF6}" name="Marie Hayes" initials="MH" userId="S::mhayes@redcross.org.uk::0e357673-e650-425b-ae30-96b8cbfc67e2" providerId="AD"/>
  <p188:author id="{53FA89AD-90C1-01DE-0B51-CE8B04878B34}" name="Wilma Paterson" initials="WP" userId="S::wpaterson@redcross.org.uk::58c4d8b1-1893-4e6e-a90e-d95c0aa5103a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2A24"/>
    <a:srgbClr val="E42A24"/>
    <a:srgbClr val="E41B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924BA3-FDB6-47FF-9147-CB37EC408136}" v="2" dt="2022-02-08T14:29:55.5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84" autoAdjust="0"/>
    <p:restoredTop sz="93145" autoAdjust="0"/>
  </p:normalViewPr>
  <p:slideViewPr>
    <p:cSldViewPr>
      <p:cViewPr varScale="1">
        <p:scale>
          <a:sx n="135" d="100"/>
          <a:sy n="135" d="100"/>
        </p:scale>
        <p:origin x="1068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58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ert Noble" userId="75771f77-6fd8-4aeb-963d-185386c7e7d0" providerId="ADAL" clId="{53924BA3-FDB6-47FF-9147-CB37EC408136}"/>
    <pc:docChg chg="undo redo custSel modSld">
      <pc:chgData name="Robert Noble" userId="75771f77-6fd8-4aeb-963d-185386c7e7d0" providerId="ADAL" clId="{53924BA3-FDB6-47FF-9147-CB37EC408136}" dt="2022-02-08T14:33:09.470" v="419" actId="6549"/>
      <pc:docMkLst>
        <pc:docMk/>
      </pc:docMkLst>
      <pc:sldChg chg="modSp mod">
        <pc:chgData name="Robert Noble" userId="75771f77-6fd8-4aeb-963d-185386c7e7d0" providerId="ADAL" clId="{53924BA3-FDB6-47FF-9147-CB37EC408136}" dt="2022-02-08T14:13:18.383" v="6" actId="20577"/>
        <pc:sldMkLst>
          <pc:docMk/>
          <pc:sldMk cId="2355322882" sldId="306"/>
        </pc:sldMkLst>
        <pc:spChg chg="mod">
          <ac:chgData name="Robert Noble" userId="75771f77-6fd8-4aeb-963d-185386c7e7d0" providerId="ADAL" clId="{53924BA3-FDB6-47FF-9147-CB37EC408136}" dt="2022-02-08T14:13:18.383" v="6" actId="20577"/>
          <ac:spMkLst>
            <pc:docMk/>
            <pc:sldMk cId="2355322882" sldId="306"/>
            <ac:spMk id="4" creationId="{00000000-0000-0000-0000-000000000000}"/>
          </ac:spMkLst>
        </pc:spChg>
      </pc:sldChg>
      <pc:sldChg chg="modSp mod">
        <pc:chgData name="Robert Noble" userId="75771f77-6fd8-4aeb-963d-185386c7e7d0" providerId="ADAL" clId="{53924BA3-FDB6-47FF-9147-CB37EC408136}" dt="2022-02-08T14:32:42.882" v="418" actId="20577"/>
        <pc:sldMkLst>
          <pc:docMk/>
          <pc:sldMk cId="2964603948" sldId="309"/>
        </pc:sldMkLst>
        <pc:spChg chg="mod">
          <ac:chgData name="Robert Noble" userId="75771f77-6fd8-4aeb-963d-185386c7e7d0" providerId="ADAL" clId="{53924BA3-FDB6-47FF-9147-CB37EC408136}" dt="2022-02-08T14:32:42.882" v="418" actId="20577"/>
          <ac:spMkLst>
            <pc:docMk/>
            <pc:sldMk cId="2964603948" sldId="309"/>
            <ac:spMk id="4" creationId="{00000000-0000-0000-0000-000000000000}"/>
          </ac:spMkLst>
        </pc:spChg>
      </pc:sldChg>
      <pc:sldChg chg="modSp mod">
        <pc:chgData name="Robert Noble" userId="75771f77-6fd8-4aeb-963d-185386c7e7d0" providerId="ADAL" clId="{53924BA3-FDB6-47FF-9147-CB37EC408136}" dt="2022-02-08T14:33:09.470" v="419" actId="6549"/>
        <pc:sldMkLst>
          <pc:docMk/>
          <pc:sldMk cId="1302165310" sldId="313"/>
        </pc:sldMkLst>
        <pc:spChg chg="mod">
          <ac:chgData name="Robert Noble" userId="75771f77-6fd8-4aeb-963d-185386c7e7d0" providerId="ADAL" clId="{53924BA3-FDB6-47FF-9147-CB37EC408136}" dt="2022-02-08T14:33:09.470" v="419" actId="6549"/>
          <ac:spMkLst>
            <pc:docMk/>
            <pc:sldMk cId="1302165310" sldId="313"/>
            <ac:spMk id="4" creationId="{00000000-0000-0000-0000-000000000000}"/>
          </ac:spMkLst>
        </pc:spChg>
        <pc:spChg chg="mod">
          <ac:chgData name="Robert Noble" userId="75771f77-6fd8-4aeb-963d-185386c7e7d0" providerId="ADAL" clId="{53924BA3-FDB6-47FF-9147-CB37EC408136}" dt="2022-02-08T14:31:17.119" v="413" actId="404"/>
          <ac:spMkLst>
            <pc:docMk/>
            <pc:sldMk cId="1302165310" sldId="313"/>
            <ac:spMk id="6" creationId="{045D631E-5B8C-6642-8372-7BE964B99BBC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B2E3DA-5A0F-4F19-A3B8-D922933969F5}" type="datetimeFigureOut">
              <a:rPr lang="en-GB" smtClean="0"/>
              <a:t>08/02/2022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4F4050-90E4-443E-B6FA-2DD9C01683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88653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304D18-74B1-4B5E-B52C-19CCD19D4303}" type="datetimeFigureOut">
              <a:rPr lang="en-GB" smtClean="0"/>
              <a:t>08/02/2022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6C794D-7DC7-4755-8744-0523C23638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107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6C794D-7DC7-4755-8744-0523C236382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724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6C794D-7DC7-4755-8744-0523C236382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842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6C794D-7DC7-4755-8744-0523C236382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30623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6C794D-7DC7-4755-8744-0523C236382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60618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6C794D-7DC7-4755-8744-0523C236382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1151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6C794D-7DC7-4755-8744-0523C236382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75302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6C794D-7DC7-4755-8744-0523C236382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7923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6C794D-7DC7-4755-8744-0523C236382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8260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6C794D-7DC7-4755-8744-0523C236382F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0231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G:\Communications\MCDB\Brand\Brand guidelines\Logos\Marque CMY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19100"/>
            <a:ext cx="2430574" cy="9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429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6056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bullet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7544" y="411510"/>
            <a:ext cx="1306488" cy="565175"/>
          </a:xfrm>
          <a:prstGeom prst="rect">
            <a:avLst/>
          </a:prstGeom>
        </p:spPr>
        <p:txBody>
          <a:bodyPr/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3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1275606"/>
            <a:ext cx="7571184" cy="3318619"/>
          </a:xfrm>
          <a:prstGeom prst="rect">
            <a:avLst/>
          </a:prstGeom>
        </p:spPr>
        <p:txBody>
          <a:bodyPr/>
          <a:lstStyle>
            <a:lvl1pPr marL="285750" indent="-285750">
              <a:buClr>
                <a:srgbClr val="EE2A24"/>
              </a:buClr>
              <a:buFont typeface="Arial" panose="020B0604020202020204" pitchFamily="34" charset="0"/>
              <a:buChar char="­"/>
              <a:defRPr sz="18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285750" lvl="0" indent="-285750">
              <a:buClr>
                <a:srgbClr val="EE2A24"/>
              </a:buClr>
              <a:buFont typeface="Arial" panose="020B0604020202020204" pitchFamily="34" charset="0"/>
              <a:buChar char="­"/>
            </a:pPr>
            <a:r>
              <a:rPr lang="en-GB" sz="1800" b="0" cap="none" dirty="0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</a:p>
          <a:p>
            <a:pPr marL="285750" lvl="0" indent="-285750">
              <a:buClr>
                <a:srgbClr val="EE2A24"/>
              </a:buClr>
              <a:buFont typeface="Arial" panose="020B0604020202020204" pitchFamily="34" charset="0"/>
              <a:buChar char="­"/>
            </a:pPr>
            <a:r>
              <a:rPr lang="en-GB" sz="1800" b="0" cap="none" dirty="0">
                <a:latin typeface="Arial" panose="020B0604020202020204" pitchFamily="34" charset="0"/>
                <a:cs typeface="Arial" panose="020B0604020202020204" pitchFamily="34" charset="0"/>
              </a:rPr>
              <a:t>Bullet</a:t>
            </a:r>
          </a:p>
          <a:p>
            <a:pPr marL="285750" lvl="0" indent="-285750">
              <a:buClr>
                <a:srgbClr val="EE2A24"/>
              </a:buClr>
              <a:buFont typeface="Arial" panose="020B0604020202020204" pitchFamily="34" charset="0"/>
              <a:buChar char="­"/>
            </a:pPr>
            <a:r>
              <a:rPr lang="en-GB" sz="1800" b="0" cap="none" dirty="0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</a:p>
          <a:p>
            <a:pPr marL="285750" lvl="0" indent="-285750">
              <a:buClr>
                <a:srgbClr val="EE2A24"/>
              </a:buClr>
              <a:buFont typeface="Arial" panose="020B0604020202020204" pitchFamily="34" charset="0"/>
              <a:buChar char="­"/>
            </a:pPr>
            <a:r>
              <a:rPr lang="en-GB" sz="1800" b="0" cap="none" dirty="0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  <a:endParaRPr lang="en-US" sz="1800" b="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7130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:\downloads\6033956_Power_of_Kindness_lockup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6761" y="4418774"/>
            <a:ext cx="1512168" cy="6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031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8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wpaterson@redcross.org.uk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rnoble@redcross.org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70528C3-AF6D-FD4E-91A7-76C85D51E76F}"/>
              </a:ext>
            </a:extLst>
          </p:cNvPr>
          <p:cNvSpPr txBox="1"/>
          <p:nvPr/>
        </p:nvSpPr>
        <p:spPr>
          <a:xfrm>
            <a:off x="611563" y="411510"/>
            <a:ext cx="7846054" cy="400109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9525" indent="-9525">
              <a:tabLst>
                <a:tab pos="1420813" algn="l"/>
              </a:tabLst>
            </a:pPr>
            <a:r>
              <a:rPr lang="en-US" sz="5000" b="1" dirty="0">
                <a:latin typeface="Arial" panose="020B0604020202020204" pitchFamily="34" charset="0"/>
                <a:cs typeface="Arial" panose="020B0604020202020204" pitchFamily="34" charset="0"/>
              </a:rPr>
              <a:t>British Red Cross Ayrshire Home from Hospital Service </a:t>
            </a:r>
          </a:p>
          <a:p>
            <a:pPr marL="9525" indent="-9525">
              <a:tabLst>
                <a:tab pos="1420813" algn="l"/>
              </a:tabLst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525" indent="-9525">
              <a:tabLst>
                <a:tab pos="1420813" algn="l"/>
              </a:tabLst>
            </a:pPr>
            <a:endParaRPr lang="en-US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D4B8A80-B285-5B4F-B918-0829ED3F15A8}"/>
              </a:ext>
            </a:extLst>
          </p:cNvPr>
          <p:cNvSpPr/>
          <p:nvPr/>
        </p:nvSpPr>
        <p:spPr>
          <a:xfrm rot="5340000">
            <a:off x="3291259" y="-1484290"/>
            <a:ext cx="144000" cy="5324647"/>
          </a:xfrm>
          <a:prstGeom prst="rect">
            <a:avLst/>
          </a:prstGeom>
          <a:solidFill>
            <a:srgbClr val="EE2A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48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D4B8A80-B285-5B4F-B918-0829ED3F15A8}"/>
              </a:ext>
            </a:extLst>
          </p:cNvPr>
          <p:cNvSpPr/>
          <p:nvPr/>
        </p:nvSpPr>
        <p:spPr>
          <a:xfrm rot="5340000">
            <a:off x="1125978" y="-277088"/>
            <a:ext cx="90000" cy="1616143"/>
          </a:xfrm>
          <a:prstGeom prst="rect">
            <a:avLst/>
          </a:prstGeom>
          <a:solidFill>
            <a:srgbClr val="EE2A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5DBE52C-C45A-4D1D-9684-53507150E47E}"/>
              </a:ext>
            </a:extLst>
          </p:cNvPr>
          <p:cNvSpPr/>
          <p:nvPr/>
        </p:nvSpPr>
        <p:spPr>
          <a:xfrm rot="5340000">
            <a:off x="1790655" y="1631382"/>
            <a:ext cx="87099" cy="2882220"/>
          </a:xfrm>
          <a:prstGeom prst="rect">
            <a:avLst/>
          </a:prstGeom>
          <a:solidFill>
            <a:srgbClr val="EE2A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45D631E-5B8C-6642-8372-7BE964B99BBC}"/>
              </a:ext>
            </a:extLst>
          </p:cNvPr>
          <p:cNvSpPr txBox="1"/>
          <p:nvPr/>
        </p:nvSpPr>
        <p:spPr>
          <a:xfrm>
            <a:off x="251520" y="51470"/>
            <a:ext cx="8712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9525" indent="-9525">
              <a:tabLst>
                <a:tab pos="1420813" algn="l"/>
              </a:tabLst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Purpose of the Service</a:t>
            </a:r>
          </a:p>
        </p:txBody>
      </p:sp>
      <p:sp>
        <p:nvSpPr>
          <p:cNvPr id="4" name="Shape 235"/>
          <p:cNvSpPr/>
          <p:nvPr/>
        </p:nvSpPr>
        <p:spPr>
          <a:xfrm>
            <a:off x="281831" y="771550"/>
            <a:ext cx="7200800" cy="17340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t">
            <a:spAutoFit/>
          </a:bodyPr>
          <a:lstStyle>
            <a:lvl1pPr algn="l" defTabSz="825500">
              <a:lnSpc>
                <a:spcPct val="120000"/>
              </a:lnSpc>
              <a:defRPr sz="8000" b="1" cap="all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marL="285750" indent="-285750">
              <a:buClr>
                <a:srgbClr val="EE2A24"/>
              </a:buClr>
              <a:buFont typeface="Arial"/>
              <a:buChar char="•"/>
            </a:pPr>
            <a:r>
              <a:rPr lang="en-GB" sz="1800" b="0" cap="none" dirty="0">
                <a:effectLst/>
                <a:latin typeface="Arial" panose="020B0604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Help prevent unnecessary hospital admissions</a:t>
            </a:r>
            <a:endParaRPr lang="en-US" dirty="0"/>
          </a:p>
          <a:p>
            <a:pPr marL="285750" indent="-285750">
              <a:buClr>
                <a:srgbClr val="EE2A24"/>
              </a:buClr>
              <a:buFont typeface="Arial"/>
              <a:buChar char="•"/>
            </a:pPr>
            <a:r>
              <a:rPr lang="en-GB" sz="1800" b="0" cap="none" dirty="0">
                <a:effectLst/>
                <a:latin typeface="Arial" panose="020B0604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Help reduce delayed discharges and boarding</a:t>
            </a:r>
          </a:p>
          <a:p>
            <a:pPr marL="285750" indent="-285750">
              <a:buClr>
                <a:srgbClr val="EE2A24"/>
              </a:buClr>
              <a:buFont typeface="Arial"/>
              <a:buChar char="•"/>
            </a:pPr>
            <a:r>
              <a:rPr lang="en-GB" sz="1800" b="0" cap="none" dirty="0">
                <a:effectLst/>
                <a:latin typeface="Arial" panose="020B0604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Help prevent failed discharges and readmissions</a:t>
            </a:r>
          </a:p>
          <a:p>
            <a:pPr marL="285750" lvl="0" indent="-285750">
              <a:buClr>
                <a:srgbClr val="EE2A24"/>
              </a:buClr>
              <a:buFont typeface="Arial"/>
              <a:buChar char="•"/>
            </a:pPr>
            <a:r>
              <a:rPr lang="en-GB" sz="1800" b="0" cap="none" dirty="0">
                <a:latin typeface="Arial" panose="020B0604020202020204" pitchFamily="34" charset="0"/>
                <a:cs typeface="Arial" panose="020B0604020202020204" pitchFamily="34" charset="0"/>
              </a:rPr>
              <a:t>Help promote independence</a:t>
            </a:r>
          </a:p>
          <a:p>
            <a:pPr marL="285750" lvl="0" indent="-285750">
              <a:buClr>
                <a:srgbClr val="EE2A24"/>
              </a:buClr>
              <a:buFont typeface="Arial"/>
              <a:buChar char="•"/>
            </a:pPr>
            <a:r>
              <a:rPr lang="en-US" sz="1800" b="0" cap="none" dirty="0">
                <a:latin typeface="Arial" panose="020B0604020202020204" pitchFamily="34" charset="0"/>
                <a:cs typeface="Arial" panose="020B0604020202020204" pitchFamily="34" charset="0"/>
              </a:rPr>
              <a:t>Help reduce isolation and loneliness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AB03F21-EA86-4865-A341-B48162E17FF7}"/>
              </a:ext>
            </a:extLst>
          </p:cNvPr>
          <p:cNvSpPr txBox="1"/>
          <p:nvPr/>
        </p:nvSpPr>
        <p:spPr>
          <a:xfrm>
            <a:off x="281831" y="2571750"/>
            <a:ext cx="3456384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9525" indent="-9525">
              <a:tabLst>
                <a:tab pos="1420813" algn="l"/>
              </a:tabLst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latin typeface="Arial"/>
                <a:cs typeface="Arial"/>
              </a:rPr>
              <a:t>Core Elements </a:t>
            </a:r>
            <a:endParaRPr lang="en-US" dirty="0"/>
          </a:p>
        </p:txBody>
      </p:sp>
      <p:sp>
        <p:nvSpPr>
          <p:cNvPr id="9" name="Shape 235">
            <a:extLst>
              <a:ext uri="{FF2B5EF4-FFF2-40B4-BE49-F238E27FC236}">
                <a16:creationId xmlns:a16="http://schemas.microsoft.com/office/drawing/2014/main" id="{EDA67D31-7507-4F94-A7E6-88AF288BDEEC}"/>
              </a:ext>
            </a:extLst>
          </p:cNvPr>
          <p:cNvSpPr/>
          <p:nvPr/>
        </p:nvSpPr>
        <p:spPr>
          <a:xfrm>
            <a:off x="251520" y="3219822"/>
            <a:ext cx="7632848" cy="14170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t">
            <a:spAutoFit/>
          </a:bodyPr>
          <a:lstStyle>
            <a:lvl1pPr algn="l" defTabSz="825500">
              <a:lnSpc>
                <a:spcPct val="120000"/>
              </a:lnSpc>
              <a:defRPr sz="8000" b="1" cap="all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marL="285750" lvl="0" indent="-285750">
              <a:buClr>
                <a:srgbClr val="EE2A24"/>
              </a:buClr>
              <a:buFont typeface="Arial"/>
              <a:buChar char="•"/>
            </a:pPr>
            <a:r>
              <a:rPr lang="en-GB" sz="1800" b="0" cap="none" dirty="0">
                <a:latin typeface="Arial" panose="020B0604020202020204" pitchFamily="34" charset="0"/>
                <a:cs typeface="Arial" panose="020B0604020202020204" pitchFamily="34" charset="0"/>
              </a:rPr>
              <a:t>Transport </a:t>
            </a:r>
            <a:endParaRPr lang="en-US" dirty="0"/>
          </a:p>
          <a:p>
            <a:pPr marL="285750" lvl="0" indent="-285750">
              <a:buClr>
                <a:srgbClr val="EE2A24"/>
              </a:buClr>
              <a:buFont typeface="Arial"/>
              <a:buChar char="•"/>
            </a:pPr>
            <a:r>
              <a:rPr lang="en-GB" sz="1800" b="0" cap="none" dirty="0">
                <a:latin typeface="Arial" panose="020B0604020202020204" pitchFamily="34" charset="0"/>
                <a:cs typeface="Arial" panose="020B0604020202020204" pitchFamily="34" charset="0"/>
              </a:rPr>
              <a:t>Resettlement</a:t>
            </a:r>
          </a:p>
          <a:p>
            <a:pPr marL="628650" lvl="1" indent="-171450">
              <a:buClr>
                <a:srgbClr val="EE2A24"/>
              </a:buClr>
              <a:buFont typeface="Arial"/>
              <a:buChar char="•"/>
            </a:pPr>
            <a:r>
              <a:rPr lang="en-GB" sz="1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GB" sz="100" b="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Clr>
                <a:srgbClr val="EE2A24"/>
              </a:buClr>
              <a:buFont typeface="Arial"/>
              <a:buChar char="•"/>
            </a:pPr>
            <a:r>
              <a:rPr lang="en-GB" sz="1800" b="0" cap="none" dirty="0">
                <a:latin typeface="Arial" panose="020B0604020202020204" pitchFamily="34" charset="0"/>
                <a:cs typeface="Arial" panose="020B0604020202020204" pitchFamily="34" charset="0"/>
              </a:rPr>
              <a:t>Safe and Well call</a:t>
            </a:r>
          </a:p>
          <a:p>
            <a:pPr marL="285750" lvl="0" indent="-285750">
              <a:buClr>
                <a:srgbClr val="EE2A24"/>
              </a:buClr>
              <a:buFont typeface="Arial"/>
              <a:buChar char="•"/>
            </a:pPr>
            <a:r>
              <a:rPr lang="en-GB" sz="1800" b="0" cap="none" dirty="0">
                <a:latin typeface="Arial" panose="020B0604020202020204" pitchFamily="34" charset="0"/>
                <a:cs typeface="Arial" panose="020B0604020202020204" pitchFamily="34" charset="0"/>
              </a:rPr>
              <a:t>Follow on support</a:t>
            </a:r>
          </a:p>
        </p:txBody>
      </p:sp>
    </p:spTree>
    <p:extLst>
      <p:ext uri="{BB962C8B-B14F-4D97-AF65-F5344CB8AC3E}">
        <p14:creationId xmlns:p14="http://schemas.microsoft.com/office/powerpoint/2010/main" val="3721024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45D631E-5B8C-6642-8372-7BE964B99BBC}"/>
              </a:ext>
            </a:extLst>
          </p:cNvPr>
          <p:cNvSpPr txBox="1"/>
          <p:nvPr/>
        </p:nvSpPr>
        <p:spPr>
          <a:xfrm>
            <a:off x="251520" y="186775"/>
            <a:ext cx="8784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9525" indent="-9525">
              <a:tabLst>
                <a:tab pos="1420813" algn="l"/>
              </a:tabLst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Elements 1 &amp; 2 - Transport &amp; Resettlement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D4B8A80-B285-5B4F-B918-0829ED3F15A8}"/>
              </a:ext>
            </a:extLst>
          </p:cNvPr>
          <p:cNvSpPr/>
          <p:nvPr/>
        </p:nvSpPr>
        <p:spPr>
          <a:xfrm rot="5340000">
            <a:off x="1754554" y="-795436"/>
            <a:ext cx="90274" cy="2951202"/>
          </a:xfrm>
          <a:prstGeom prst="rect">
            <a:avLst/>
          </a:prstGeom>
          <a:solidFill>
            <a:srgbClr val="EE2A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hape 235"/>
          <p:cNvSpPr/>
          <p:nvPr/>
        </p:nvSpPr>
        <p:spPr>
          <a:xfrm>
            <a:off x="251520" y="915566"/>
            <a:ext cx="8640960" cy="37897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t">
            <a:spAutoFit/>
          </a:bodyPr>
          <a:lstStyle>
            <a:lvl1pPr algn="l" defTabSz="825500">
              <a:lnSpc>
                <a:spcPct val="120000"/>
              </a:lnSpc>
              <a:defRPr sz="8000" b="1" cap="all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marL="285750" lvl="0" indent="-285750">
              <a:buClr>
                <a:srgbClr val="EE2A24"/>
              </a:buClr>
              <a:buFont typeface="Arial" panose="020B0604020202020204" pitchFamily="34" charset="0"/>
              <a:buChar char="•"/>
            </a:pPr>
            <a:r>
              <a:rPr lang="en-GB" sz="1800" b="0" cap="none" dirty="0">
                <a:latin typeface="Arial" panose="020B0604020202020204" pitchFamily="34" charset="0"/>
                <a:cs typeface="Arial" panose="020B0604020202020204" pitchFamily="34" charset="0"/>
              </a:rPr>
              <a:t>Receiving and prioritising referrals from hospital staff “on the day”</a:t>
            </a:r>
          </a:p>
          <a:p>
            <a:pPr marL="285750" lvl="0" indent="-285750">
              <a:buClr>
                <a:srgbClr val="EE2A24"/>
              </a:buClr>
              <a:buFont typeface="Arial" panose="020B0604020202020204" pitchFamily="34" charset="0"/>
              <a:buChar char="•"/>
            </a:pPr>
            <a:r>
              <a:rPr lang="en-GB" sz="1800" b="0" cap="none" dirty="0">
                <a:latin typeface="Arial" panose="020B0604020202020204" pitchFamily="34" charset="0"/>
                <a:cs typeface="Arial" panose="020B0604020202020204" pitchFamily="34" charset="0"/>
              </a:rPr>
              <a:t>Provision of transport home (or to destination address) in Red Cross accessible vehicle</a:t>
            </a:r>
          </a:p>
          <a:p>
            <a:pPr marL="285750" lvl="0" indent="-285750">
              <a:buClr>
                <a:srgbClr val="EE2A24"/>
              </a:buClr>
              <a:buFont typeface="Arial" panose="020B0604020202020204" pitchFamily="34" charset="0"/>
              <a:buChar char="•"/>
            </a:pPr>
            <a:r>
              <a:rPr lang="en-GB" sz="1800" b="0" cap="none" dirty="0">
                <a:latin typeface="Arial" panose="020B0604020202020204" pitchFamily="34" charset="0"/>
                <a:cs typeface="Arial" panose="020B0604020202020204" pitchFamily="34" charset="0"/>
              </a:rPr>
              <a:t>Provision of moving and assistance support (includes use of wheelchairs, stair climbers)</a:t>
            </a:r>
          </a:p>
          <a:p>
            <a:pPr marL="285750" lvl="0" indent="-285750">
              <a:buClr>
                <a:srgbClr val="EE2A24"/>
              </a:buClr>
              <a:buFont typeface="Arial" panose="020B0604020202020204" pitchFamily="34" charset="0"/>
              <a:buChar char="•"/>
            </a:pPr>
            <a:r>
              <a:rPr lang="en-GB" sz="1800" b="0" cap="none" dirty="0">
                <a:latin typeface="Arial" panose="020B0604020202020204" pitchFamily="34" charset="0"/>
                <a:cs typeface="Arial" panose="020B0604020202020204" pitchFamily="34" charset="0"/>
              </a:rPr>
              <a:t>Making sure the service user’s home is safe and secure – risk assessment</a:t>
            </a:r>
          </a:p>
          <a:p>
            <a:pPr marL="285750" lvl="0" indent="-285750">
              <a:buClr>
                <a:srgbClr val="EE2A24"/>
              </a:buClr>
              <a:buFont typeface="Arial" panose="020B0604020202020204" pitchFamily="34" charset="0"/>
              <a:buChar char="•"/>
            </a:pPr>
            <a:r>
              <a:rPr lang="en-GB" sz="1800" b="0" cap="none" dirty="0">
                <a:latin typeface="Arial" panose="020B0604020202020204" pitchFamily="34" charset="0"/>
                <a:cs typeface="Arial" panose="020B0604020202020204" pitchFamily="34" charset="0"/>
              </a:rPr>
              <a:t>Provision of basic practical and emotional support to meet any immediate / urgent needs</a:t>
            </a:r>
          </a:p>
          <a:p>
            <a:pPr marL="285750" lvl="0" indent="-285750">
              <a:buClr>
                <a:srgbClr val="EE2A24"/>
              </a:buClr>
              <a:buFont typeface="Arial" panose="020B0604020202020204" pitchFamily="34" charset="0"/>
              <a:buChar char="•"/>
            </a:pPr>
            <a:r>
              <a:rPr lang="en-GB" sz="1800" b="0" cap="none" dirty="0">
                <a:latin typeface="Arial" panose="020B0604020202020204" pitchFamily="34" charset="0"/>
                <a:cs typeface="Arial" panose="020B0604020202020204" pitchFamily="34" charset="0"/>
              </a:rPr>
              <a:t>Identifying and reporting safeguarding / significant welfare concerns</a:t>
            </a:r>
          </a:p>
          <a:p>
            <a:pPr marL="285750" lvl="0" indent="-285750">
              <a:buClr>
                <a:srgbClr val="EE2A24"/>
              </a:buClr>
              <a:buFont typeface="Arial" panose="020B0604020202020204" pitchFamily="34" charset="0"/>
              <a:buChar char="•"/>
            </a:pPr>
            <a:r>
              <a:rPr lang="en-GB" sz="1800" b="0" cap="none" dirty="0">
                <a:latin typeface="Arial" panose="020B0604020202020204" pitchFamily="34" charset="0"/>
                <a:cs typeface="Arial" panose="020B0604020202020204" pitchFamily="34" charset="0"/>
              </a:rPr>
              <a:t>Identifying and assessing service users' needs</a:t>
            </a:r>
          </a:p>
          <a:p>
            <a:pPr marL="285750" indent="-285750">
              <a:buClr>
                <a:srgbClr val="EE2A24"/>
              </a:buClr>
              <a:buFont typeface="Arial" panose="020B0604020202020204" pitchFamily="34" charset="0"/>
              <a:buChar char="•"/>
            </a:pPr>
            <a:r>
              <a:rPr lang="en-GB" sz="1800" b="0" cap="none" dirty="0">
                <a:latin typeface="Arial"/>
                <a:cs typeface="Arial"/>
              </a:rPr>
              <a:t>Do not  provide personal care or support with medication</a:t>
            </a:r>
          </a:p>
          <a:p>
            <a:pPr marL="742950" lvl="1" indent="-285750">
              <a:buClr>
                <a:srgbClr val="EE2A24"/>
              </a:buClr>
              <a:buFont typeface="Arial" panose="020B0604020202020204" pitchFamily="34" charset="0"/>
              <a:buChar char="•"/>
            </a:pPr>
            <a:r>
              <a:rPr lang="en-GB" sz="1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  <a:p>
            <a:pPr marL="742950" lvl="1" indent="-285750">
              <a:buClr>
                <a:srgbClr val="EE2A24"/>
              </a:buClr>
              <a:buFont typeface="Arial" panose="020B0604020202020204" pitchFamily="34" charset="0"/>
              <a:buChar char="­"/>
            </a:pPr>
            <a:endParaRPr lang="en-GB" sz="100" b="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48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45D631E-5B8C-6642-8372-7BE964B99BBC}"/>
              </a:ext>
            </a:extLst>
          </p:cNvPr>
          <p:cNvSpPr txBox="1"/>
          <p:nvPr/>
        </p:nvSpPr>
        <p:spPr>
          <a:xfrm>
            <a:off x="251520" y="186775"/>
            <a:ext cx="7128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" indent="-9525">
              <a:tabLst>
                <a:tab pos="1420813" algn="l"/>
              </a:tabLst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Element 3 - Safe and Well Call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D4B8A80-B285-5B4F-B918-0829ED3F15A8}"/>
              </a:ext>
            </a:extLst>
          </p:cNvPr>
          <p:cNvSpPr/>
          <p:nvPr/>
        </p:nvSpPr>
        <p:spPr>
          <a:xfrm rot="5340000">
            <a:off x="1249999" y="-300177"/>
            <a:ext cx="90000" cy="1941670"/>
          </a:xfrm>
          <a:prstGeom prst="rect">
            <a:avLst/>
          </a:prstGeom>
          <a:solidFill>
            <a:srgbClr val="EE2A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hape 235"/>
          <p:cNvSpPr/>
          <p:nvPr/>
        </p:nvSpPr>
        <p:spPr>
          <a:xfrm>
            <a:off x="251520" y="1773790"/>
            <a:ext cx="7632848" cy="17340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t">
            <a:spAutoFit/>
          </a:bodyPr>
          <a:lstStyle>
            <a:lvl1pPr algn="l" defTabSz="825500">
              <a:lnSpc>
                <a:spcPct val="120000"/>
              </a:lnSpc>
              <a:defRPr sz="8000" b="1" cap="all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marL="285750" lvl="0" indent="-285750">
              <a:buClr>
                <a:srgbClr val="EE2A24"/>
              </a:buClr>
              <a:buFont typeface="Arial"/>
              <a:buChar char="•"/>
            </a:pPr>
            <a:r>
              <a:rPr lang="en-GB" sz="1800" b="0" cap="none" dirty="0">
                <a:latin typeface="Arial"/>
                <a:cs typeface="Arial"/>
              </a:rPr>
              <a:t>A phone call within 48 hours of the service user being home</a:t>
            </a:r>
            <a:endParaRPr lang="en-GB" dirty="0">
              <a:latin typeface="Arial"/>
              <a:cs typeface="Arial"/>
            </a:endParaRPr>
          </a:p>
          <a:p>
            <a:pPr marL="285750" lvl="0" indent="-285750">
              <a:buClr>
                <a:srgbClr val="EE2A24"/>
              </a:buClr>
              <a:buFont typeface="Arial"/>
              <a:buChar char="•"/>
            </a:pPr>
            <a:r>
              <a:rPr lang="en-GB" sz="1800" b="0" cap="none" dirty="0">
                <a:latin typeface="Arial" panose="020B0604020202020204" pitchFamily="34" charset="0"/>
                <a:cs typeface="Arial" panose="020B0604020202020204" pitchFamily="34" charset="0"/>
              </a:rPr>
              <a:t>Ensuring that the service use is safe and has settled back into their home – a “watchful eye” with any urgent issues being escalated</a:t>
            </a:r>
          </a:p>
          <a:p>
            <a:pPr marL="285750" lvl="0" indent="-285750">
              <a:buClr>
                <a:srgbClr val="EE2A24"/>
              </a:buClr>
              <a:buFont typeface="Arial"/>
              <a:buChar char="•"/>
            </a:pPr>
            <a:r>
              <a:rPr lang="en-GB" sz="1800" b="0" cap="none" dirty="0">
                <a:latin typeface="Arial" panose="020B0604020202020204" pitchFamily="34" charset="0"/>
                <a:cs typeface="Arial" panose="020B0604020202020204" pitchFamily="34" charset="0"/>
              </a:rPr>
              <a:t>Identify any additional help and support the service user might need</a:t>
            </a:r>
          </a:p>
          <a:p>
            <a:pPr marL="285750" lvl="0" indent="-285750">
              <a:buClr>
                <a:srgbClr val="EE2A24"/>
              </a:buClr>
              <a:buFont typeface="Arial"/>
              <a:buChar char="•"/>
            </a:pPr>
            <a:r>
              <a:rPr lang="en-GB" sz="1800" b="0" cap="none" dirty="0">
                <a:latin typeface="Arial" panose="020B0604020202020204" pitchFamily="34" charset="0"/>
                <a:cs typeface="Arial" panose="020B0604020202020204" pitchFamily="34" charset="0"/>
              </a:rPr>
              <a:t>Trigger for follow on support where needed</a:t>
            </a:r>
          </a:p>
        </p:txBody>
      </p:sp>
    </p:spTree>
    <p:extLst>
      <p:ext uri="{BB962C8B-B14F-4D97-AF65-F5344CB8AC3E}">
        <p14:creationId xmlns:p14="http://schemas.microsoft.com/office/powerpoint/2010/main" val="2025639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45D631E-5B8C-6642-8372-7BE964B99BBC}"/>
              </a:ext>
            </a:extLst>
          </p:cNvPr>
          <p:cNvSpPr txBox="1"/>
          <p:nvPr/>
        </p:nvSpPr>
        <p:spPr>
          <a:xfrm>
            <a:off x="251520" y="186775"/>
            <a:ext cx="7128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" indent="-9525">
              <a:tabLst>
                <a:tab pos="1420813" algn="l"/>
              </a:tabLst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Element 4 - Follow 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D4B8A80-B285-5B4F-B918-0829ED3F15A8}"/>
              </a:ext>
            </a:extLst>
          </p:cNvPr>
          <p:cNvSpPr/>
          <p:nvPr/>
        </p:nvSpPr>
        <p:spPr>
          <a:xfrm rot="5340000">
            <a:off x="1251447" y="-299170"/>
            <a:ext cx="88378" cy="1942969"/>
          </a:xfrm>
          <a:prstGeom prst="rect">
            <a:avLst/>
          </a:prstGeom>
          <a:solidFill>
            <a:srgbClr val="EE2A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hape 235"/>
          <p:cNvSpPr/>
          <p:nvPr/>
        </p:nvSpPr>
        <p:spPr>
          <a:xfrm>
            <a:off x="251520" y="843558"/>
            <a:ext cx="7632848" cy="40608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t">
            <a:spAutoFit/>
          </a:bodyPr>
          <a:lstStyle>
            <a:lvl1pPr algn="l" defTabSz="825500">
              <a:lnSpc>
                <a:spcPct val="120000"/>
              </a:lnSpc>
              <a:defRPr sz="8000" b="1" cap="all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marL="285750" lvl="0" indent="-285750">
              <a:buClr>
                <a:srgbClr val="EE2A24"/>
              </a:buClr>
              <a:buFont typeface="Arial"/>
              <a:buChar char="•"/>
            </a:pPr>
            <a:r>
              <a:rPr lang="en-GB" sz="1800" b="0" cap="none" dirty="0">
                <a:latin typeface="Arial" panose="020B0604020202020204" pitchFamily="34" charset="0"/>
                <a:cs typeface="Arial" panose="020B0604020202020204" pitchFamily="34" charset="0"/>
              </a:rPr>
              <a:t>Supports recovery and independence</a:t>
            </a:r>
            <a:endParaRPr lang="en-US" dirty="0"/>
          </a:p>
          <a:p>
            <a:pPr marL="285750" lvl="0" indent="-285750">
              <a:buClr>
                <a:srgbClr val="EE2A24"/>
              </a:buClr>
              <a:buFont typeface="Arial"/>
              <a:buChar char="•"/>
            </a:pPr>
            <a:r>
              <a:rPr lang="en-GB" sz="1800" b="0" cap="none" dirty="0">
                <a:latin typeface="Arial" panose="020B0604020202020204" pitchFamily="34" charset="0"/>
                <a:cs typeface="Arial" panose="020B0604020202020204" pitchFamily="34" charset="0"/>
              </a:rPr>
              <a:t>Focus on service user’s own desired outcomes – “what matters to me”</a:t>
            </a:r>
          </a:p>
          <a:p>
            <a:pPr marL="285750" lvl="0" indent="-285750">
              <a:buClr>
                <a:srgbClr val="EE2A24"/>
              </a:buClr>
              <a:buFont typeface="Arial"/>
              <a:buChar char="•"/>
            </a:pPr>
            <a:r>
              <a:rPr lang="en-GB" sz="1800" b="0" cap="none" dirty="0">
                <a:latin typeface="Arial" panose="020B0604020202020204" pitchFamily="34" charset="0"/>
                <a:cs typeface="Arial" panose="020B0604020202020204" pitchFamily="34" charset="0"/>
              </a:rPr>
              <a:t>Advice and advocacy</a:t>
            </a:r>
          </a:p>
          <a:p>
            <a:pPr marL="285750" lvl="0" indent="-285750">
              <a:buClr>
                <a:srgbClr val="EE2A24"/>
              </a:buClr>
              <a:buFont typeface="Arial"/>
              <a:buChar char="•"/>
            </a:pPr>
            <a:r>
              <a:rPr lang="en-GB" sz="1800" b="0" cap="none" dirty="0">
                <a:latin typeface="Arial" panose="020B0604020202020204" pitchFamily="34" charset="0"/>
                <a:cs typeface="Arial" panose="020B0604020202020204" pitchFamily="34" charset="0"/>
              </a:rPr>
              <a:t>Help to access support from other organisations including Statutory, Private and Third Sector Organisations</a:t>
            </a:r>
          </a:p>
          <a:p>
            <a:pPr marL="285750" lvl="0" indent="-285750">
              <a:buClr>
                <a:srgbClr val="EE2A24"/>
              </a:buClr>
              <a:buFont typeface="Arial"/>
              <a:buChar char="•"/>
            </a:pPr>
            <a:r>
              <a:rPr lang="en-GB" sz="1800" b="0" cap="none" dirty="0">
                <a:latin typeface="Arial" panose="020B0604020202020204" pitchFamily="34" charset="0"/>
                <a:cs typeface="Arial" panose="020B0604020202020204" pitchFamily="34" charset="0"/>
              </a:rPr>
              <a:t>Signposting and onward referral to specialist organisations – for example for help with benefits, debt or legal advice</a:t>
            </a:r>
          </a:p>
          <a:p>
            <a:pPr marL="285750" lvl="0" indent="-285750">
              <a:buClr>
                <a:srgbClr val="EE2A24"/>
              </a:buClr>
              <a:buFont typeface="Arial"/>
              <a:buChar char="•"/>
            </a:pPr>
            <a:r>
              <a:rPr lang="en-GB" sz="1800" b="0" cap="none" dirty="0">
                <a:latin typeface="Arial" panose="020B0604020202020204" pitchFamily="34" charset="0"/>
                <a:cs typeface="Arial" panose="020B0604020202020204" pitchFamily="34" charset="0"/>
              </a:rPr>
              <a:t>Helping service users reconnect with their community and developing their “circles of support”</a:t>
            </a:r>
          </a:p>
          <a:p>
            <a:pPr marL="285750" lvl="0" indent="-285750">
              <a:buClr>
                <a:srgbClr val="EE2A24"/>
              </a:buClr>
              <a:buFont typeface="Arial"/>
              <a:buChar char="•"/>
            </a:pPr>
            <a:r>
              <a:rPr lang="en-GB" sz="1800" b="0" cap="none" dirty="0">
                <a:latin typeface="Arial" panose="020B0604020202020204" pitchFamily="34" charset="0"/>
                <a:cs typeface="Arial" panose="020B0604020202020204" pitchFamily="34" charset="0"/>
              </a:rPr>
              <a:t>Referral to other Red Cross services – this might be for help with loneliness and isolation or to access a wheelchair or commode</a:t>
            </a:r>
          </a:p>
          <a:p>
            <a:pPr marL="285750" lvl="0" indent="-285750">
              <a:buClr>
                <a:srgbClr val="EE2A24"/>
              </a:buClr>
              <a:buFont typeface="Arial" panose="020B0604020202020204" pitchFamily="34" charset="0"/>
              <a:buChar char="­"/>
            </a:pPr>
            <a:endParaRPr lang="en-GB" sz="1800" b="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696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45D631E-5B8C-6642-8372-7BE964B99BBC}"/>
              </a:ext>
            </a:extLst>
          </p:cNvPr>
          <p:cNvSpPr txBox="1"/>
          <p:nvPr/>
        </p:nvSpPr>
        <p:spPr>
          <a:xfrm>
            <a:off x="251520" y="42759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" indent="-9525">
              <a:tabLst>
                <a:tab pos="1420813" algn="l"/>
              </a:tabLst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Data and potential cost savings / benefits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D4B8A80-B285-5B4F-B918-0829ED3F15A8}"/>
              </a:ext>
            </a:extLst>
          </p:cNvPr>
          <p:cNvSpPr/>
          <p:nvPr/>
        </p:nvSpPr>
        <p:spPr>
          <a:xfrm rot="5340000">
            <a:off x="746748" y="69165"/>
            <a:ext cx="90000" cy="935011"/>
          </a:xfrm>
          <a:prstGeom prst="rect">
            <a:avLst/>
          </a:prstGeom>
          <a:solidFill>
            <a:srgbClr val="EE2A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hape 235"/>
          <p:cNvSpPr/>
          <p:nvPr/>
        </p:nvSpPr>
        <p:spPr>
          <a:xfrm>
            <a:off x="251520" y="555526"/>
            <a:ext cx="8784976" cy="37284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>
            <a:lvl1pPr algn="l" defTabSz="825500">
              <a:lnSpc>
                <a:spcPct val="120000"/>
              </a:lnSpc>
              <a:defRPr sz="8000" b="1" cap="all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marL="285750" lvl="0" indent="-285750">
              <a:buClr>
                <a:srgbClr val="EE2A24"/>
              </a:buClr>
              <a:buFont typeface="Arial" panose="020B0604020202020204" pitchFamily="34" charset="0"/>
              <a:buChar char="•"/>
            </a:pPr>
            <a:r>
              <a:rPr lang="en-GB" sz="1800" b="0" cap="none" dirty="0">
                <a:latin typeface="Arial" panose="020B0604020202020204" pitchFamily="34" charset="0"/>
                <a:cs typeface="Arial" panose="020B0604020202020204" pitchFamily="34" charset="0"/>
              </a:rPr>
              <a:t>Period covered: 01</a:t>
            </a:r>
            <a:r>
              <a:rPr lang="en-GB" sz="1800" b="0" cap="none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sz="1800" b="0" cap="none" dirty="0">
                <a:latin typeface="Arial" panose="020B0604020202020204" pitchFamily="34" charset="0"/>
                <a:cs typeface="Arial" panose="020B0604020202020204" pitchFamily="34" charset="0"/>
              </a:rPr>
              <a:t> January to 31</a:t>
            </a:r>
            <a:r>
              <a:rPr lang="en-GB" sz="1800" b="0" cap="none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sz="1800" b="0" cap="none" dirty="0">
                <a:latin typeface="Arial" panose="020B0604020202020204" pitchFamily="34" charset="0"/>
                <a:cs typeface="Arial" panose="020B0604020202020204" pitchFamily="34" charset="0"/>
              </a:rPr>
              <a:t> December 21</a:t>
            </a:r>
          </a:p>
          <a:p>
            <a:pPr marL="285750" lvl="0" indent="-285750">
              <a:buClr>
                <a:srgbClr val="EE2A24"/>
              </a:buClr>
              <a:buFont typeface="Arial" panose="020B0604020202020204" pitchFamily="34" charset="0"/>
              <a:buChar char="•"/>
            </a:pPr>
            <a:r>
              <a:rPr lang="en-GB" sz="1800" b="0" cap="none" dirty="0">
                <a:latin typeface="Arial" panose="020B0604020202020204" pitchFamily="34" charset="0"/>
                <a:cs typeface="Arial" panose="020B0604020202020204" pitchFamily="34" charset="0"/>
              </a:rPr>
              <a:t>2,325 accepted referrals, 2,007 people supported</a:t>
            </a:r>
          </a:p>
          <a:p>
            <a:pPr marL="285750" lvl="0" indent="-285750">
              <a:buClr>
                <a:srgbClr val="EE2A24"/>
              </a:buClr>
              <a:buFont typeface="Arial" panose="020B0604020202020204" pitchFamily="34" charset="0"/>
              <a:buChar char="•"/>
            </a:pPr>
            <a:r>
              <a:rPr lang="en-GB" sz="1800" b="0" cap="none" dirty="0">
                <a:latin typeface="Arial" panose="020B0604020202020204" pitchFamily="34" charset="0"/>
                <a:cs typeface="Arial" panose="020B0604020202020204" pitchFamily="34" charset="0"/>
              </a:rPr>
              <a:t>South Ayrshire – 37%</a:t>
            </a:r>
          </a:p>
          <a:p>
            <a:pPr marL="285750" lvl="0" indent="-285750">
              <a:buClr>
                <a:srgbClr val="EE2A24"/>
              </a:buClr>
              <a:buFont typeface="Arial" panose="020B0604020202020204" pitchFamily="34" charset="0"/>
              <a:buChar char="•"/>
            </a:pPr>
            <a:r>
              <a:rPr lang="en-GB" sz="1800" b="0" cap="none" dirty="0">
                <a:latin typeface="Arial" panose="020B0604020202020204" pitchFamily="34" charset="0"/>
                <a:cs typeface="Arial" panose="020B0604020202020204" pitchFamily="34" charset="0"/>
              </a:rPr>
              <a:t>987 safe and well calls</a:t>
            </a:r>
          </a:p>
          <a:p>
            <a:pPr marL="285750" lvl="0" indent="-285750">
              <a:buClr>
                <a:srgbClr val="EE2A24"/>
              </a:buClr>
              <a:buFont typeface="Arial" panose="020B0604020202020204" pitchFamily="34" charset="0"/>
              <a:buChar char="•"/>
            </a:pPr>
            <a:r>
              <a:rPr lang="en-GB" sz="1800" b="0" cap="none" dirty="0">
                <a:latin typeface="Arial" panose="020B0604020202020204" pitchFamily="34" charset="0"/>
                <a:cs typeface="Arial" panose="020B0604020202020204" pitchFamily="34" charset="0"/>
              </a:rPr>
              <a:t>336 people supported with additional follow on support</a:t>
            </a:r>
          </a:p>
          <a:p>
            <a:pPr marL="285750" lvl="0" indent="-285750">
              <a:buClr>
                <a:srgbClr val="EE2A24"/>
              </a:buClr>
              <a:buFont typeface="Arial" panose="020B0604020202020204" pitchFamily="34" charset="0"/>
              <a:buChar char="•"/>
            </a:pPr>
            <a:r>
              <a:rPr lang="en-GB" sz="1800" b="0" cap="none" dirty="0">
                <a:latin typeface="Arial" panose="020B0604020202020204" pitchFamily="34" charset="0"/>
                <a:cs typeface="Arial" panose="020B0604020202020204" pitchFamily="34" charset="0"/>
              </a:rPr>
              <a:t>90% of service users report achieving or making significant progress against at least 1 of their goals</a:t>
            </a:r>
          </a:p>
          <a:p>
            <a:pPr marL="285750" lvl="0" indent="-285750">
              <a:buClr>
                <a:srgbClr val="EE2A24"/>
              </a:buClr>
              <a:buFont typeface="Arial" panose="020B0604020202020204" pitchFamily="34" charset="0"/>
              <a:buChar char="•"/>
            </a:pPr>
            <a:r>
              <a:rPr lang="en-GB" sz="1800" b="0" cap="none" dirty="0">
                <a:latin typeface="Arial" panose="020B0604020202020204" pitchFamily="34" charset="0"/>
                <a:cs typeface="Arial" panose="020B0604020202020204" pitchFamily="34" charset="0"/>
              </a:rPr>
              <a:t>Cost of service: £223,779 (core) + £145,203.44 (COVID) = £369,009.44</a:t>
            </a:r>
          </a:p>
          <a:p>
            <a:pPr marL="285750" lvl="0" indent="-285750">
              <a:buClr>
                <a:srgbClr val="EE2A24"/>
              </a:buClr>
              <a:buFont typeface="Arial" panose="020B0604020202020204" pitchFamily="34" charset="0"/>
              <a:buChar char="•"/>
            </a:pPr>
            <a:r>
              <a:rPr lang="en-GB" sz="1800" b="0" cap="none" dirty="0">
                <a:latin typeface="Arial" panose="020B0604020202020204" pitchFamily="34" charset="0"/>
                <a:cs typeface="Arial" panose="020B0604020202020204" pitchFamily="34" charset="0"/>
              </a:rPr>
              <a:t>Bed days saved: 2,548, @£175 per bed day = £445,900</a:t>
            </a:r>
          </a:p>
          <a:p>
            <a:pPr marL="285750" lvl="0" indent="-285750">
              <a:buClr>
                <a:srgbClr val="EE2A24"/>
              </a:buClr>
              <a:buFont typeface="Arial" panose="020B0604020202020204" pitchFamily="34" charset="0"/>
              <a:buChar char="•"/>
            </a:pPr>
            <a:r>
              <a:rPr lang="en-GB" sz="1800" b="0" cap="none" dirty="0">
                <a:latin typeface="Arial" panose="020B0604020202020204" pitchFamily="34" charset="0"/>
                <a:cs typeface="Arial" panose="020B0604020202020204" pitchFamily="34" charset="0"/>
              </a:rPr>
              <a:t>Cost savings from preventive measures</a:t>
            </a:r>
          </a:p>
          <a:p>
            <a:pPr marL="285750" lvl="0" indent="-285750">
              <a:buClr>
                <a:srgbClr val="EE2A24"/>
              </a:buClr>
              <a:buFont typeface="Arial" panose="020B0604020202020204" pitchFamily="34" charset="0"/>
              <a:buChar char="•"/>
            </a:pPr>
            <a:r>
              <a:rPr lang="en-GB" sz="1800" b="0" cap="none" dirty="0">
                <a:latin typeface="Arial" panose="020B0604020202020204" pitchFamily="34" charset="0"/>
                <a:cs typeface="Arial" panose="020B0604020202020204" pitchFamily="34" charset="0"/>
              </a:rPr>
              <a:t>Income maximisation for service users</a:t>
            </a:r>
          </a:p>
        </p:txBody>
      </p:sp>
    </p:spTree>
    <p:extLst>
      <p:ext uri="{BB962C8B-B14F-4D97-AF65-F5344CB8AC3E}">
        <p14:creationId xmlns:p14="http://schemas.microsoft.com/office/powerpoint/2010/main" val="2355322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D4B8A80-B285-5B4F-B918-0829ED3F15A8}"/>
              </a:ext>
            </a:extLst>
          </p:cNvPr>
          <p:cNvSpPr/>
          <p:nvPr/>
        </p:nvSpPr>
        <p:spPr>
          <a:xfrm rot="5340000">
            <a:off x="1358629" y="-408239"/>
            <a:ext cx="90000" cy="2158960"/>
          </a:xfrm>
          <a:prstGeom prst="rect">
            <a:avLst/>
          </a:prstGeom>
          <a:solidFill>
            <a:srgbClr val="EE2A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45D631E-5B8C-6642-8372-7BE964B99BBC}"/>
              </a:ext>
            </a:extLst>
          </p:cNvPr>
          <p:cNvSpPr txBox="1"/>
          <p:nvPr/>
        </p:nvSpPr>
        <p:spPr>
          <a:xfrm>
            <a:off x="251520" y="186775"/>
            <a:ext cx="7128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" indent="-9525">
              <a:tabLst>
                <a:tab pos="1420813" algn="l"/>
              </a:tabLst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Case Study</a:t>
            </a:r>
          </a:p>
        </p:txBody>
      </p:sp>
      <p:sp>
        <p:nvSpPr>
          <p:cNvPr id="4" name="Shape 235"/>
          <p:cNvSpPr/>
          <p:nvPr/>
        </p:nvSpPr>
        <p:spPr>
          <a:xfrm>
            <a:off x="251520" y="843558"/>
            <a:ext cx="8712968" cy="34819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>
            <a:lvl1pPr algn="l" defTabSz="825500">
              <a:lnSpc>
                <a:spcPct val="120000"/>
              </a:lnSpc>
              <a:defRPr sz="8000" b="1" cap="all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marL="285750" lvl="0" indent="-285750">
              <a:buClr>
                <a:srgbClr val="EE2A24"/>
              </a:buClr>
              <a:buFont typeface="Arial" panose="020B0604020202020204" pitchFamily="34" charset="0"/>
              <a:buChar char="•"/>
            </a:pPr>
            <a:r>
              <a:rPr lang="en-GB" sz="1800" b="0" cap="none" dirty="0">
                <a:latin typeface="Arial" panose="020B0604020202020204" pitchFamily="34" charset="0"/>
                <a:cs typeface="Arial" panose="020B0604020202020204" pitchFamily="34" charset="0"/>
              </a:rPr>
              <a:t>Female service user in her 90s, suffers form rheumatoid arthritis which contributes to poor mobility</a:t>
            </a:r>
          </a:p>
          <a:p>
            <a:pPr marL="285750" lvl="0" indent="-285750">
              <a:buClr>
                <a:srgbClr val="EE2A24"/>
              </a:buClr>
              <a:buFont typeface="Arial" panose="020B0604020202020204" pitchFamily="34" charset="0"/>
              <a:buChar char="•"/>
            </a:pPr>
            <a:r>
              <a:rPr lang="en-GB" sz="1800" b="0" cap="none" dirty="0">
                <a:latin typeface="Arial" panose="020B0604020202020204" pitchFamily="34" charset="0"/>
                <a:cs typeface="Arial" panose="020B0604020202020204" pitchFamily="34" charset="0"/>
              </a:rPr>
              <a:t>Admitted because of multiple falls and a deep cut to her leg</a:t>
            </a:r>
          </a:p>
          <a:p>
            <a:pPr marL="285750" lvl="0" indent="-285750">
              <a:buClr>
                <a:srgbClr val="EE2A24"/>
              </a:buClr>
              <a:buFont typeface="Arial" panose="020B0604020202020204" pitchFamily="34" charset="0"/>
              <a:buChar char="•"/>
            </a:pPr>
            <a:r>
              <a:rPr lang="en-GB" sz="1800" b="0" cap="none" dirty="0">
                <a:latin typeface="Arial" panose="020B0604020202020204" pitchFamily="34" charset="0"/>
                <a:cs typeface="Arial" panose="020B0604020202020204" pitchFamily="34" charset="0"/>
              </a:rPr>
              <a:t>Lay for 4 hours</a:t>
            </a:r>
          </a:p>
          <a:p>
            <a:pPr marL="285750" lvl="0" indent="-285750">
              <a:buClr>
                <a:srgbClr val="EE2A24"/>
              </a:buClr>
              <a:buFont typeface="Arial" panose="020B0604020202020204" pitchFamily="34" charset="0"/>
              <a:buChar char="•"/>
            </a:pPr>
            <a:r>
              <a:rPr lang="en-GB" sz="1800" b="0" cap="none" dirty="0">
                <a:latin typeface="Arial" panose="020B0604020202020204" pitchFamily="34" charset="0"/>
                <a:cs typeface="Arial" panose="020B0604020202020204" pitchFamily="34" charset="0"/>
              </a:rPr>
              <a:t>Previously refused care packages as she was fiercely independent</a:t>
            </a:r>
          </a:p>
          <a:p>
            <a:pPr marL="285750" lvl="0" indent="-285750">
              <a:buClr>
                <a:srgbClr val="EE2A24"/>
              </a:buClr>
              <a:buFont typeface="Arial" panose="020B0604020202020204" pitchFamily="34" charset="0"/>
              <a:buChar char="•"/>
            </a:pPr>
            <a:r>
              <a:rPr lang="en-GB" sz="1800" b="0" cap="none" dirty="0">
                <a:latin typeface="Arial" panose="020B0604020202020204" pitchFamily="34" charset="0"/>
                <a:cs typeface="Arial" panose="020B0604020202020204" pitchFamily="34" charset="0"/>
              </a:rPr>
              <a:t>Agreed support:</a:t>
            </a:r>
          </a:p>
          <a:p>
            <a:pPr marL="742950" lvl="1" indent="-285750">
              <a:buClr>
                <a:srgbClr val="EE2A24"/>
              </a:buClr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Referral for a community alarm</a:t>
            </a:r>
          </a:p>
          <a:p>
            <a:pPr marL="742950" lvl="1" indent="-285750">
              <a:buClr>
                <a:srgbClr val="EE2A24"/>
              </a:buClr>
              <a:buFont typeface="Arial" panose="020B0604020202020204" pitchFamily="34" charset="0"/>
              <a:buChar char="•"/>
            </a:pPr>
            <a:r>
              <a:rPr lang="en-GB" b="0" cap="none" dirty="0">
                <a:latin typeface="Arial" panose="020B0604020202020204" pitchFamily="34" charset="0"/>
                <a:cs typeface="Arial" panose="020B0604020202020204" pitchFamily="34" charset="0"/>
              </a:rPr>
              <a:t>Referral to Intermediate Care and Enablement Service - falls assessment and to offer advice and support to reduce risks</a:t>
            </a:r>
          </a:p>
          <a:p>
            <a:pPr marL="742950" lvl="1" indent="-285750">
              <a:buClr>
                <a:srgbClr val="EE2A24"/>
              </a:buClr>
              <a:buFont typeface="Arial" panose="020B0604020202020204" pitchFamily="34" charset="0"/>
              <a:buChar char="•"/>
            </a:pPr>
            <a:r>
              <a:rPr lang="en-GB" b="0" cap="none" dirty="0">
                <a:latin typeface="Arial" panose="020B0604020202020204" pitchFamily="34" charset="0"/>
                <a:cs typeface="Arial" panose="020B0604020202020204" pitchFamily="34" charset="0"/>
              </a:rPr>
              <a:t>Regular calls from a volunteer to provide emotional support during recovery and ensure needs where being met</a:t>
            </a:r>
          </a:p>
        </p:txBody>
      </p:sp>
    </p:spTree>
    <p:extLst>
      <p:ext uri="{BB962C8B-B14F-4D97-AF65-F5344CB8AC3E}">
        <p14:creationId xmlns:p14="http://schemas.microsoft.com/office/powerpoint/2010/main" val="2964603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D4B8A80-B285-5B4F-B918-0829ED3F15A8}"/>
              </a:ext>
            </a:extLst>
          </p:cNvPr>
          <p:cNvSpPr/>
          <p:nvPr/>
        </p:nvSpPr>
        <p:spPr>
          <a:xfrm rot="5340000">
            <a:off x="1358629" y="-408239"/>
            <a:ext cx="90000" cy="2158960"/>
          </a:xfrm>
          <a:prstGeom prst="rect">
            <a:avLst/>
          </a:prstGeom>
          <a:solidFill>
            <a:srgbClr val="EE2A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45D631E-5B8C-6642-8372-7BE964B99BBC}"/>
              </a:ext>
            </a:extLst>
          </p:cNvPr>
          <p:cNvSpPr txBox="1"/>
          <p:nvPr/>
        </p:nvSpPr>
        <p:spPr>
          <a:xfrm>
            <a:off x="251520" y="186775"/>
            <a:ext cx="7128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" indent="-9525">
              <a:tabLst>
                <a:tab pos="1420813" algn="l"/>
              </a:tabLst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Case Study</a:t>
            </a:r>
          </a:p>
        </p:txBody>
      </p:sp>
      <p:sp>
        <p:nvSpPr>
          <p:cNvPr id="4" name="Shape 235"/>
          <p:cNvSpPr/>
          <p:nvPr/>
        </p:nvSpPr>
        <p:spPr>
          <a:xfrm>
            <a:off x="251520" y="777439"/>
            <a:ext cx="8712968" cy="35225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>
            <a:lvl1pPr algn="l" defTabSz="825500">
              <a:lnSpc>
                <a:spcPct val="120000"/>
              </a:lnSpc>
              <a:defRPr sz="8000" b="1" cap="all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marL="285750" lvl="0" indent="-285750">
              <a:buClr>
                <a:srgbClr val="EE2A24"/>
              </a:buClr>
              <a:buFont typeface="Arial" panose="020B0604020202020204" pitchFamily="34" charset="0"/>
              <a:buChar char="•"/>
            </a:pPr>
            <a:r>
              <a:rPr lang="en-GB" sz="1600" b="0" cap="none" dirty="0">
                <a:latin typeface="Arial" panose="020B0604020202020204" pitchFamily="34" charset="0"/>
                <a:cs typeface="Arial" panose="020B0604020202020204" pitchFamily="34" charset="0"/>
              </a:rPr>
              <a:t>Outcomes:</a:t>
            </a:r>
          </a:p>
          <a:p>
            <a:pPr marL="742950" lvl="1" indent="-285750">
              <a:buClr>
                <a:srgbClr val="EE2A24"/>
              </a:buClr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 community alarm &amp; key safe have been installed - service users now feels safer knowing that she could summon help if needed.</a:t>
            </a:r>
          </a:p>
          <a:p>
            <a:pPr marL="742950" lvl="1" indent="-285750">
              <a:buClr>
                <a:srgbClr val="EE2A24"/>
              </a:buClr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 physiotherapist from the ICES team has been out and they have developed a plan of action to help address some of her mobility issues and reduce her risk of falling.  </a:t>
            </a:r>
          </a:p>
          <a:p>
            <a:pPr marL="742950" lvl="1" indent="-285750">
              <a:buClr>
                <a:srgbClr val="EE2A24"/>
              </a:buClr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The regular phone calls have meant that she felt supported and helped reduce her loneliness whilst her leg wound healed. </a:t>
            </a:r>
          </a:p>
          <a:p>
            <a:pPr marL="742950" lvl="1" indent="-285750">
              <a:buClr>
                <a:srgbClr val="EE2A24"/>
              </a:buClr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The lady is, whilst remaining strongly independent</a:t>
            </a:r>
            <a:r>
              <a:rPr lang="en-GB" sz="1600">
                <a:latin typeface="Arial" panose="020B0604020202020204" pitchFamily="34" charset="0"/>
                <a:cs typeface="Arial" panose="020B0604020202020204" pitchFamily="34" charset="0"/>
              </a:rPr>
              <a:t>, now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more open to accepting help and support from services.</a:t>
            </a:r>
          </a:p>
          <a:p>
            <a:pPr marL="285750" indent="-285750">
              <a:buClr>
                <a:srgbClr val="EE2A24"/>
              </a:buClr>
              <a:buFont typeface="Arial" panose="020B0604020202020204" pitchFamily="34" charset="0"/>
              <a:buChar char="•"/>
            </a:pPr>
            <a:r>
              <a:rPr lang="en-GB" sz="1600" b="0" cap="none" dirty="0">
                <a:latin typeface="Arial" panose="020B0604020202020204" pitchFamily="34" charset="0"/>
                <a:cs typeface="Arial" panose="020B0604020202020204" pitchFamily="34" charset="0"/>
              </a:rPr>
              <a:t>“The service kept to their word by following through with what they said they would do.  I now feel a lot safer knowing the British Red Cross have helped me obtain a community alarm and seek help from a physiotherapist. I can’t thank the service enough for supporting myself with regular calls and checking on the progress of my recovery.” </a:t>
            </a:r>
          </a:p>
        </p:txBody>
      </p:sp>
    </p:spTree>
    <p:extLst>
      <p:ext uri="{BB962C8B-B14F-4D97-AF65-F5344CB8AC3E}">
        <p14:creationId xmlns:p14="http://schemas.microsoft.com/office/powerpoint/2010/main" val="1302165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45D631E-5B8C-6642-8372-7BE964B99BBC}"/>
              </a:ext>
            </a:extLst>
          </p:cNvPr>
          <p:cNvSpPr txBox="1"/>
          <p:nvPr/>
        </p:nvSpPr>
        <p:spPr>
          <a:xfrm>
            <a:off x="251520" y="186775"/>
            <a:ext cx="8712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" indent="-9525">
              <a:tabLst>
                <a:tab pos="1420813" algn="l"/>
              </a:tabLst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Contact details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D4B8A80-B285-5B4F-B918-0829ED3F15A8}"/>
              </a:ext>
            </a:extLst>
          </p:cNvPr>
          <p:cNvSpPr/>
          <p:nvPr/>
        </p:nvSpPr>
        <p:spPr>
          <a:xfrm rot="5340000">
            <a:off x="1070694" y="-113970"/>
            <a:ext cx="90000" cy="1583007"/>
          </a:xfrm>
          <a:prstGeom prst="rect">
            <a:avLst/>
          </a:prstGeom>
          <a:solidFill>
            <a:srgbClr val="EE2A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hape 235"/>
          <p:cNvSpPr/>
          <p:nvPr/>
        </p:nvSpPr>
        <p:spPr>
          <a:xfrm>
            <a:off x="251520" y="771550"/>
            <a:ext cx="8568952" cy="15983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t">
            <a:spAutoFit/>
          </a:bodyPr>
          <a:lstStyle>
            <a:lvl1pPr algn="l" defTabSz="825500">
              <a:lnSpc>
                <a:spcPct val="120000"/>
              </a:lnSpc>
              <a:defRPr sz="8000" b="1" cap="all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buClr>
                <a:srgbClr val="EE2A24"/>
              </a:buClr>
            </a:pPr>
            <a:r>
              <a:rPr lang="en-GB" sz="1800" b="0" cap="none" dirty="0">
                <a:latin typeface="Arial" panose="020B0604020202020204" pitchFamily="34" charset="0"/>
                <a:cs typeface="Arial" panose="020B0604020202020204" pitchFamily="34" charset="0"/>
              </a:rPr>
              <a:t>For further information we can be reached via:</a:t>
            </a:r>
          </a:p>
          <a:p>
            <a:pPr marL="285750" lvl="0" indent="-285750">
              <a:buClr>
                <a:srgbClr val="EE2A24"/>
              </a:buClr>
              <a:buFont typeface="Arial"/>
              <a:buChar char="•"/>
            </a:pPr>
            <a:endParaRPr lang="en-GB" sz="1800" b="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Clr>
                <a:srgbClr val="EE2A24"/>
              </a:buClr>
              <a:buFont typeface="Arial"/>
              <a:buChar char="•"/>
            </a:pPr>
            <a:r>
              <a:rPr lang="en-GB" b="0" cap="none" dirty="0">
                <a:latin typeface="Arial" panose="020B0604020202020204" pitchFamily="34" charset="0"/>
                <a:cs typeface="Arial" panose="020B0604020202020204" pitchFamily="34" charset="0"/>
              </a:rPr>
              <a:t>Wilma Paterson (Operations Manager): </a:t>
            </a:r>
            <a:r>
              <a:rPr lang="en-GB" b="0" cap="none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wpaterson@redcross.org.uk</a:t>
            </a:r>
            <a:endParaRPr lang="en-GB" b="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Clr>
                <a:srgbClr val="EE2A24"/>
              </a:buClr>
              <a:buFont typeface="Arial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Clr>
                <a:srgbClr val="EE2A24"/>
              </a:buClr>
              <a:buFont typeface="Arial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Robert Noble (Service Manager):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rnoble@redcross.org.uk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697620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 template 16 to 9 ratio - most up to date">
  <a:themeElements>
    <a:clrScheme name="British Red Cross">
      <a:dk1>
        <a:srgbClr val="000000"/>
      </a:dk1>
      <a:lt1>
        <a:srgbClr val="FFFFFF"/>
      </a:lt1>
      <a:dk2>
        <a:srgbClr val="EE2A24"/>
      </a:dk2>
      <a:lt2>
        <a:srgbClr val="9D1F21"/>
      </a:lt2>
      <a:accent1>
        <a:srgbClr val="65181B"/>
      </a:accent1>
      <a:accent2>
        <a:srgbClr val="1D1B1D"/>
      </a:accent2>
      <a:accent3>
        <a:srgbClr val="627B80"/>
      </a:accent3>
      <a:accent4>
        <a:srgbClr val="1A3351"/>
      </a:accent4>
      <a:accent5>
        <a:srgbClr val="F1B13B"/>
      </a:accent5>
      <a:accent6>
        <a:srgbClr val="43A92C"/>
      </a:accent6>
      <a:hlink>
        <a:srgbClr val="EE2A24"/>
      </a:hlink>
      <a:folHlink>
        <a:srgbClr val="EE2A2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6372483_British Red Cross PowerPoint template ratio 16 to 9 (2)</Template>
  <TotalTime>1084</TotalTime>
  <Words>711</Words>
  <Application>Microsoft Office PowerPoint</Application>
  <PresentationFormat>On-screen Show (16:9)</PresentationFormat>
  <Paragraphs>78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Helvetica</vt:lpstr>
      <vt:lpstr>Powerpoint template 16 to 9 ratio - most up to date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British Red Cross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Alexander Gallacher</dc:creator>
  <cp:lastModifiedBy>Robert Noble</cp:lastModifiedBy>
  <cp:revision>50</cp:revision>
  <dcterms:created xsi:type="dcterms:W3CDTF">2021-10-11T12:40:36Z</dcterms:created>
  <dcterms:modified xsi:type="dcterms:W3CDTF">2022-02-08T14:33:19Z</dcterms:modified>
</cp:coreProperties>
</file>