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8" r:id="rId5"/>
    <p:sldId id="259" r:id="rId6"/>
    <p:sldId id="261" r:id="rId7"/>
    <p:sldId id="265" r:id="rId8"/>
    <p:sldId id="271" r:id="rId9"/>
    <p:sldId id="262" r:id="rId10"/>
    <p:sldId id="266" r:id="rId11"/>
    <p:sldId id="267" r:id="rId12"/>
    <p:sldId id="272" r:id="rId13"/>
    <p:sldId id="268" r:id="rId14"/>
    <p:sldId id="269" r:id="rId15"/>
    <p:sldId id="274" r:id="rId16"/>
    <p:sldId id="273"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90F41-7830-4C1A-B983-3F2F50D73F06}" type="datetimeFigureOut">
              <a:rPr lang="en-GB" smtClean="0"/>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73F86-B21C-492C-85B8-A9E270125499}" type="slidenum">
              <a:rPr lang="en-GB" smtClean="0"/>
              <a:t>‹#›</a:t>
            </a:fld>
            <a:endParaRPr lang="en-GB"/>
          </a:p>
        </p:txBody>
      </p:sp>
    </p:spTree>
    <p:extLst>
      <p:ext uri="{BB962C8B-B14F-4D97-AF65-F5344CB8AC3E}">
        <p14:creationId xmlns:p14="http://schemas.microsoft.com/office/powerpoint/2010/main" val="44686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thepromise.scot/assets/UPLOADS/DOCUMENTS/2020/10/The%20Promise%20Children's%20Social%20Care%20Briefing%20Autumn%202020.pdf" TargetMode="External"/><Relationship Id="rId13" Type="http://schemas.openxmlformats.org/officeDocument/2006/relationships/hyperlink" Target="https://thepromise.scot/assets/UPLOADS/DOCUMENTS/2020/10/The%20Promise%20Poverty%20Briefing%20Autumn%202020.pdf" TargetMode="External"/><Relationship Id="rId3" Type="http://schemas.openxmlformats.org/officeDocument/2006/relationships/hyperlink" Target="https://thepromise.scot/assets/UPLOADS/DOCUMENTS/2020/10/KeepThePromise-Oct-2020.pdf" TargetMode="External"/><Relationship Id="rId7" Type="http://schemas.openxmlformats.org/officeDocument/2006/relationships/hyperlink" Target="https://thepromise.scot/assets/UPLOADS/DOCUMENTS/2020/10/The%20Promise%20Children's%20Hearings%20System%20Briefing%20Autumn%202020.pdf" TargetMode="External"/><Relationship Id="rId12" Type="http://schemas.openxmlformats.org/officeDocument/2006/relationships/hyperlink" Target="https://thepromise.scot/assets/UPLOADS/DOCUMENTS/2020/10/The%20Promise%20Inspection%20and%20regulation%20Briefing%20Autumn%202020.pdf" TargetMode="External"/><Relationship Id="rId17" Type="http://schemas.openxmlformats.org/officeDocument/2006/relationships/hyperlink" Target="https://thepromise.scot/assets/UPLOADS/DOCUMENTS/2020/10/The%20Promise%20Youth%20justice%20Briefing%20Autumn%202020.pdf" TargetMode="External"/><Relationship Id="rId2" Type="http://schemas.openxmlformats.org/officeDocument/2006/relationships/slide" Target="../slides/slide5.xml"/><Relationship Id="rId16" Type="http://schemas.openxmlformats.org/officeDocument/2006/relationships/hyperlink" Target="https://thepromise.scot/assets/UPLOADS/DOCUMENTS/2020/10/The%20Promise%20Workforce%20Briefing%20Autumn%202020.pdf" TargetMode="External"/><Relationship Id="rId1" Type="http://schemas.openxmlformats.org/officeDocument/2006/relationships/notesMaster" Target="../notesMasters/notesMaster1.xml"/><Relationship Id="rId6" Type="http://schemas.openxmlformats.org/officeDocument/2006/relationships/hyperlink" Target="https://thepromise.scot/assets/UPLOADS/DOCUMENTS/2020/10/The%20Promise%20Alcohol%20and%20Drugs%20Briefing%20Autumn%202020.pdf" TargetMode="External"/><Relationship Id="rId11" Type="http://schemas.openxmlformats.org/officeDocument/2006/relationships/hyperlink" Target="https://thepromise.scot/assets/UPLOADS/DOCUMENTS/2020/10/The%20Promise%20Health%20and%20Wellbeing%20Briefing%20Autumn%202020.pdf" TargetMode="External"/><Relationship Id="rId5" Type="http://schemas.openxmlformats.org/officeDocument/2006/relationships/hyperlink" Target="https://thepromise.scot/assets/UPLOADS/DOCUMENTS/2020/10/The%20Promise%20Adult%20Health%20and%20Social%20Care%20Briefing%20Autumn%202020.pdf" TargetMode="External"/><Relationship Id="rId15" Type="http://schemas.openxmlformats.org/officeDocument/2006/relationships/hyperlink" Target="https://thepromise.scot/assets/UPLOADS/DOCUMENTS/2020/10/The%20Promise%20Secure%20Estate%20Briefing%20Autumn%202020.pdf" TargetMode="External"/><Relationship Id="rId10" Type="http://schemas.openxmlformats.org/officeDocument/2006/relationships/hyperlink" Target="https://thepromise.scot/assets/UPLOADS/DOCUMENTS/2020/10/The%20Promise%20Family%20Support%20Briefing%20Autumn%202020.pdf" TargetMode="External"/><Relationship Id="rId4" Type="http://schemas.openxmlformats.org/officeDocument/2006/relationships/hyperlink" Target="https://thepromise.scot/assets/UPLOADS/DOCUMENTS/2020/10/The%20Promise%20Adult%20Criminal%20Justice%20Briefing%20Autumn%202020.pdf" TargetMode="External"/><Relationship Id="rId9" Type="http://schemas.openxmlformats.org/officeDocument/2006/relationships/hyperlink" Target="https://thepromise.scot/assets/UPLOADS/DOCUMENTS/2020/10/The%20Promise%20Education%20Briefing%20Autumn%202020.pdf" TargetMode="External"/><Relationship Id="rId14" Type="http://schemas.openxmlformats.org/officeDocument/2006/relationships/hyperlink" Target="https://thepromise.scot/assets/UPLOADS/DOCUMENTS/2020/10/The%20Promise%20Residential%20Care%20Briefing%20Autumn%202020.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2A70B-78F2-4DCF-B53B-C990D2FAFB8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5738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rial" panose="020B0604020202020204" pitchFamily="34" charset="0"/>
              </a:rPr>
              <a:t>A framework of support will be in place to ensure people involved in the care of care experienced children and young people feel valued, encouraged and have supportive relationships for reflection with high quality supervision and environmental conditions.</a:t>
            </a:r>
          </a:p>
          <a:p>
            <a:endParaRPr lang="en-GB" b="0" i="0" dirty="0">
              <a:effectLst/>
              <a:latin typeface="Arial" panose="020B0604020202020204" pitchFamily="34" charset="0"/>
            </a:endParaRPr>
          </a:p>
          <a:p>
            <a:r>
              <a:rPr lang="en-GB" b="0" i="0" dirty="0">
                <a:effectLst/>
                <a:latin typeface="Arial" panose="020B0604020202020204" pitchFamily="34" charset="0"/>
              </a:rPr>
              <a:t>Care experienced children and young people will receive </a:t>
            </a:r>
            <a:r>
              <a:rPr lang="en-GB" b="0" i="0" dirty="0" err="1">
                <a:effectLst/>
                <a:latin typeface="Arial" panose="020B0604020202020204" pitchFamily="34" charset="0"/>
              </a:rPr>
              <a:t>allthey</a:t>
            </a:r>
            <a:r>
              <a:rPr lang="en-GB" b="0" i="0" dirty="0">
                <a:effectLst/>
                <a:latin typeface="Arial" panose="020B0604020202020204" pitchFamily="34" charset="0"/>
              </a:rPr>
              <a:t> need to thrive at school. There will be no barriers to their engagement with education and schools will know and cherish their care experienced pupils.</a:t>
            </a:r>
            <a:endParaRPr lang="en-GB" b="1" dirty="0"/>
          </a:p>
        </p:txBody>
      </p:sp>
      <p:sp>
        <p:nvSpPr>
          <p:cNvPr id="4" name="Slide Number Placeholder 3"/>
          <p:cNvSpPr>
            <a:spLocks noGrp="1"/>
          </p:cNvSpPr>
          <p:nvPr>
            <p:ph type="sldNum" sz="quarter" idx="10"/>
          </p:nvPr>
        </p:nvSpPr>
        <p:spPr/>
        <p:txBody>
          <a:bodyPr/>
          <a:lstStyle/>
          <a:p>
            <a:fld id="{12EE2556-37EC-436F-9C37-0FA367A986A4}" type="slidenum">
              <a:rPr lang="en-GB" smtClean="0"/>
              <a:t>11</a:t>
            </a:fld>
            <a:endParaRPr lang="en-GB"/>
          </a:p>
        </p:txBody>
      </p:sp>
    </p:spTree>
    <p:extLst>
      <p:ext uri="{BB962C8B-B14F-4D97-AF65-F5344CB8AC3E}">
        <p14:creationId xmlns:p14="http://schemas.microsoft.com/office/powerpoint/2010/main" val="310454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rial" panose="020B0604020202020204" pitchFamily="34" charset="0"/>
              </a:rPr>
              <a:t>A framework of support will be in place to ensure people involved in the care of care experienced children and young people feel valued, encouraged and have supportive relationships for reflection with high quality supervision and environmental conditions.</a:t>
            </a:r>
          </a:p>
          <a:p>
            <a:endParaRPr lang="en-GB" b="0" i="0" dirty="0">
              <a:effectLst/>
              <a:latin typeface="Arial" panose="020B0604020202020204" pitchFamily="34" charset="0"/>
            </a:endParaRPr>
          </a:p>
          <a:p>
            <a:r>
              <a:rPr lang="en-GB" b="0" i="0" dirty="0">
                <a:effectLst/>
                <a:latin typeface="Arial" panose="020B0604020202020204" pitchFamily="34" charset="0"/>
              </a:rPr>
              <a:t>Care experienced children and young people will receive </a:t>
            </a:r>
            <a:r>
              <a:rPr lang="en-GB" b="0" i="0" dirty="0" err="1">
                <a:effectLst/>
                <a:latin typeface="Arial" panose="020B0604020202020204" pitchFamily="34" charset="0"/>
              </a:rPr>
              <a:t>allthey</a:t>
            </a:r>
            <a:r>
              <a:rPr lang="en-GB" b="0" i="0" dirty="0">
                <a:effectLst/>
                <a:latin typeface="Arial" panose="020B0604020202020204" pitchFamily="34" charset="0"/>
              </a:rPr>
              <a:t> need to thrive at school. There will be no barriers to their engagement with education and schools will know and cherish their care experienced pupils.</a:t>
            </a:r>
            <a:endParaRPr lang="en-GB" b="1" dirty="0"/>
          </a:p>
        </p:txBody>
      </p:sp>
      <p:sp>
        <p:nvSpPr>
          <p:cNvPr id="4" name="Slide Number Placeholder 3"/>
          <p:cNvSpPr>
            <a:spLocks noGrp="1"/>
          </p:cNvSpPr>
          <p:nvPr>
            <p:ph type="sldNum" sz="quarter" idx="10"/>
          </p:nvPr>
        </p:nvSpPr>
        <p:spPr/>
        <p:txBody>
          <a:bodyPr/>
          <a:lstStyle/>
          <a:p>
            <a:fld id="{12EE2556-37EC-436F-9C37-0FA367A986A4}" type="slidenum">
              <a:rPr lang="en-GB" smtClean="0"/>
              <a:t>12</a:t>
            </a:fld>
            <a:endParaRPr lang="en-GB"/>
          </a:p>
        </p:txBody>
      </p:sp>
    </p:spTree>
    <p:extLst>
      <p:ext uri="{BB962C8B-B14F-4D97-AF65-F5344CB8AC3E}">
        <p14:creationId xmlns:p14="http://schemas.microsoft.com/office/powerpoint/2010/main" val="423642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2556-37EC-436F-9C37-0FA367A986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52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14</a:t>
            </a:fld>
            <a:endParaRPr lang="en-GB"/>
          </a:p>
        </p:txBody>
      </p:sp>
    </p:spTree>
    <p:extLst>
      <p:ext uri="{BB962C8B-B14F-4D97-AF65-F5344CB8AC3E}">
        <p14:creationId xmlns:p14="http://schemas.microsoft.com/office/powerpoint/2010/main" val="383378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3</a:t>
            </a:fld>
            <a:endParaRPr lang="en-GB"/>
          </a:p>
        </p:txBody>
      </p:sp>
    </p:spTree>
    <p:extLst>
      <p:ext uri="{BB962C8B-B14F-4D97-AF65-F5344CB8AC3E}">
        <p14:creationId xmlns:p14="http://schemas.microsoft.com/office/powerpoint/2010/main" val="338081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4</a:t>
            </a:fld>
            <a:endParaRPr lang="en-GB"/>
          </a:p>
        </p:txBody>
      </p:sp>
    </p:spTree>
    <p:extLst>
      <p:ext uri="{BB962C8B-B14F-4D97-AF65-F5344CB8AC3E}">
        <p14:creationId xmlns:p14="http://schemas.microsoft.com/office/powerpoint/2010/main" val="263962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 explain process from the promise to the briefing paper  to the plan </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3"/>
              </a:rPr>
              <a:t>KeepThePromise-Oct-2020.pdf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4"/>
              </a:rPr>
              <a:t>The Promise Adult Criminal Justice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5"/>
              </a:rPr>
              <a:t>The Promise Adult Health and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6"/>
              </a:rPr>
              <a:t>The Promise Alcohol and Drugs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7"/>
              </a:rPr>
              <a:t>The Promise Children's Hearings System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8"/>
              </a:rPr>
              <a:t>The Promise Children's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9"/>
              </a:rPr>
              <a:t>The Promise Education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0"/>
              </a:rPr>
              <a:t>The Promise Family Support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1"/>
              </a:rPr>
              <a:t>The Promise Health and Wellbeing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2"/>
              </a:rPr>
              <a:t>The Promise Inspection and regulation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3"/>
              </a:rPr>
              <a:t>The Promise Poverty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4"/>
              </a:rPr>
              <a:t>The Promise Residential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5"/>
              </a:rPr>
              <a:t>The Promise Secure Estate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6"/>
              </a:rPr>
              <a:t>The Promise Workforce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7"/>
              </a:rPr>
              <a:t>The Promise Youth justice Briefing Autumn 2020.pdf</a:t>
            </a:r>
            <a:endParaRPr lang="en-GB" sz="1200" kern="1200" dirty="0">
              <a:solidFill>
                <a:schemeClr val="tx1"/>
              </a:solidFill>
              <a:effectLst/>
              <a:latin typeface="+mn-lt"/>
              <a:ea typeface="+mn-ea"/>
              <a:cs typeface="+mn-cs"/>
            </a:endParaRPr>
          </a:p>
          <a:p>
            <a:endParaRPr lang="en-GB" dirty="0"/>
          </a:p>
          <a:p>
            <a:pPr marL="228600" indent="-228600">
              <a:buFont typeface="+mj-lt"/>
              <a:buAutoNum type="arabicPeriod"/>
            </a:pPr>
            <a:r>
              <a:rPr lang="en-GB" sz="1200" kern="1200" dirty="0">
                <a:solidFill>
                  <a:schemeClr val="tx1"/>
                </a:solidFill>
                <a:effectLst/>
                <a:latin typeface="+mn-lt"/>
                <a:ea typeface="+mn-ea"/>
                <a:cs typeface="+mn-cs"/>
                <a:hlinkClick r:id="rId4"/>
              </a:rPr>
              <a:t>The Promise Adult Criminal Justice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5"/>
              </a:rPr>
              <a:t>The Promise Adult Health and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6"/>
              </a:rPr>
              <a:t>The Promise Alcohol and Drugs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7"/>
              </a:rPr>
              <a:t>The Promise Children's Hearings System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8"/>
              </a:rPr>
              <a:t>The Promise Children's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9"/>
              </a:rPr>
              <a:t>The Promise Education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0"/>
              </a:rPr>
              <a:t>The Promise Family Support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1"/>
              </a:rPr>
              <a:t>The Promise Health and Wellbeing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2"/>
              </a:rPr>
              <a:t>The Promise Inspection and regulation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3"/>
              </a:rPr>
              <a:t>The Promise Poverty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4"/>
              </a:rPr>
              <a:t>The Promise Residential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5"/>
              </a:rPr>
              <a:t>The Promise Secure Estate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6"/>
              </a:rPr>
              <a:t>The Promise Workforce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7"/>
              </a:rPr>
              <a:t>The Promise Youth justice Briefing Autumn 2020.pdf</a:t>
            </a:r>
            <a:endParaRPr lang="en-GB" sz="1200" kern="1200" dirty="0">
              <a:solidFill>
                <a:schemeClr val="tx1"/>
              </a:solidFill>
              <a:effectLst/>
              <a:latin typeface="+mn-lt"/>
              <a:ea typeface="+mn-ea"/>
              <a:cs typeface="+mn-cs"/>
            </a:endParaRPr>
          </a:p>
          <a:p>
            <a:endParaRPr lang="en-GB" dirty="0"/>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E2556-37EC-436F-9C37-0FA367A986A4}" type="slidenum">
              <a:rPr lang="en-GB" smtClean="0"/>
              <a:t>5</a:t>
            </a:fld>
            <a:endParaRPr lang="en-GB"/>
          </a:p>
        </p:txBody>
      </p:sp>
    </p:spTree>
    <p:extLst>
      <p:ext uri="{BB962C8B-B14F-4D97-AF65-F5344CB8AC3E}">
        <p14:creationId xmlns:p14="http://schemas.microsoft.com/office/powerpoint/2010/main" val="154970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6</a:t>
            </a:fld>
            <a:endParaRPr lang="en-GB"/>
          </a:p>
        </p:txBody>
      </p:sp>
    </p:spTree>
    <p:extLst>
      <p:ext uri="{BB962C8B-B14F-4D97-AF65-F5344CB8AC3E}">
        <p14:creationId xmlns:p14="http://schemas.microsoft.com/office/powerpoint/2010/main" val="26155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7</a:t>
            </a:fld>
            <a:endParaRPr lang="en-GB"/>
          </a:p>
        </p:txBody>
      </p:sp>
    </p:spTree>
    <p:extLst>
      <p:ext uri="{BB962C8B-B14F-4D97-AF65-F5344CB8AC3E}">
        <p14:creationId xmlns:p14="http://schemas.microsoft.com/office/powerpoint/2010/main" val="60320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8</a:t>
            </a:fld>
            <a:endParaRPr lang="en-GB"/>
          </a:p>
        </p:txBody>
      </p:sp>
    </p:spTree>
    <p:extLst>
      <p:ext uri="{BB962C8B-B14F-4D97-AF65-F5344CB8AC3E}">
        <p14:creationId xmlns:p14="http://schemas.microsoft.com/office/powerpoint/2010/main" val="425760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2EE2556-37EC-436F-9C37-0FA367A986A4}" type="slidenum">
              <a:rPr lang="en-GB" smtClean="0"/>
              <a:t>9</a:t>
            </a:fld>
            <a:endParaRPr lang="en-GB"/>
          </a:p>
        </p:txBody>
      </p:sp>
    </p:spTree>
    <p:extLst>
      <p:ext uri="{BB962C8B-B14F-4D97-AF65-F5344CB8AC3E}">
        <p14:creationId xmlns:p14="http://schemas.microsoft.com/office/powerpoint/2010/main" val="38337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10</a:t>
            </a:fld>
            <a:endParaRPr lang="en-GB"/>
          </a:p>
        </p:txBody>
      </p:sp>
    </p:spTree>
    <p:extLst>
      <p:ext uri="{BB962C8B-B14F-4D97-AF65-F5344CB8AC3E}">
        <p14:creationId xmlns:p14="http://schemas.microsoft.com/office/powerpoint/2010/main" val="134569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ADCD-F990-4619-9973-A3EB4A2FCC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2273D1-9DAE-4176-BBFD-05C3AA091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3A28E1-8658-436C-99EC-68CABB4ECAD5}"/>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295C41FF-01EE-4E61-A48F-1257E0555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22199-646B-4D0E-815A-39949FA63A76}"/>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209705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9DA5-34B7-4EAD-8399-F3BCCDC99A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14C76A-9928-4956-8763-36116F42E6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262373-328C-41B5-A051-1DE5B6E3E61C}"/>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01F0FA33-92CC-4441-A00E-60B0B3FEB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94E0F-33E2-4BC8-85C2-CF904E366813}"/>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309502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7B9A4-FC47-4532-B003-AC4BBD3C34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07FDC-04DC-4412-AA1C-79CE51270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0786B-BEC0-4628-8377-04312536D370}"/>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E4F4F8B8-99AE-4D42-B727-7F25B572A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B1D9B-F74B-410C-B4B4-8DE8CC5CA937}"/>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42805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25B6-5829-4F38-A70F-B5F2E957FA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974289-B535-4E7B-8680-858227DB2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AC08-E72F-4AB1-B0AA-E1E221011F83}"/>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EEAA45F2-C38F-4D02-A3B0-FC44EE44D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4C261-9B4F-479B-A215-A3F83907388C}"/>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2424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EBF3-17C0-4393-A407-DDE644900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708EFC-4B64-4406-ABF4-FF3AF923B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532CB-5C17-4EBF-A0F4-B0F8003D32F7}"/>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35989B20-9783-45B5-8BE5-D8B37B1F2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855EF5-8D6C-44A9-AE08-442A6A21D149}"/>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48258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D80D-D2B4-45EF-B212-1AD8D723B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C10AB-98D1-4EC8-ADC4-7D192168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A683CE-BB7F-48E8-8140-F675166AD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08D454-919C-4275-ADC2-9F674A46729F}"/>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6" name="Footer Placeholder 5">
            <a:extLst>
              <a:ext uri="{FF2B5EF4-FFF2-40B4-BE49-F238E27FC236}">
                <a16:creationId xmlns:a16="http://schemas.microsoft.com/office/drawing/2014/main" id="{BB7FA19F-7B02-4F6C-9602-BDA4DBE93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4F0EE2-00F4-4132-BDC5-95282225BA0A}"/>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161021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1B0D-51F0-4959-BBCA-5772A1B4BD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2BAB8D-2E4E-4E9C-92D5-7466D69A2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06E435-8732-419B-AE63-C580C94C6E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395D41-F550-4409-B3CF-235E57031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1DC059-DA8A-47D7-84EA-F1648BA7AF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9C55EE-78FA-4871-8EFE-6E4AA07EB99D}"/>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8" name="Footer Placeholder 7">
            <a:extLst>
              <a:ext uri="{FF2B5EF4-FFF2-40B4-BE49-F238E27FC236}">
                <a16:creationId xmlns:a16="http://schemas.microsoft.com/office/drawing/2014/main" id="{35612020-E8F8-48C2-9A19-7A16412CFB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8D0F99-103C-44B7-A0C1-771BD6028AE8}"/>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324533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D29D-40BA-42E0-926E-B7DEE78B07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48F51C-8A69-4C83-B56D-6CBCFACE8581}"/>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4" name="Footer Placeholder 3">
            <a:extLst>
              <a:ext uri="{FF2B5EF4-FFF2-40B4-BE49-F238E27FC236}">
                <a16:creationId xmlns:a16="http://schemas.microsoft.com/office/drawing/2014/main" id="{48563B41-1342-4F88-966C-11784447B8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18BF41-1DAF-4AE3-81EB-8A749FA9A25C}"/>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145694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18A87-82F5-4AD7-9F55-FF97E120B2C9}"/>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3" name="Footer Placeholder 2">
            <a:extLst>
              <a:ext uri="{FF2B5EF4-FFF2-40B4-BE49-F238E27FC236}">
                <a16:creationId xmlns:a16="http://schemas.microsoft.com/office/drawing/2014/main" id="{2C9FB94B-998E-4C7A-95B1-2033BC4D3F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04A614-E427-4FAE-B080-00B06C024B1F}"/>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107783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A04A-54DA-4103-98F5-732EB880E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34AF20-0B55-4CF4-861A-5CDF6949B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02E98D-769C-4B2A-A46D-CBC9696D4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68D5B-EC37-4A2D-8B92-8848B19E907E}"/>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6" name="Footer Placeholder 5">
            <a:extLst>
              <a:ext uri="{FF2B5EF4-FFF2-40B4-BE49-F238E27FC236}">
                <a16:creationId xmlns:a16="http://schemas.microsoft.com/office/drawing/2014/main" id="{4EB1A843-13A5-4D08-BF5E-830A3DA07F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6C2B0-358C-427D-B504-E4DDDB133FA0}"/>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248408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4149-9CF5-4671-8C5D-9FAB673C9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34AADE-64AD-4F61-BF3A-A15F307D2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D061D6-5165-4D29-9254-1C1C356A7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70703-4D29-4C54-B942-6CC4C871AD26}"/>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6" name="Footer Placeholder 5">
            <a:extLst>
              <a:ext uri="{FF2B5EF4-FFF2-40B4-BE49-F238E27FC236}">
                <a16:creationId xmlns:a16="http://schemas.microsoft.com/office/drawing/2014/main" id="{7E0FA9CA-9842-48CA-B632-9C1DF6BFB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3F2AAD-FD10-4970-9DC2-B8DF63423516}"/>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321543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6DBFD-BA4A-48BE-BF7A-F727863AF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F5A96-2455-4CBD-A5E5-AA93243B1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BE036-2569-44F9-BF51-E00A047BD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A54C3265-71F9-4555-9A7D-87E4C77CF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37548E-DD2F-4FBE-82B4-DA4527A72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C6656-D5F6-4751-99B3-35186721C5EF}" type="slidenum">
              <a:rPr lang="en-GB" smtClean="0"/>
              <a:t>‹#›</a:t>
            </a:fld>
            <a:endParaRPr lang="en-GB"/>
          </a:p>
        </p:txBody>
      </p:sp>
    </p:spTree>
    <p:extLst>
      <p:ext uri="{BB962C8B-B14F-4D97-AF65-F5344CB8AC3E}">
        <p14:creationId xmlns:p14="http://schemas.microsoft.com/office/powerpoint/2010/main" val="27872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www.scottishparliament.tv/meeting/ministerial-statements-february-5-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co/XFJtleXya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2419124"/>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sp>
        <p:nvSpPr>
          <p:cNvPr id="2" name="Title 1"/>
          <p:cNvSpPr>
            <a:spLocks noGrp="1"/>
          </p:cNvSpPr>
          <p:nvPr>
            <p:ph type="ctrTitle"/>
          </p:nvPr>
        </p:nvSpPr>
        <p:spPr>
          <a:xfrm>
            <a:off x="4660034" y="1819096"/>
            <a:ext cx="2736303" cy="2952328"/>
          </a:xfrm>
          <a:solidFill>
            <a:srgbClr val="FFC000"/>
          </a:solidFill>
        </p:spPr>
        <p:txBody>
          <a:bodyPr>
            <a:noAutofit/>
          </a:bodyPr>
          <a:lstStyle/>
          <a:p>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“We grow up </a:t>
            </a:r>
            <a:br>
              <a:rPr lang="en-GB" sz="2800" b="1" dirty="0">
                <a:solidFill>
                  <a:schemeClr val="tx1">
                    <a:lumMod val="50000"/>
                    <a:lumOff val="50000"/>
                  </a:schemeClr>
                </a:solidFill>
                <a:latin typeface="+mn-lt"/>
              </a:rPr>
            </a:br>
            <a:r>
              <a:rPr lang="en-GB" sz="2800" b="1" dirty="0">
                <a:solidFill>
                  <a:srgbClr val="7030A0"/>
                </a:solidFill>
                <a:latin typeface="+mn-lt"/>
              </a:rPr>
              <a:t>loved</a:t>
            </a:r>
            <a:r>
              <a:rPr lang="en-GB" sz="2800" b="1" dirty="0">
                <a:solidFill>
                  <a:schemeClr val="tx1">
                    <a:lumMod val="50000"/>
                    <a:lumOff val="50000"/>
                  </a:schemeClr>
                </a:solidFill>
                <a:latin typeface="+mn-lt"/>
              </a:rPr>
              <a:t>, </a:t>
            </a:r>
            <a:r>
              <a:rPr lang="en-GB" sz="2800" b="1" dirty="0">
                <a:solidFill>
                  <a:srgbClr val="00B050"/>
                </a:solidFill>
                <a:latin typeface="+mn-lt"/>
              </a:rPr>
              <a:t>safe</a:t>
            </a:r>
            <a:r>
              <a:rPr lang="en-GB" sz="2800" b="1" dirty="0">
                <a:solidFill>
                  <a:schemeClr val="tx1">
                    <a:lumMod val="50000"/>
                    <a:lumOff val="50000"/>
                  </a:schemeClr>
                </a:solidFill>
                <a:latin typeface="+mn-lt"/>
              </a:rPr>
              <a:t>,</a:t>
            </a:r>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and </a:t>
            </a:r>
            <a:r>
              <a:rPr lang="en-GB" sz="2800" b="1" dirty="0">
                <a:solidFill>
                  <a:srgbClr val="CC00FF"/>
                </a:solidFill>
                <a:latin typeface="+mn-lt"/>
              </a:rPr>
              <a:t>respected </a:t>
            </a:r>
            <a:br>
              <a:rPr lang="en-GB" sz="2800" b="1" dirty="0">
                <a:solidFill>
                  <a:srgbClr val="CC00FF"/>
                </a:solidFill>
                <a:latin typeface="+mn-lt"/>
              </a:rPr>
            </a:br>
            <a:r>
              <a:rPr lang="en-GB" sz="2800" b="1" dirty="0">
                <a:solidFill>
                  <a:schemeClr val="tx1">
                    <a:lumMod val="50000"/>
                    <a:lumOff val="50000"/>
                  </a:schemeClr>
                </a:solidFill>
                <a:latin typeface="+mn-lt"/>
              </a:rPr>
              <a:t>so that we</a:t>
            </a:r>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realise our </a:t>
            </a:r>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full potential.”</a:t>
            </a:r>
            <a:br>
              <a:rPr lang="en-GB" sz="2800" b="1" dirty="0">
                <a:solidFill>
                  <a:schemeClr val="tx1">
                    <a:lumMod val="50000"/>
                    <a:lumOff val="50000"/>
                  </a:schemeClr>
                </a:solidFill>
              </a:rPr>
            </a:br>
            <a:endParaRPr lang="en-US" sz="2000" dirty="0"/>
          </a:p>
        </p:txBody>
      </p:sp>
      <p:pic>
        <p:nvPicPr>
          <p:cNvPr id="4" name="Picture 2" descr="C:\Users\ParkerD\AppData\Local\Microsoft\Windows\Temporary Internet Files\Content.Outlook\0AYICCED\ChampionsforChange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2" t="28208" r="1177" b="33800"/>
          <a:stretch/>
        </p:blipFill>
        <p:spPr bwMode="auto">
          <a:xfrm>
            <a:off x="8995395" y="5734604"/>
            <a:ext cx="3096344" cy="11233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42344" y="4953000"/>
            <a:ext cx="6171406" cy="400110"/>
          </a:xfrm>
          <a:prstGeom prst="rect">
            <a:avLst/>
          </a:prstGeom>
        </p:spPr>
        <p:txBody>
          <a:bodyPr wrap="square">
            <a:spAutoFit/>
          </a:bodyPr>
          <a:lstStyle/>
          <a:p>
            <a:r>
              <a:rPr lang="en-GB" sz="2000" b="1" dirty="0">
                <a:solidFill>
                  <a:srgbClr val="7030A0"/>
                </a:solidFill>
              </a:rPr>
              <a:t>Scotland’s Ambition for children and young people</a:t>
            </a:r>
          </a:p>
        </p:txBody>
      </p:sp>
      <p:grpSp>
        <p:nvGrpSpPr>
          <p:cNvPr id="3" name="Group 2">
            <a:extLst>
              <a:ext uri="{FF2B5EF4-FFF2-40B4-BE49-F238E27FC236}">
                <a16:creationId xmlns:a16="http://schemas.microsoft.com/office/drawing/2014/main" id="{D250D0AA-F080-4E0F-BC6B-C6EE0E7105EB}"/>
              </a:ext>
            </a:extLst>
          </p:cNvPr>
          <p:cNvGrpSpPr/>
          <p:nvPr/>
        </p:nvGrpSpPr>
        <p:grpSpPr>
          <a:xfrm>
            <a:off x="10762828" y="237453"/>
            <a:ext cx="1227825" cy="1944217"/>
            <a:chOff x="9048328" y="159693"/>
            <a:chExt cx="1227825" cy="1944217"/>
          </a:xfrm>
        </p:grpSpPr>
        <p:pic>
          <p:nvPicPr>
            <p:cNvPr id="10" name="Picture 9"/>
            <p:cNvPicPr/>
            <p:nvPr/>
          </p:nvPicPr>
          <p:blipFill rotWithShape="1">
            <a:blip r:embed="rId4"/>
            <a:srcRect l="35912" t="18037" r="35711" b="44689"/>
            <a:stretch/>
          </p:blipFill>
          <p:spPr bwMode="auto">
            <a:xfrm>
              <a:off x="9048328" y="159693"/>
              <a:ext cx="1224136" cy="1296144"/>
            </a:xfrm>
            <a:prstGeom prst="rect">
              <a:avLst/>
            </a:prstGeom>
            <a:ln>
              <a:noFill/>
            </a:ln>
            <a:extLst>
              <a:ext uri="{53640926-AAD7-44D8-BBD7-CCE9431645EC}">
                <a14:shadowObscured xmlns:a14="http://schemas.microsoft.com/office/drawing/2010/main"/>
              </a:ext>
            </a:extLst>
          </p:spPr>
        </p:pic>
        <p:pic>
          <p:nvPicPr>
            <p:cNvPr id="11" name="Picture 2" descr="cid:image001.png@01D3F412.F6275D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2017" y="1484785"/>
              <a:ext cx="1224136"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2" y="5667929"/>
            <a:ext cx="2955142" cy="10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B1E164-04C4-4FDF-BEEE-54C6C81CE093}"/>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5" name="Rectangle 4"/>
          <p:cNvSpPr/>
          <p:nvPr/>
        </p:nvSpPr>
        <p:spPr>
          <a:xfrm>
            <a:off x="1697757" y="2336216"/>
            <a:ext cx="8748464" cy="3945439"/>
          </a:xfrm>
          <a:prstGeom prst="rect">
            <a:avLst/>
          </a:prstGeom>
        </p:spPr>
        <p:txBody>
          <a:bodyPr wrap="square">
            <a:spAutoFit/>
          </a:bodyPr>
          <a:lstStyle/>
          <a:p>
            <a:pPr>
              <a:lnSpc>
                <a:spcPct val="107000"/>
              </a:lnSpc>
            </a:pPr>
            <a:r>
              <a:rPr lang="en-GB" sz="5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SCAFFOLDING</a:t>
            </a:r>
            <a:r>
              <a:rPr lang="en-GB" sz="5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3600" dirty="0">
                <a:latin typeface="Calibri" panose="020F0502020204030204" pitchFamily="34" charset="0"/>
                <a:ea typeface="Calibri" panose="020F0502020204030204" pitchFamily="34" charset="0"/>
                <a:cs typeface="Times New Roman" panose="02020603050405020304" pitchFamily="18" charset="0"/>
              </a:rPr>
              <a:t>Children, families and the workforce must be </a:t>
            </a: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supported</a:t>
            </a:r>
            <a:r>
              <a:rPr lang="en-GB" sz="3600" dirty="0">
                <a:latin typeface="Calibri" panose="020F0502020204030204" pitchFamily="34" charset="0"/>
                <a:ea typeface="Calibri" panose="020F0502020204030204" pitchFamily="34" charset="0"/>
                <a:cs typeface="Times New Roman" panose="02020603050405020304" pitchFamily="18" charset="0"/>
              </a:rPr>
              <a:t> by a </a:t>
            </a:r>
            <a:r>
              <a:rPr lang="en-GB"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system</a:t>
            </a:r>
            <a:r>
              <a:rPr lang="en-GB" sz="3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that is there </a:t>
            </a:r>
            <a:r>
              <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when</a:t>
            </a:r>
            <a:r>
              <a:rPr lang="en-GB" sz="3600" dirty="0">
                <a:latin typeface="Calibri" panose="020F0502020204030204" pitchFamily="34" charset="0"/>
                <a:ea typeface="Calibri" panose="020F0502020204030204" pitchFamily="34" charset="0"/>
                <a:cs typeface="Times New Roman" panose="02020603050405020304" pitchFamily="18" charset="0"/>
              </a:rPr>
              <a:t> it is </a:t>
            </a:r>
            <a:r>
              <a:rPr lang="en-GB" sz="3600" b="1" dirty="0">
                <a:solidFill>
                  <a:srgbClr val="DB5757"/>
                </a:solidFill>
                <a:latin typeface="Calibri" panose="020F0502020204030204" pitchFamily="34" charset="0"/>
                <a:ea typeface="Calibri" panose="020F0502020204030204" pitchFamily="34" charset="0"/>
                <a:cs typeface="Times New Roman" panose="02020603050405020304" pitchFamily="18" charset="0"/>
              </a:rPr>
              <a:t>needed</a:t>
            </a:r>
            <a:r>
              <a:rPr lang="en-GB" sz="3600" dirty="0">
                <a:latin typeface="Calibri" panose="020F0502020204030204" pitchFamily="34" charset="0"/>
                <a:ea typeface="Calibri" panose="020F0502020204030204" pitchFamily="34" charset="0"/>
                <a:cs typeface="Times New Roman" panose="02020603050405020304" pitchFamily="18" charset="0"/>
              </a:rPr>
              <a:t>. The scaffolding of help, support and accountability must be </a:t>
            </a: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ready</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and </a:t>
            </a: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responsive</a:t>
            </a:r>
            <a:r>
              <a:rPr lang="en-GB" sz="3600" dirty="0">
                <a:latin typeface="Calibri" panose="020F0502020204030204" pitchFamily="34" charset="0"/>
                <a:ea typeface="Calibri" panose="020F0502020204030204" pitchFamily="34" charset="0"/>
                <a:cs typeface="Times New Roman" panose="02020603050405020304" pitchFamily="18" charset="0"/>
              </a:rPr>
              <a:t> when it is required.</a:t>
            </a:r>
          </a:p>
        </p:txBody>
      </p:sp>
      <p:pic>
        <p:nvPicPr>
          <p:cNvPr id="10" name="Picture 9"/>
          <p:cNvPicPr/>
          <p:nvPr/>
        </p:nvPicPr>
        <p:blipFill rotWithShape="1">
          <a:blip r:embed="rId3"/>
          <a:srcRect l="35912" t="18037" r="35711" b="44689"/>
          <a:stretch/>
        </p:blipFill>
        <p:spPr bwMode="auto">
          <a:xfrm>
            <a:off x="8760297" y="40805"/>
            <a:ext cx="168592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02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07EF"/>
        </a:solidFill>
        <a:effectLst/>
      </p:bgPr>
    </p:bg>
    <p:spTree>
      <p:nvGrpSpPr>
        <p:cNvPr id="1" name=""/>
        <p:cNvGrpSpPr/>
        <p:nvPr/>
      </p:nvGrpSpPr>
      <p:grpSpPr>
        <a:xfrm>
          <a:off x="0" y="0"/>
          <a:ext cx="0" cy="0"/>
          <a:chOff x="0" y="0"/>
          <a:chExt cx="0" cy="0"/>
        </a:xfrm>
      </p:grpSpPr>
      <p:sp>
        <p:nvSpPr>
          <p:cNvPr id="3" name="Rectangle 2"/>
          <p:cNvSpPr/>
          <p:nvPr/>
        </p:nvSpPr>
        <p:spPr>
          <a:xfrm>
            <a:off x="1978831" y="-17427"/>
            <a:ext cx="7922865" cy="1323439"/>
          </a:xfrm>
          <a:prstGeom prst="rect">
            <a:avLst/>
          </a:prstGeom>
        </p:spPr>
        <p:txBody>
          <a:bodyPr wrap="square">
            <a:spAutoFit/>
          </a:bodyPr>
          <a:lstStyle/>
          <a:p>
            <a:pPr algn="ctr"/>
            <a:r>
              <a:rPr lang="en-GB" sz="4000" b="1" dirty="0">
                <a:solidFill>
                  <a:schemeClr val="accent2">
                    <a:lumMod val="20000"/>
                    <a:lumOff val="80000"/>
                  </a:schemeClr>
                </a:solidFill>
                <a:latin typeface="Arial" panose="020B0604020202020204" pitchFamily="34" charset="0"/>
                <a:cs typeface="Arial" panose="020B0604020202020204" pitchFamily="34" charset="0"/>
              </a:rPr>
              <a:t>10 Promise Improvement Actions</a:t>
            </a:r>
          </a:p>
        </p:txBody>
      </p:sp>
      <p:pic>
        <p:nvPicPr>
          <p:cNvPr id="10" name="Picture 9"/>
          <p:cNvPicPr/>
          <p:nvPr/>
        </p:nvPicPr>
        <p:blipFill rotWithShape="1">
          <a:blip r:embed="rId3"/>
          <a:srcRect l="35912" t="18037" r="35711" b="44689"/>
          <a:stretch/>
        </p:blipFill>
        <p:spPr bwMode="auto">
          <a:xfrm>
            <a:off x="10213169" y="50859"/>
            <a:ext cx="1368152" cy="1299963"/>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D6F6D859-3330-46BC-8ADB-B453BC7D4E09}"/>
              </a:ext>
            </a:extLst>
          </p:cNvPr>
          <p:cNvSpPr txBox="1"/>
          <p:nvPr/>
        </p:nvSpPr>
        <p:spPr>
          <a:xfrm>
            <a:off x="219075" y="1556631"/>
            <a:ext cx="12193687" cy="646331"/>
          </a:xfrm>
          <a:prstGeom prst="rect">
            <a:avLst/>
          </a:prstGeom>
          <a:noFill/>
        </p:spPr>
        <p:txBody>
          <a:bodyPr wrap="square">
            <a:spAutoFit/>
          </a:bodyPr>
          <a:lstStyle/>
          <a:p>
            <a:r>
              <a:rPr lang="en-GB" b="1" dirty="0">
                <a:solidFill>
                  <a:schemeClr val="bg1"/>
                </a:solidFill>
                <a:latin typeface="Arial" panose="020B0604020202020204" pitchFamily="34" charset="0"/>
              </a:rPr>
              <a:t>1. </a:t>
            </a:r>
            <a:r>
              <a:rPr lang="en-GB" b="1" i="0" dirty="0">
                <a:solidFill>
                  <a:schemeClr val="bg1"/>
                </a:solidFill>
                <a:effectLst/>
                <a:latin typeface="Arial" panose="020B0604020202020204" pitchFamily="34" charset="0"/>
              </a:rPr>
              <a:t>South Ayrshire’s workforce and commissioned services will have a comprehensive understanding of the promise including how to embed the promise values in their approach</a:t>
            </a:r>
            <a:endParaRPr lang="en-GB" b="1" dirty="0">
              <a:solidFill>
                <a:schemeClr val="bg1"/>
              </a:solidFill>
            </a:endParaRPr>
          </a:p>
        </p:txBody>
      </p:sp>
      <p:sp>
        <p:nvSpPr>
          <p:cNvPr id="19" name="TextBox 18">
            <a:extLst>
              <a:ext uri="{FF2B5EF4-FFF2-40B4-BE49-F238E27FC236}">
                <a16:creationId xmlns:a16="http://schemas.microsoft.com/office/drawing/2014/main" id="{323F9E19-3370-4269-B1F2-EAB22A021C45}"/>
              </a:ext>
            </a:extLst>
          </p:cNvPr>
          <p:cNvSpPr txBox="1"/>
          <p:nvPr/>
        </p:nvSpPr>
        <p:spPr>
          <a:xfrm>
            <a:off x="219076" y="2416198"/>
            <a:ext cx="12333005"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2. Services and provision will be designed on the basis of need and with clear data, rather than on an acceptance of how the system has always operated.</a:t>
            </a:r>
            <a:endParaRPr lang="en-GB" b="1" dirty="0">
              <a:solidFill>
                <a:schemeClr val="bg1"/>
              </a:solidFill>
            </a:endParaRPr>
          </a:p>
        </p:txBody>
      </p:sp>
      <p:sp>
        <p:nvSpPr>
          <p:cNvPr id="20" name="TextBox 19">
            <a:extLst>
              <a:ext uri="{FF2B5EF4-FFF2-40B4-BE49-F238E27FC236}">
                <a16:creationId xmlns:a16="http://schemas.microsoft.com/office/drawing/2014/main" id="{C5E3A2E0-D272-4D99-B5C3-384723341320}"/>
              </a:ext>
            </a:extLst>
          </p:cNvPr>
          <p:cNvSpPr txBox="1"/>
          <p:nvPr/>
        </p:nvSpPr>
        <p:spPr>
          <a:xfrm>
            <a:off x="219076" y="3358745"/>
            <a:ext cx="12441884" cy="923330"/>
          </a:xfrm>
          <a:prstGeom prst="rect">
            <a:avLst/>
          </a:prstGeom>
          <a:noFill/>
        </p:spPr>
        <p:txBody>
          <a:bodyPr wrap="square">
            <a:spAutoFit/>
          </a:bodyPr>
          <a:lstStyle/>
          <a:p>
            <a:r>
              <a:rPr lang="en-GB" b="1" i="0" dirty="0">
                <a:solidFill>
                  <a:schemeClr val="bg1"/>
                </a:solidFill>
                <a:effectLst/>
                <a:latin typeface="Arial" panose="020B0604020202020204" pitchFamily="34" charset="0"/>
              </a:rPr>
              <a:t>3. Decisions made across South Ayrshire are underpinned by Children’s rights and there will be well communicated and understood guidance in place that upholds children’s rights and reflects equal protection legislation.</a:t>
            </a:r>
            <a:endParaRPr lang="en-GB" b="1" dirty="0">
              <a:solidFill>
                <a:schemeClr val="bg1"/>
              </a:solidFill>
            </a:endParaRPr>
          </a:p>
        </p:txBody>
      </p:sp>
      <p:sp>
        <p:nvSpPr>
          <p:cNvPr id="21" name="TextBox 20">
            <a:extLst>
              <a:ext uri="{FF2B5EF4-FFF2-40B4-BE49-F238E27FC236}">
                <a16:creationId xmlns:a16="http://schemas.microsoft.com/office/drawing/2014/main" id="{DF131CE3-7F99-4C90-832B-DA60361FD044}"/>
              </a:ext>
            </a:extLst>
          </p:cNvPr>
          <p:cNvSpPr txBox="1"/>
          <p:nvPr/>
        </p:nvSpPr>
        <p:spPr>
          <a:xfrm>
            <a:off x="238124" y="4353669"/>
            <a:ext cx="11788776" cy="369332"/>
          </a:xfrm>
          <a:prstGeom prst="rect">
            <a:avLst/>
          </a:prstGeom>
          <a:noFill/>
        </p:spPr>
        <p:txBody>
          <a:bodyPr wrap="square">
            <a:spAutoFit/>
          </a:bodyPr>
          <a:lstStyle/>
          <a:p>
            <a:r>
              <a:rPr lang="en-GB" b="1" i="0" dirty="0">
                <a:solidFill>
                  <a:schemeClr val="bg1"/>
                </a:solidFill>
                <a:effectLst/>
                <a:latin typeface="Arial" panose="020B0604020202020204" pitchFamily="34" charset="0"/>
              </a:rPr>
              <a:t>4. Trauma informed and nurture approaches are standard and widespread practice across South Ayrshire</a:t>
            </a:r>
            <a:endParaRPr lang="en-GB" b="1" dirty="0">
              <a:solidFill>
                <a:schemeClr val="bg1"/>
              </a:solidFill>
            </a:endParaRPr>
          </a:p>
        </p:txBody>
      </p:sp>
      <p:sp>
        <p:nvSpPr>
          <p:cNvPr id="22" name="TextBox 21">
            <a:extLst>
              <a:ext uri="{FF2B5EF4-FFF2-40B4-BE49-F238E27FC236}">
                <a16:creationId xmlns:a16="http://schemas.microsoft.com/office/drawing/2014/main" id="{6D45EF98-A40B-443E-9B85-E532016BA836}"/>
              </a:ext>
            </a:extLst>
          </p:cNvPr>
          <p:cNvSpPr txBox="1"/>
          <p:nvPr/>
        </p:nvSpPr>
        <p:spPr>
          <a:xfrm>
            <a:off x="238124" y="5132973"/>
            <a:ext cx="12174638"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5. South Ayrshire recognises that ‘language creates realities’ those with care experience must hold and own the narrative of their own lives </a:t>
            </a:r>
            <a:endParaRPr lang="en-GB" b="1" dirty="0">
              <a:solidFill>
                <a:schemeClr val="bg1"/>
              </a:solidFill>
            </a:endParaRPr>
          </a:p>
        </p:txBody>
      </p:sp>
    </p:spTree>
    <p:extLst>
      <p:ext uri="{BB962C8B-B14F-4D97-AF65-F5344CB8AC3E}">
        <p14:creationId xmlns:p14="http://schemas.microsoft.com/office/powerpoint/2010/main" val="286590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07EF"/>
        </a:solidFill>
        <a:effectLst/>
      </p:bgPr>
    </p:bg>
    <p:spTree>
      <p:nvGrpSpPr>
        <p:cNvPr id="1" name=""/>
        <p:cNvGrpSpPr/>
        <p:nvPr/>
      </p:nvGrpSpPr>
      <p:grpSpPr>
        <a:xfrm>
          <a:off x="0" y="0"/>
          <a:ext cx="0" cy="0"/>
          <a:chOff x="0" y="0"/>
          <a:chExt cx="0" cy="0"/>
        </a:xfrm>
      </p:grpSpPr>
      <p:sp>
        <p:nvSpPr>
          <p:cNvPr id="3" name="Rectangle 2"/>
          <p:cNvSpPr/>
          <p:nvPr/>
        </p:nvSpPr>
        <p:spPr>
          <a:xfrm>
            <a:off x="1978831" y="23670"/>
            <a:ext cx="7922865" cy="1323439"/>
          </a:xfrm>
          <a:prstGeom prst="rect">
            <a:avLst/>
          </a:prstGeom>
        </p:spPr>
        <p:txBody>
          <a:bodyPr wrap="square">
            <a:spAutoFit/>
          </a:bodyPr>
          <a:lstStyle/>
          <a:p>
            <a:pPr algn="ctr"/>
            <a:r>
              <a:rPr lang="en-GB" sz="4000" b="1" dirty="0">
                <a:solidFill>
                  <a:schemeClr val="accent2">
                    <a:lumMod val="20000"/>
                    <a:lumOff val="80000"/>
                  </a:schemeClr>
                </a:solidFill>
                <a:latin typeface="Arial" panose="020B0604020202020204" pitchFamily="34" charset="0"/>
                <a:cs typeface="Arial" panose="020B0604020202020204" pitchFamily="34" charset="0"/>
              </a:rPr>
              <a:t>10 Promise Improvement Actions</a:t>
            </a:r>
          </a:p>
        </p:txBody>
      </p:sp>
      <p:pic>
        <p:nvPicPr>
          <p:cNvPr id="10" name="Picture 9"/>
          <p:cNvPicPr/>
          <p:nvPr/>
        </p:nvPicPr>
        <p:blipFill rotWithShape="1">
          <a:blip r:embed="rId3"/>
          <a:srcRect l="35912" t="18037" r="35711" b="44689"/>
          <a:stretch/>
        </p:blipFill>
        <p:spPr bwMode="auto">
          <a:xfrm>
            <a:off x="10213169" y="50859"/>
            <a:ext cx="1368152" cy="1299963"/>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D8A4FA8B-9E07-401E-9513-44FEA1EEACBB}"/>
              </a:ext>
            </a:extLst>
          </p:cNvPr>
          <p:cNvSpPr txBox="1"/>
          <p:nvPr/>
        </p:nvSpPr>
        <p:spPr>
          <a:xfrm>
            <a:off x="238124" y="1686200"/>
            <a:ext cx="11715751"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6. 10 principles of intensive family support are embedded into the practice (planning, commissioning and delivery) across all of South Ayrshire’s directorates and commissioned services</a:t>
            </a:r>
            <a:endParaRPr lang="en-GB" b="1" dirty="0">
              <a:solidFill>
                <a:schemeClr val="bg1"/>
              </a:solidFill>
            </a:endParaRPr>
          </a:p>
        </p:txBody>
      </p:sp>
      <p:sp>
        <p:nvSpPr>
          <p:cNvPr id="26" name="TextBox 25">
            <a:extLst>
              <a:ext uri="{FF2B5EF4-FFF2-40B4-BE49-F238E27FC236}">
                <a16:creationId xmlns:a16="http://schemas.microsoft.com/office/drawing/2014/main" id="{7A24BD17-F131-4C17-875F-B4228C217839}"/>
              </a:ext>
            </a:extLst>
          </p:cNvPr>
          <p:cNvSpPr txBox="1"/>
          <p:nvPr/>
        </p:nvSpPr>
        <p:spPr>
          <a:xfrm>
            <a:off x="238124" y="2655669"/>
            <a:ext cx="11715752"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7.There must be significant, ongoing and persistent commitment to ending poverty and mitigating its impacts for South Ayrshires children, families and communities.</a:t>
            </a:r>
            <a:endParaRPr lang="en-GB" b="1" dirty="0">
              <a:solidFill>
                <a:schemeClr val="bg1"/>
              </a:solidFill>
            </a:endParaRPr>
          </a:p>
        </p:txBody>
      </p:sp>
      <p:sp>
        <p:nvSpPr>
          <p:cNvPr id="28" name="TextBox 27">
            <a:extLst>
              <a:ext uri="{FF2B5EF4-FFF2-40B4-BE49-F238E27FC236}">
                <a16:creationId xmlns:a16="http://schemas.microsoft.com/office/drawing/2014/main" id="{7388788F-2752-4634-B42F-A57F0F253E49}"/>
              </a:ext>
            </a:extLst>
          </p:cNvPr>
          <p:cNvSpPr txBox="1"/>
          <p:nvPr/>
        </p:nvSpPr>
        <p:spPr>
          <a:xfrm>
            <a:off x="161922" y="3625138"/>
            <a:ext cx="11868154" cy="923330"/>
          </a:xfrm>
          <a:prstGeom prst="rect">
            <a:avLst/>
          </a:prstGeom>
          <a:noFill/>
        </p:spPr>
        <p:txBody>
          <a:bodyPr wrap="square">
            <a:spAutoFit/>
          </a:bodyPr>
          <a:lstStyle/>
          <a:p>
            <a:r>
              <a:rPr lang="en-GB" b="1" i="0" dirty="0">
                <a:solidFill>
                  <a:schemeClr val="bg1"/>
                </a:solidFill>
                <a:effectLst/>
                <a:latin typeface="Arial" panose="020B0604020202020204" pitchFamily="34" charset="0"/>
              </a:rPr>
              <a:t>8. South Ayrshire must support the workforce to contribute to a broader understanding of risk. South Ayrshire must understand, through its people and structures, the risk of children not having loving supportive relationships and regular childhood and teenage experiences.</a:t>
            </a:r>
            <a:endParaRPr lang="en-GB" b="1" dirty="0">
              <a:solidFill>
                <a:schemeClr val="bg1"/>
              </a:solidFill>
            </a:endParaRPr>
          </a:p>
        </p:txBody>
      </p:sp>
      <p:sp>
        <p:nvSpPr>
          <p:cNvPr id="13" name="TextBox 12">
            <a:extLst>
              <a:ext uri="{FF2B5EF4-FFF2-40B4-BE49-F238E27FC236}">
                <a16:creationId xmlns:a16="http://schemas.microsoft.com/office/drawing/2014/main" id="{2E6FAA51-4B9E-487D-B6F1-02BC2C91F3DE}"/>
              </a:ext>
            </a:extLst>
          </p:cNvPr>
          <p:cNvSpPr txBox="1"/>
          <p:nvPr/>
        </p:nvSpPr>
        <p:spPr>
          <a:xfrm>
            <a:off x="161922" y="4696589"/>
            <a:ext cx="11791953" cy="2031325"/>
          </a:xfrm>
          <a:prstGeom prst="rect">
            <a:avLst/>
          </a:prstGeom>
          <a:noFill/>
        </p:spPr>
        <p:txBody>
          <a:bodyPr wrap="square">
            <a:spAutoFit/>
          </a:bodyPr>
          <a:lstStyle/>
          <a:p>
            <a:pPr algn="just"/>
            <a:r>
              <a:rPr lang="en-GB" b="1" i="0" dirty="0">
                <a:solidFill>
                  <a:schemeClr val="bg1"/>
                </a:solidFill>
                <a:effectLst/>
                <a:latin typeface="Arial" panose="020B0604020202020204" pitchFamily="34" charset="0"/>
              </a:rPr>
              <a:t>9. A framework of support will be in place to ensure people involved in the care of care experienced children and young people feel valued, encouraged and have supportive relationships for reflection with high quality supervision and environmental conditions.</a:t>
            </a:r>
          </a:p>
          <a:p>
            <a:pPr algn="just"/>
            <a:endParaRPr lang="en-GB" b="1" i="0" dirty="0">
              <a:solidFill>
                <a:schemeClr val="bg1"/>
              </a:solidFill>
              <a:effectLst/>
              <a:latin typeface="Arial" panose="020B0604020202020204" pitchFamily="34" charset="0"/>
            </a:endParaRPr>
          </a:p>
          <a:p>
            <a:pPr algn="just"/>
            <a:r>
              <a:rPr lang="en-GB" b="1" i="0" dirty="0">
                <a:solidFill>
                  <a:schemeClr val="bg1"/>
                </a:solidFill>
                <a:effectLst/>
                <a:latin typeface="Arial" panose="020B0604020202020204" pitchFamily="34" charset="0"/>
              </a:rPr>
              <a:t>10. Care experienced children and young people will receive all they need to thrive at school. There will be no barriers to their engagement with education and schools will know and cherish their care experienced pupils.</a:t>
            </a:r>
            <a:endParaRPr lang="en-GB" b="1" dirty="0">
              <a:solidFill>
                <a:schemeClr val="bg1"/>
              </a:solidFill>
            </a:endParaRPr>
          </a:p>
        </p:txBody>
      </p:sp>
    </p:spTree>
    <p:extLst>
      <p:ext uri="{BB962C8B-B14F-4D97-AF65-F5344CB8AC3E}">
        <p14:creationId xmlns:p14="http://schemas.microsoft.com/office/powerpoint/2010/main" val="160113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6C6780E-867B-4CF4-8E85-CFDDD041E444}"/>
              </a:ext>
            </a:extLst>
          </p:cNvPr>
          <p:cNvSpPr txBox="1"/>
          <p:nvPr/>
        </p:nvSpPr>
        <p:spPr>
          <a:xfrm>
            <a:off x="0" y="-31255"/>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pic>
        <p:nvPicPr>
          <p:cNvPr id="5" name="Picture 4"/>
          <p:cNvPicPr/>
          <p:nvPr/>
        </p:nvPicPr>
        <p:blipFill rotWithShape="1">
          <a:blip r:embed="rId3"/>
          <a:srcRect l="35912" t="18037" r="35711" b="44689"/>
          <a:stretch/>
        </p:blipFill>
        <p:spPr bwMode="auto">
          <a:xfrm>
            <a:off x="8961452" y="5339017"/>
            <a:ext cx="1235447" cy="1249245"/>
          </a:xfrm>
          <a:prstGeom prst="rect">
            <a:avLst/>
          </a:prstGeom>
          <a:ln>
            <a:solidFill>
              <a:srgbClr val="CC00FF"/>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6FC83B7-D2F8-420F-86C5-B01460E8E997}"/>
              </a:ext>
            </a:extLst>
          </p:cNvPr>
          <p:cNvPicPr/>
          <p:nvPr/>
        </p:nvPicPr>
        <p:blipFill>
          <a:blip r:embed="rId4">
            <a:extLst>
              <a:ext uri="{28A0092B-C50C-407E-A947-70E740481C1C}">
                <a14:useLocalDpi xmlns:a14="http://schemas.microsoft.com/office/drawing/2010/main" val="0"/>
              </a:ext>
            </a:extLst>
          </a:blip>
          <a:stretch>
            <a:fillRect/>
          </a:stretch>
        </p:blipFill>
        <p:spPr>
          <a:xfrm>
            <a:off x="1782876" y="3878705"/>
            <a:ext cx="1144773" cy="947585"/>
          </a:xfrm>
          <a:prstGeom prst="rect">
            <a:avLst/>
          </a:prstGeom>
        </p:spPr>
      </p:pic>
      <p:pic>
        <p:nvPicPr>
          <p:cNvPr id="12" name="Picture 11">
            <a:extLst>
              <a:ext uri="{FF2B5EF4-FFF2-40B4-BE49-F238E27FC236}">
                <a16:creationId xmlns:a16="http://schemas.microsoft.com/office/drawing/2014/main" id="{068D7372-C6A8-4967-80D4-B7A78C2B06DB}"/>
              </a:ext>
            </a:extLst>
          </p:cNvPr>
          <p:cNvPicPr/>
          <p:nvPr/>
        </p:nvPicPr>
        <p:blipFill>
          <a:blip r:embed="rId5">
            <a:extLst>
              <a:ext uri="{28A0092B-C50C-407E-A947-70E740481C1C}">
                <a14:useLocalDpi xmlns:a14="http://schemas.microsoft.com/office/drawing/2010/main" val="0"/>
              </a:ext>
            </a:extLst>
          </a:blip>
          <a:stretch>
            <a:fillRect/>
          </a:stretch>
        </p:blipFill>
        <p:spPr>
          <a:xfrm>
            <a:off x="1908861" y="4826289"/>
            <a:ext cx="982783" cy="1025454"/>
          </a:xfrm>
          <a:prstGeom prst="rect">
            <a:avLst/>
          </a:prstGeom>
        </p:spPr>
      </p:pic>
      <p:pic>
        <p:nvPicPr>
          <p:cNvPr id="13" name="Picture 12">
            <a:extLst>
              <a:ext uri="{FF2B5EF4-FFF2-40B4-BE49-F238E27FC236}">
                <a16:creationId xmlns:a16="http://schemas.microsoft.com/office/drawing/2014/main" id="{ADEF7437-0426-451B-AFE7-EE0AF7D44DB3}"/>
              </a:ext>
            </a:extLst>
          </p:cNvPr>
          <p:cNvPicPr/>
          <p:nvPr/>
        </p:nvPicPr>
        <p:blipFill>
          <a:blip r:embed="rId6">
            <a:extLst>
              <a:ext uri="{28A0092B-C50C-407E-A947-70E740481C1C}">
                <a14:useLocalDpi xmlns:a14="http://schemas.microsoft.com/office/drawing/2010/main" val="0"/>
              </a:ext>
            </a:extLst>
          </a:blip>
          <a:stretch>
            <a:fillRect/>
          </a:stretch>
        </p:blipFill>
        <p:spPr>
          <a:xfrm>
            <a:off x="1782876" y="5812388"/>
            <a:ext cx="1234755" cy="1045612"/>
          </a:xfrm>
          <a:prstGeom prst="rect">
            <a:avLst/>
          </a:prstGeom>
        </p:spPr>
      </p:pic>
      <p:pic>
        <p:nvPicPr>
          <p:cNvPr id="14" name="Picture 13">
            <a:extLst>
              <a:ext uri="{FF2B5EF4-FFF2-40B4-BE49-F238E27FC236}">
                <a16:creationId xmlns:a16="http://schemas.microsoft.com/office/drawing/2014/main" id="{6F3AE82E-31FA-4930-97BA-98D3DD96B16C}"/>
              </a:ext>
            </a:extLst>
          </p:cNvPr>
          <p:cNvPicPr/>
          <p:nvPr/>
        </p:nvPicPr>
        <p:blipFill>
          <a:blip r:embed="rId7">
            <a:extLst>
              <a:ext uri="{28A0092B-C50C-407E-A947-70E740481C1C}">
                <a14:useLocalDpi xmlns:a14="http://schemas.microsoft.com/office/drawing/2010/main" val="0"/>
              </a:ext>
            </a:extLst>
          </a:blip>
          <a:stretch>
            <a:fillRect/>
          </a:stretch>
        </p:blipFill>
        <p:spPr>
          <a:xfrm>
            <a:off x="5113218" y="3878704"/>
            <a:ext cx="982783" cy="1025454"/>
          </a:xfrm>
          <a:prstGeom prst="rect">
            <a:avLst/>
          </a:prstGeom>
        </p:spPr>
      </p:pic>
      <p:pic>
        <p:nvPicPr>
          <p:cNvPr id="15" name="Picture 14">
            <a:extLst>
              <a:ext uri="{FF2B5EF4-FFF2-40B4-BE49-F238E27FC236}">
                <a16:creationId xmlns:a16="http://schemas.microsoft.com/office/drawing/2014/main" id="{7CD174B0-0F07-433E-B4AB-6FBD50299738}"/>
              </a:ext>
            </a:extLst>
          </p:cNvPr>
          <p:cNvPicPr/>
          <p:nvPr/>
        </p:nvPicPr>
        <p:blipFill>
          <a:blip r:embed="rId8">
            <a:extLst>
              <a:ext uri="{28A0092B-C50C-407E-A947-70E740481C1C}">
                <a14:useLocalDpi xmlns:a14="http://schemas.microsoft.com/office/drawing/2010/main" val="0"/>
              </a:ext>
            </a:extLst>
          </a:blip>
          <a:stretch>
            <a:fillRect/>
          </a:stretch>
        </p:blipFill>
        <p:spPr>
          <a:xfrm>
            <a:off x="5113218" y="5291895"/>
            <a:ext cx="982783" cy="798840"/>
          </a:xfrm>
          <a:prstGeom prst="rect">
            <a:avLst/>
          </a:prstGeom>
        </p:spPr>
      </p:pic>
      <p:sp>
        <p:nvSpPr>
          <p:cNvPr id="3" name="Rectangle 2">
            <a:extLst>
              <a:ext uri="{FF2B5EF4-FFF2-40B4-BE49-F238E27FC236}">
                <a16:creationId xmlns:a16="http://schemas.microsoft.com/office/drawing/2014/main" id="{ECAA2F35-72B8-4524-9C85-81A3E4FA7074}"/>
              </a:ext>
            </a:extLst>
          </p:cNvPr>
          <p:cNvSpPr/>
          <p:nvPr/>
        </p:nvSpPr>
        <p:spPr>
          <a:xfrm>
            <a:off x="1631504" y="2468916"/>
            <a:ext cx="8928992" cy="1215717"/>
          </a:xfrm>
          <a:prstGeom prst="rect">
            <a:avLst/>
          </a:prstGeom>
        </p:spPr>
        <p:txBody>
          <a:bodyPr wrap="square">
            <a:spAutoFit/>
          </a:bodyPr>
          <a:lstStyle/>
          <a:p>
            <a:r>
              <a:rPr lang="en-GB" sz="5500" dirty="0">
                <a:solidFill>
                  <a:schemeClr val="accent2">
                    <a:lumMod val="75000"/>
                  </a:schemeClr>
                </a:solidFill>
              </a:rPr>
              <a:t>55</a:t>
            </a:r>
            <a:r>
              <a:rPr lang="en-GB" dirty="0"/>
              <a:t>  </a:t>
            </a:r>
            <a:r>
              <a:rPr lang="en-GB" dirty="0">
                <a:latin typeface="Arial" panose="020B0604020202020204" pitchFamily="34" charset="0"/>
                <a:cs typeface="Arial" panose="020B0604020202020204" pitchFamily="34" charset="0"/>
              </a:rPr>
              <a:t>calls to action</a:t>
            </a:r>
            <a:r>
              <a:rPr lang="en-GB" dirty="0">
                <a:solidFill>
                  <a:srgbClr val="292929"/>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292929"/>
                </a:solidFill>
                <a:latin typeface="Arial" panose="020B0604020202020204" pitchFamily="34" charset="0"/>
                <a:ea typeface="Calibri" panose="020F0502020204030204" pitchFamily="34" charset="0"/>
              </a:rPr>
              <a:t>based on </a:t>
            </a:r>
            <a:r>
              <a:rPr lang="en-GB" sz="5500" dirty="0">
                <a:solidFill>
                  <a:schemeClr val="accent2">
                    <a:lumMod val="75000"/>
                  </a:schemeClr>
                </a:solidFill>
              </a:rPr>
              <a:t>5</a:t>
            </a:r>
            <a:r>
              <a:rPr lang="en-GB" sz="5500" dirty="0">
                <a:solidFill>
                  <a:srgbClr val="FF0000"/>
                </a:solidFill>
              </a:rPr>
              <a:t> </a:t>
            </a:r>
            <a:r>
              <a:rPr lang="en-GB" sz="2800" dirty="0">
                <a:solidFill>
                  <a:srgbClr val="292929"/>
                </a:solidFill>
                <a:latin typeface="Arial" panose="020B0604020202020204" pitchFamily="34" charset="0"/>
                <a:ea typeface="Calibri" panose="020F0502020204030204" pitchFamily="34" charset="0"/>
              </a:rPr>
              <a:t>really simple things</a:t>
            </a:r>
            <a:endParaRPr lang="en-GB" sz="1600" dirty="0">
              <a:latin typeface="Calibri" panose="020F0502020204030204" pitchFamily="34" charset="0"/>
              <a:ea typeface="Calibri" panose="020F0502020204030204" pitchFamily="34" charset="0"/>
            </a:endParaRPr>
          </a:p>
          <a:p>
            <a:r>
              <a:rPr lang="en-GB" dirty="0">
                <a:solidFill>
                  <a:srgbClr val="292929"/>
                </a:solidFill>
                <a:latin typeface="Arial" panose="020B0604020202020204" pitchFamily="34" charset="0"/>
                <a:ea typeface="Calibri" panose="020F0502020204030204" pitchFamily="34" charset="0"/>
              </a:rPr>
              <a:t> </a:t>
            </a:r>
            <a:endParaRPr lang="en-GB" sz="1600" dirty="0">
              <a:latin typeface="Calibri" panose="020F0502020204030204" pitchFamily="34" charset="0"/>
              <a:ea typeface="Calibri" panose="020F0502020204030204" pitchFamily="34" charset="0"/>
            </a:endParaRPr>
          </a:p>
        </p:txBody>
      </p:sp>
      <p:pic>
        <p:nvPicPr>
          <p:cNvPr id="1026" name="Picture 2" descr="https://ehq-production-australia.imgix.net/bd031f56225bd22fb36a8447e4f905f3010ced69/original/1599706401/QLDC_Quality_of_life_Pre-survey_10_Year_Plan_banner_tile_Lets_Talk_Page_Sep20.png_beb272a6d8d7b1b1dac04156c76172e8?auto=compress%2Cformat&amp;w=1080">
            <a:extLst>
              <a:ext uri="{FF2B5EF4-FFF2-40B4-BE49-F238E27FC236}">
                <a16:creationId xmlns:a16="http://schemas.microsoft.com/office/drawing/2014/main" id="{2FC5D88D-0908-4C28-9C2E-39B39B6FDD0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51090" y="2477675"/>
            <a:ext cx="1656170" cy="1800196"/>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5C5FA98-42D0-4605-9C5D-40ECE91AB099}"/>
              </a:ext>
            </a:extLst>
          </p:cNvPr>
          <p:cNvSpPr txBox="1"/>
          <p:nvPr/>
        </p:nvSpPr>
        <p:spPr>
          <a:xfrm>
            <a:off x="3017630" y="4149080"/>
            <a:ext cx="2286282" cy="341632"/>
          </a:xfrm>
          <a:prstGeom prst="rect">
            <a:avLst/>
          </a:prstGeom>
          <a:noFill/>
        </p:spPr>
        <p:txBody>
          <a:bodyPr wrap="square" rtlCol="0">
            <a:spAutoFit/>
          </a:bodyPr>
          <a:lstStyle/>
          <a:p>
            <a:pPr>
              <a:lnSpc>
                <a:spcPct val="90000"/>
              </a:lnSpc>
            </a:pPr>
            <a:r>
              <a:rPr lang="en-GB"/>
              <a:t>6 calls to action </a:t>
            </a:r>
            <a:endParaRPr lang="en-GB" sz="2400" dirty="0"/>
          </a:p>
        </p:txBody>
      </p:sp>
      <p:sp>
        <p:nvSpPr>
          <p:cNvPr id="18" name="TextBox 17">
            <a:extLst>
              <a:ext uri="{FF2B5EF4-FFF2-40B4-BE49-F238E27FC236}">
                <a16:creationId xmlns:a16="http://schemas.microsoft.com/office/drawing/2014/main" id="{C3A1AA67-7961-4284-A399-DCF099D6F643}"/>
              </a:ext>
            </a:extLst>
          </p:cNvPr>
          <p:cNvSpPr txBox="1"/>
          <p:nvPr/>
        </p:nvSpPr>
        <p:spPr>
          <a:xfrm>
            <a:off x="3005310" y="5168200"/>
            <a:ext cx="2286282" cy="341632"/>
          </a:xfrm>
          <a:prstGeom prst="rect">
            <a:avLst/>
          </a:prstGeom>
          <a:noFill/>
        </p:spPr>
        <p:txBody>
          <a:bodyPr wrap="square" rtlCol="0">
            <a:spAutoFit/>
          </a:bodyPr>
          <a:lstStyle/>
          <a:p>
            <a:pPr>
              <a:lnSpc>
                <a:spcPct val="90000"/>
              </a:lnSpc>
            </a:pPr>
            <a:r>
              <a:rPr lang="en-GB" dirty="0"/>
              <a:t>8 calls to action </a:t>
            </a:r>
            <a:endParaRPr lang="en-GB" sz="2400" dirty="0"/>
          </a:p>
        </p:txBody>
      </p:sp>
      <p:sp>
        <p:nvSpPr>
          <p:cNvPr id="19" name="TextBox 18">
            <a:extLst>
              <a:ext uri="{FF2B5EF4-FFF2-40B4-BE49-F238E27FC236}">
                <a16:creationId xmlns:a16="http://schemas.microsoft.com/office/drawing/2014/main" id="{C9901BA6-54E0-4526-8A6F-4E47503AC5EA}"/>
              </a:ext>
            </a:extLst>
          </p:cNvPr>
          <p:cNvSpPr txBox="1"/>
          <p:nvPr/>
        </p:nvSpPr>
        <p:spPr>
          <a:xfrm>
            <a:off x="3003503" y="6153403"/>
            <a:ext cx="2286282" cy="341632"/>
          </a:xfrm>
          <a:prstGeom prst="rect">
            <a:avLst/>
          </a:prstGeom>
          <a:noFill/>
        </p:spPr>
        <p:txBody>
          <a:bodyPr wrap="square" rtlCol="0">
            <a:spAutoFit/>
          </a:bodyPr>
          <a:lstStyle/>
          <a:p>
            <a:pPr>
              <a:lnSpc>
                <a:spcPct val="90000"/>
              </a:lnSpc>
            </a:pPr>
            <a:r>
              <a:rPr lang="en-GB" dirty="0"/>
              <a:t>22 calls to action </a:t>
            </a:r>
            <a:endParaRPr lang="en-GB" sz="2400" dirty="0"/>
          </a:p>
        </p:txBody>
      </p:sp>
      <p:sp>
        <p:nvSpPr>
          <p:cNvPr id="20" name="TextBox 19">
            <a:extLst>
              <a:ext uri="{FF2B5EF4-FFF2-40B4-BE49-F238E27FC236}">
                <a16:creationId xmlns:a16="http://schemas.microsoft.com/office/drawing/2014/main" id="{9CEF1BE3-FF40-4024-BEEB-69ED625B8DE2}"/>
              </a:ext>
            </a:extLst>
          </p:cNvPr>
          <p:cNvSpPr txBox="1"/>
          <p:nvPr/>
        </p:nvSpPr>
        <p:spPr>
          <a:xfrm>
            <a:off x="6096000" y="4149080"/>
            <a:ext cx="2286282" cy="341632"/>
          </a:xfrm>
          <a:prstGeom prst="rect">
            <a:avLst/>
          </a:prstGeom>
          <a:noFill/>
        </p:spPr>
        <p:txBody>
          <a:bodyPr wrap="square" rtlCol="0">
            <a:spAutoFit/>
          </a:bodyPr>
          <a:lstStyle/>
          <a:p>
            <a:pPr>
              <a:lnSpc>
                <a:spcPct val="90000"/>
              </a:lnSpc>
            </a:pPr>
            <a:r>
              <a:rPr lang="en-GB" dirty="0"/>
              <a:t>8 calls to action </a:t>
            </a:r>
            <a:endParaRPr lang="en-GB" sz="2400" dirty="0"/>
          </a:p>
        </p:txBody>
      </p:sp>
      <p:sp>
        <p:nvSpPr>
          <p:cNvPr id="21" name="TextBox 20">
            <a:extLst>
              <a:ext uri="{FF2B5EF4-FFF2-40B4-BE49-F238E27FC236}">
                <a16:creationId xmlns:a16="http://schemas.microsoft.com/office/drawing/2014/main" id="{D4DEBE2E-211C-4897-881F-146085A82159}"/>
              </a:ext>
            </a:extLst>
          </p:cNvPr>
          <p:cNvSpPr txBox="1"/>
          <p:nvPr/>
        </p:nvSpPr>
        <p:spPr>
          <a:xfrm>
            <a:off x="6168008" y="5520499"/>
            <a:ext cx="2286282" cy="341632"/>
          </a:xfrm>
          <a:prstGeom prst="rect">
            <a:avLst/>
          </a:prstGeom>
          <a:noFill/>
        </p:spPr>
        <p:txBody>
          <a:bodyPr wrap="square" rtlCol="0">
            <a:spAutoFit/>
          </a:bodyPr>
          <a:lstStyle/>
          <a:p>
            <a:pPr>
              <a:lnSpc>
                <a:spcPct val="90000"/>
              </a:lnSpc>
            </a:pPr>
            <a:r>
              <a:rPr lang="en-GB" dirty="0"/>
              <a:t>11 calls to action </a:t>
            </a:r>
            <a:endParaRPr lang="en-GB" sz="2400" dirty="0"/>
          </a:p>
        </p:txBody>
      </p:sp>
      <p:sp>
        <p:nvSpPr>
          <p:cNvPr id="23" name="TextBox 22">
            <a:extLst>
              <a:ext uri="{FF2B5EF4-FFF2-40B4-BE49-F238E27FC236}">
                <a16:creationId xmlns:a16="http://schemas.microsoft.com/office/drawing/2014/main" id="{AC968452-528A-47CA-82DF-DA182829FCC6}"/>
              </a:ext>
            </a:extLst>
          </p:cNvPr>
          <p:cNvSpPr txBox="1"/>
          <p:nvPr/>
        </p:nvSpPr>
        <p:spPr>
          <a:xfrm>
            <a:off x="2927649" y="306018"/>
            <a:ext cx="6094428" cy="1569660"/>
          </a:xfrm>
          <a:prstGeom prst="rect">
            <a:avLst/>
          </a:prstGeom>
          <a:noFill/>
        </p:spPr>
        <p:txBody>
          <a:bodyPr wrap="square">
            <a:spAutoFit/>
          </a:bodyPr>
          <a:lstStyle/>
          <a:p>
            <a:pPr lvl="0" algn="ctr"/>
            <a:r>
              <a:rPr lang="en-GB" sz="4800" b="1" dirty="0">
                <a:solidFill>
                  <a:srgbClr val="CCB400">
                    <a:lumMod val="20000"/>
                    <a:lumOff val="80000"/>
                  </a:srgbClr>
                </a:solidFill>
                <a:latin typeface="Arial" panose="020B0604020202020204" pitchFamily="34" charset="0"/>
                <a:cs typeface="Arial" panose="020B0604020202020204" pitchFamily="34" charset="0"/>
              </a:rPr>
              <a:t>Calls to Action for </a:t>
            </a:r>
          </a:p>
          <a:p>
            <a:pPr lvl="0" algn="ctr"/>
            <a:r>
              <a:rPr lang="en-GB" sz="4800" b="1" dirty="0">
                <a:solidFill>
                  <a:srgbClr val="CCB400">
                    <a:lumMod val="20000"/>
                    <a:lumOff val="80000"/>
                  </a:srgbClr>
                </a:solidFill>
                <a:latin typeface="Arial" panose="020B0604020202020204" pitchFamily="34" charset="0"/>
                <a:cs typeface="Arial" panose="020B0604020202020204" pitchFamily="34" charset="0"/>
              </a:rPr>
              <a:t>South Ayrshire </a:t>
            </a:r>
          </a:p>
        </p:txBody>
      </p:sp>
    </p:spTree>
    <p:extLst>
      <p:ext uri="{BB962C8B-B14F-4D97-AF65-F5344CB8AC3E}">
        <p14:creationId xmlns:p14="http://schemas.microsoft.com/office/powerpoint/2010/main" val="42836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479BE3-3EF4-4F69-AD03-BE74CB22450B}"/>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pic>
        <p:nvPicPr>
          <p:cNvPr id="8" name="Picture 2" descr="C:\Users\ParkerD\AppData\Local\Microsoft\Windows\Temporary Internet Files\Content.Outlook\0AYICCED\ChampionsforChange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2" t="28208" r="1177" b="33800"/>
          <a:stretch/>
        </p:blipFill>
        <p:spPr bwMode="auto">
          <a:xfrm>
            <a:off x="7514223" y="5734604"/>
            <a:ext cx="3168352" cy="11233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67608" y="560264"/>
            <a:ext cx="6048672" cy="840230"/>
          </a:xfrm>
          <a:prstGeom prst="rect">
            <a:avLst/>
          </a:prstGeom>
          <a:noFill/>
        </p:spPr>
        <p:txBody>
          <a:bodyPr wrap="square" rtlCol="0">
            <a:spAutoFit/>
          </a:bodyPr>
          <a:lstStyle/>
          <a:p>
            <a:pPr algn="ctr">
              <a:lnSpc>
                <a:spcPct val="90000"/>
              </a:lnSpc>
            </a:pPr>
            <a:r>
              <a:rPr lang="en-GB" sz="5400" b="1" dirty="0">
                <a:solidFill>
                  <a:schemeClr val="accent2">
                    <a:lumMod val="20000"/>
                    <a:lumOff val="80000"/>
                  </a:schemeClr>
                </a:solidFill>
              </a:rPr>
              <a:t>Thank You</a:t>
            </a:r>
          </a:p>
        </p:txBody>
      </p:sp>
      <p:pic>
        <p:nvPicPr>
          <p:cNvPr id="1026" name="Picture 2" descr="cid:image001.png@01D3F412.F6275D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248" y="6069086"/>
            <a:ext cx="1685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s://www.iainforrestphotography.co.uk/v/nr/bdl/201xcbbb72f8a2l6hcz3bf168f0/DSC_9657.jpg"/>
          <p:cNvPicPr>
            <a:picLocks noChangeAspect="1" noChangeArrowheads="1"/>
          </p:cNvPicPr>
          <p:nvPr/>
        </p:nvPicPr>
        <p:blipFill rotWithShape="1">
          <a:blip r:embed="rId5">
            <a:extLst>
              <a:ext uri="{28A0092B-C50C-407E-A947-70E740481C1C}">
                <a14:useLocalDpi xmlns:a14="http://schemas.microsoft.com/office/drawing/2010/main" val="0"/>
              </a:ext>
            </a:extLst>
          </a:blip>
          <a:srcRect l="34833" r="31786" b="29879"/>
          <a:stretch/>
        </p:blipFill>
        <p:spPr bwMode="auto">
          <a:xfrm>
            <a:off x="5023371" y="2551501"/>
            <a:ext cx="2145259" cy="3002377"/>
          </a:xfrm>
          <a:prstGeom prst="rect">
            <a:avLst/>
          </a:prstGeom>
          <a:solidFill>
            <a:srgbClr val="FFFFFF">
              <a:shade val="85000"/>
            </a:srgbClr>
          </a:solidFill>
          <a:ln w="190500" cap="rnd">
            <a:solidFill>
              <a:srgbClr val="DB5757"/>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http://4.bp.blogspot.com/-MPF1F8cT9Lk/T84kP4mBp3I/AAAAAAAABn8/1gv-oZZaAyg/s1600/thank+yo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91326">
            <a:off x="5258193" y="3362803"/>
            <a:ext cx="1418761" cy="9652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520" y="5949280"/>
            <a:ext cx="2520280" cy="73893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954384" y="128024"/>
            <a:ext cx="1728191" cy="1728192"/>
          </a:xfrm>
          <a:prstGeom prst="rect">
            <a:avLst/>
          </a:prstGeom>
          <a:solidFill>
            <a:srgbClr val="FFC000"/>
          </a:solidFill>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2400" b="1">
                <a:solidFill>
                  <a:schemeClr val="tx1">
                    <a:lumMod val="50000"/>
                    <a:lumOff val="50000"/>
                  </a:schemeClr>
                </a:solidFill>
                <a:latin typeface="+mn-lt"/>
              </a:rPr>
              <a:t>“We grow up </a:t>
            </a:r>
            <a:br>
              <a:rPr lang="en-GB" sz="2400" b="1">
                <a:solidFill>
                  <a:schemeClr val="tx1">
                    <a:lumMod val="50000"/>
                    <a:lumOff val="50000"/>
                  </a:schemeClr>
                </a:solidFill>
                <a:latin typeface="+mn-lt"/>
              </a:rPr>
            </a:br>
            <a:r>
              <a:rPr lang="en-GB" sz="2400" b="1">
                <a:solidFill>
                  <a:srgbClr val="7030A0"/>
                </a:solidFill>
                <a:latin typeface="+mn-lt"/>
              </a:rPr>
              <a:t>loved</a:t>
            </a:r>
            <a:r>
              <a:rPr lang="en-GB" sz="2400" b="1">
                <a:solidFill>
                  <a:schemeClr val="tx1">
                    <a:lumMod val="50000"/>
                    <a:lumOff val="50000"/>
                  </a:schemeClr>
                </a:solidFill>
                <a:latin typeface="+mn-lt"/>
              </a:rPr>
              <a:t>, </a:t>
            </a:r>
            <a:r>
              <a:rPr lang="en-GB" sz="2400" b="1">
                <a:solidFill>
                  <a:srgbClr val="00B050"/>
                </a:solidFill>
                <a:latin typeface="+mn-lt"/>
              </a:rPr>
              <a:t>safe</a:t>
            </a:r>
            <a:r>
              <a:rPr lang="en-GB" sz="2400" b="1">
                <a:solidFill>
                  <a:schemeClr val="tx1">
                    <a:lumMod val="50000"/>
                    <a:lumOff val="50000"/>
                  </a:schemeClr>
                </a:solidFill>
                <a:latin typeface="+mn-lt"/>
              </a:rPr>
              <a:t>,</a:t>
            </a:r>
            <a:br>
              <a:rPr lang="en-GB" sz="2400" b="1">
                <a:solidFill>
                  <a:schemeClr val="tx1">
                    <a:lumMod val="50000"/>
                    <a:lumOff val="50000"/>
                  </a:schemeClr>
                </a:solidFill>
                <a:latin typeface="+mn-lt"/>
              </a:rPr>
            </a:br>
            <a:r>
              <a:rPr lang="en-GB" sz="2400" b="1">
                <a:solidFill>
                  <a:schemeClr val="tx1">
                    <a:lumMod val="50000"/>
                    <a:lumOff val="50000"/>
                  </a:schemeClr>
                </a:solidFill>
                <a:latin typeface="+mn-lt"/>
              </a:rPr>
              <a:t>and </a:t>
            </a:r>
            <a:r>
              <a:rPr lang="en-GB" sz="2400" b="1">
                <a:solidFill>
                  <a:srgbClr val="CC00FF"/>
                </a:solidFill>
                <a:latin typeface="+mn-lt"/>
              </a:rPr>
              <a:t>respected </a:t>
            </a:r>
            <a:br>
              <a:rPr lang="en-GB" sz="2400" b="1">
                <a:solidFill>
                  <a:srgbClr val="CC00FF"/>
                </a:solidFill>
                <a:latin typeface="+mn-lt"/>
              </a:rPr>
            </a:br>
            <a:r>
              <a:rPr lang="en-GB" sz="2400" b="1">
                <a:solidFill>
                  <a:schemeClr val="tx1">
                    <a:lumMod val="50000"/>
                    <a:lumOff val="50000"/>
                  </a:schemeClr>
                </a:solidFill>
                <a:latin typeface="+mn-lt"/>
              </a:rPr>
              <a:t>so that we</a:t>
            </a:r>
            <a:br>
              <a:rPr lang="en-GB" sz="2400" b="1">
                <a:solidFill>
                  <a:schemeClr val="tx1">
                    <a:lumMod val="50000"/>
                    <a:lumOff val="50000"/>
                  </a:schemeClr>
                </a:solidFill>
                <a:latin typeface="+mn-lt"/>
              </a:rPr>
            </a:br>
            <a:r>
              <a:rPr lang="en-GB" sz="2400" b="1">
                <a:solidFill>
                  <a:schemeClr val="tx1">
                    <a:lumMod val="50000"/>
                    <a:lumOff val="50000"/>
                  </a:schemeClr>
                </a:solidFill>
                <a:latin typeface="+mn-lt"/>
              </a:rPr>
              <a:t>realise our </a:t>
            </a:r>
            <a:br>
              <a:rPr lang="en-GB" sz="2400" b="1">
                <a:solidFill>
                  <a:schemeClr val="tx1">
                    <a:lumMod val="50000"/>
                    <a:lumOff val="50000"/>
                  </a:schemeClr>
                </a:solidFill>
                <a:latin typeface="+mn-lt"/>
              </a:rPr>
            </a:br>
            <a:r>
              <a:rPr lang="en-GB" sz="2400" b="1">
                <a:solidFill>
                  <a:schemeClr val="tx1">
                    <a:lumMod val="50000"/>
                    <a:lumOff val="50000"/>
                  </a:schemeClr>
                </a:solidFill>
                <a:latin typeface="+mn-lt"/>
              </a:rPr>
              <a:t>full potential.”</a:t>
            </a:r>
            <a:br>
              <a:rPr lang="en-GB" sz="2400" b="1">
                <a:solidFill>
                  <a:schemeClr val="tx1">
                    <a:lumMod val="50000"/>
                    <a:lumOff val="50000"/>
                  </a:schemeClr>
                </a:solidFill>
              </a:rPr>
            </a:br>
            <a:br>
              <a:rPr lang="en-GB" sz="2400" b="1"/>
            </a:br>
            <a:br>
              <a:rPr lang="en-GB" sz="1800" b="1"/>
            </a:br>
            <a:endParaRPr lang="en-US" sz="1800" dirty="0"/>
          </a:p>
        </p:txBody>
      </p:sp>
    </p:spTree>
    <p:extLst>
      <p:ext uri="{BB962C8B-B14F-4D97-AF65-F5344CB8AC3E}">
        <p14:creationId xmlns:p14="http://schemas.microsoft.com/office/powerpoint/2010/main" val="22645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A3213D-811C-492D-AC8D-B4C2B072BB2F}"/>
              </a:ext>
            </a:extLst>
          </p:cNvPr>
          <p:cNvSpPr txBox="1"/>
          <p:nvPr/>
        </p:nvSpPr>
        <p:spPr>
          <a:xfrm>
            <a:off x="0" y="-19050"/>
            <a:ext cx="12192000" cy="2419124"/>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grpSp>
        <p:nvGrpSpPr>
          <p:cNvPr id="10" name="Group 9">
            <a:extLst>
              <a:ext uri="{FF2B5EF4-FFF2-40B4-BE49-F238E27FC236}">
                <a16:creationId xmlns:a16="http://schemas.microsoft.com/office/drawing/2014/main" id="{27F8CFF2-3D8D-4025-AF37-97AD587DED6E}"/>
              </a:ext>
            </a:extLst>
          </p:cNvPr>
          <p:cNvGrpSpPr/>
          <p:nvPr/>
        </p:nvGrpSpPr>
        <p:grpSpPr>
          <a:xfrm>
            <a:off x="4457796" y="1951557"/>
            <a:ext cx="2924079" cy="3668193"/>
            <a:chOff x="4772121" y="1884882"/>
            <a:chExt cx="1822505" cy="2491333"/>
          </a:xfrm>
        </p:grpSpPr>
        <p:pic>
          <p:nvPicPr>
            <p:cNvPr id="8" name="Picture 7">
              <a:extLst>
                <a:ext uri="{FF2B5EF4-FFF2-40B4-BE49-F238E27FC236}">
                  <a16:creationId xmlns:a16="http://schemas.microsoft.com/office/drawing/2014/main" id="{BBC485FF-0DB8-4895-898A-944835E9CC36}"/>
                </a:ext>
              </a:extLst>
            </p:cNvPr>
            <p:cNvPicPr/>
            <p:nvPr/>
          </p:nvPicPr>
          <p:blipFill rotWithShape="1">
            <a:blip r:embed="rId2"/>
            <a:srcRect l="35912" t="18037" r="35711" b="44689"/>
            <a:stretch/>
          </p:blipFill>
          <p:spPr bwMode="auto">
            <a:xfrm>
              <a:off x="4772121" y="1884882"/>
              <a:ext cx="1822505" cy="1872208"/>
            </a:xfrm>
            <a:prstGeom prst="rect">
              <a:avLst/>
            </a:prstGeom>
            <a:ln>
              <a:noFill/>
            </a:ln>
            <a:extLst>
              <a:ext uri="{53640926-AAD7-44D8-BBD7-CCE9431645EC}">
                <a14:shadowObscured xmlns:a14="http://schemas.microsoft.com/office/drawing/2010/main"/>
              </a:ext>
            </a:extLst>
          </p:spPr>
        </p:pic>
        <p:pic>
          <p:nvPicPr>
            <p:cNvPr id="9" name="Picture 2" descr="cid:image001.png@01D3F412.F6275D80">
              <a:extLst>
                <a:ext uri="{FF2B5EF4-FFF2-40B4-BE49-F238E27FC236}">
                  <a16:creationId xmlns:a16="http://schemas.microsoft.com/office/drawing/2014/main" id="{B795CFEC-7D2B-47E4-BF8A-85BA201E7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122" y="3757090"/>
              <a:ext cx="1822504"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25994A7B-42CF-4414-B54A-F929075C8A18}"/>
              </a:ext>
            </a:extLst>
          </p:cNvPr>
          <p:cNvSpPr txBox="1"/>
          <p:nvPr/>
        </p:nvSpPr>
        <p:spPr>
          <a:xfrm>
            <a:off x="2895499" y="961530"/>
            <a:ext cx="6048672" cy="701731"/>
          </a:xfrm>
          <a:prstGeom prst="rect">
            <a:avLst/>
          </a:prstGeom>
          <a:noFill/>
        </p:spPr>
        <p:txBody>
          <a:bodyPr wrap="square" rtlCol="0">
            <a:spAutoFit/>
          </a:bodyPr>
          <a:lstStyle/>
          <a:p>
            <a:pPr algn="ctr">
              <a:lnSpc>
                <a:spcPct val="90000"/>
              </a:lnSpc>
            </a:pPr>
            <a:r>
              <a:rPr lang="en-GB" sz="4400" b="1" dirty="0">
                <a:solidFill>
                  <a:schemeClr val="accent2">
                    <a:lumMod val="20000"/>
                    <a:lumOff val="80000"/>
                  </a:schemeClr>
                </a:solidFill>
              </a:rPr>
              <a:t>Introduction </a:t>
            </a:r>
          </a:p>
        </p:txBody>
      </p:sp>
      <p:pic>
        <p:nvPicPr>
          <p:cNvPr id="14" name="Picture 2" descr="C:\Users\ParkerD\AppData\Local\Microsoft\Windows\Temporary Internet Files\Content.Outlook\0AYICCED\ChampionsforChangeLogo1.jpg">
            <a:extLst>
              <a:ext uri="{FF2B5EF4-FFF2-40B4-BE49-F238E27FC236}">
                <a16:creationId xmlns:a16="http://schemas.microsoft.com/office/drawing/2014/main" id="{E6AE1ECA-A7EE-4B89-BEE3-1BF472B291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2" t="28208" r="1177" b="33800"/>
          <a:stretch/>
        </p:blipFill>
        <p:spPr bwMode="auto">
          <a:xfrm>
            <a:off x="8995395" y="5734604"/>
            <a:ext cx="3096344" cy="11233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24CBD00-9F6D-4B09-9873-71FBF5A53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64" y="5734604"/>
            <a:ext cx="2955142" cy="10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4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71" y="19472"/>
            <a:ext cx="12192000" cy="2086725"/>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pic>
        <p:nvPicPr>
          <p:cNvPr id="8" name="Picture 2" descr="C:\Users\ParkerD\AppData\Local\Microsoft\Windows\Temporary Internet Files\Content.Outlook\0AYICCED\ChampionsforChange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2" t="28208" r="1177" b="33800"/>
          <a:stretch/>
        </p:blipFill>
        <p:spPr bwMode="auto">
          <a:xfrm>
            <a:off x="8683019" y="5715132"/>
            <a:ext cx="3498710" cy="11233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0503" y="855566"/>
            <a:ext cx="6403443" cy="707886"/>
          </a:xfrm>
          <a:prstGeom prst="rect">
            <a:avLst/>
          </a:prstGeom>
        </p:spPr>
        <p:txBody>
          <a:bodyPr wrap="square">
            <a:spAutoFit/>
          </a:bodyPr>
          <a:lstStyle/>
          <a:p>
            <a:r>
              <a:rPr lang="en-GB" sz="3600" b="1" dirty="0">
                <a:solidFill>
                  <a:schemeClr val="accent2">
                    <a:lumMod val="20000"/>
                    <a:lumOff val="80000"/>
                  </a:schemeClr>
                </a:solidFill>
              </a:rPr>
              <a:t> </a:t>
            </a:r>
            <a:r>
              <a:rPr lang="en-GB" sz="4000" b="1" dirty="0">
                <a:solidFill>
                  <a:schemeClr val="accent2">
                    <a:lumMod val="20000"/>
                    <a:lumOff val="80000"/>
                  </a:schemeClr>
                </a:solidFill>
              </a:rPr>
              <a:t>Independent Care Review</a:t>
            </a:r>
          </a:p>
        </p:txBody>
      </p:sp>
      <p:grpSp>
        <p:nvGrpSpPr>
          <p:cNvPr id="9" name="Group 8">
            <a:extLst>
              <a:ext uri="{FF2B5EF4-FFF2-40B4-BE49-F238E27FC236}">
                <a16:creationId xmlns:a16="http://schemas.microsoft.com/office/drawing/2014/main" id="{F512E243-5E8E-45BE-B0F9-E3546BD4F06F}"/>
              </a:ext>
            </a:extLst>
          </p:cNvPr>
          <p:cNvGrpSpPr/>
          <p:nvPr/>
        </p:nvGrpSpPr>
        <p:grpSpPr>
          <a:xfrm>
            <a:off x="9562691" y="1417208"/>
            <a:ext cx="2191161" cy="2937975"/>
            <a:chOff x="8683019" y="1484784"/>
            <a:chExt cx="1685926" cy="2389013"/>
          </a:xfrm>
        </p:grpSpPr>
        <p:pic>
          <p:nvPicPr>
            <p:cNvPr id="5" name="Picture 4"/>
            <p:cNvPicPr/>
            <p:nvPr/>
          </p:nvPicPr>
          <p:blipFill rotWithShape="1">
            <a:blip r:embed="rId4"/>
            <a:srcRect l="35912" t="18037" r="35711" b="44689"/>
            <a:stretch/>
          </p:blipFill>
          <p:spPr bwMode="auto">
            <a:xfrm>
              <a:off x="8683020" y="1484784"/>
              <a:ext cx="1685925" cy="1771650"/>
            </a:xfrm>
            <a:prstGeom prst="rect">
              <a:avLst/>
            </a:prstGeom>
            <a:ln>
              <a:noFill/>
            </a:ln>
            <a:extLst>
              <a:ext uri="{53640926-AAD7-44D8-BBD7-CCE9431645EC}">
                <a14:shadowObscured xmlns:a14="http://schemas.microsoft.com/office/drawing/2010/main"/>
              </a:ext>
            </a:extLst>
          </p:spPr>
        </p:pic>
        <p:pic>
          <p:nvPicPr>
            <p:cNvPr id="10" name="Picture 2" descr="cid:image001.png@01D3F412.F6275D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019" y="3254672"/>
              <a:ext cx="1685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3810000" y="2967336"/>
            <a:ext cx="4572000" cy="646331"/>
          </a:xfrm>
          <a:prstGeom prst="rect">
            <a:avLst/>
          </a:prstGeom>
        </p:spPr>
        <p:txBody>
          <a:bodyPr>
            <a:spAutoFit/>
          </a:bodyPr>
          <a:lstStyle/>
          <a:p>
            <a:r>
              <a:rPr lang="en-GB" u="sng" dirty="0">
                <a:hlinkClick r:id="rId6"/>
              </a:rPr>
              <a:t>Fiona Duncan Explains The Review  </a:t>
            </a:r>
            <a:r>
              <a:rPr lang="en-GB" dirty="0"/>
              <a:t> </a:t>
            </a:r>
          </a:p>
          <a:p>
            <a:r>
              <a:rPr lang="en-GB" dirty="0"/>
              <a:t> </a:t>
            </a:r>
          </a:p>
        </p:txBody>
      </p:sp>
      <p:sp>
        <p:nvSpPr>
          <p:cNvPr id="4" name="Rectangle 3"/>
          <p:cNvSpPr/>
          <p:nvPr/>
        </p:nvSpPr>
        <p:spPr>
          <a:xfrm>
            <a:off x="3810000" y="3677348"/>
            <a:ext cx="4272542" cy="923330"/>
          </a:xfrm>
          <a:prstGeom prst="rect">
            <a:avLst/>
          </a:prstGeom>
        </p:spPr>
        <p:txBody>
          <a:bodyPr wrap="square">
            <a:spAutoFit/>
          </a:bodyPr>
          <a:lstStyle/>
          <a:p>
            <a:r>
              <a:rPr lang="en-GB" dirty="0">
                <a:hlinkClick r:id="rId7"/>
              </a:rPr>
              <a:t>https://www.scottishparliament.tv/meeting/ministerial-statements-february-5-2020</a:t>
            </a:r>
            <a:endParaRPr lang="en-GB" dirty="0"/>
          </a:p>
          <a:p>
            <a:endParaRPr lang="en-GB" dirty="0"/>
          </a:p>
        </p:txBody>
      </p:sp>
      <p:sp>
        <p:nvSpPr>
          <p:cNvPr id="6" name="TextBox 5"/>
          <p:cNvSpPr txBox="1"/>
          <p:nvPr/>
        </p:nvSpPr>
        <p:spPr>
          <a:xfrm>
            <a:off x="2009800" y="2976981"/>
            <a:ext cx="1800200" cy="369332"/>
          </a:xfrm>
          <a:prstGeom prst="rect">
            <a:avLst/>
          </a:prstGeom>
          <a:noFill/>
        </p:spPr>
        <p:txBody>
          <a:bodyPr wrap="square" rtlCol="0">
            <a:spAutoFit/>
          </a:bodyPr>
          <a:lstStyle/>
          <a:p>
            <a:pPr>
              <a:lnSpc>
                <a:spcPct val="90000"/>
              </a:lnSpc>
            </a:pPr>
            <a:r>
              <a:rPr lang="en-GB" sz="2000" b="1" dirty="0">
                <a:solidFill>
                  <a:srgbClr val="7030A0"/>
                </a:solidFill>
              </a:rPr>
              <a:t>Fiona Duncan </a:t>
            </a:r>
          </a:p>
        </p:txBody>
      </p:sp>
      <p:sp>
        <p:nvSpPr>
          <p:cNvPr id="11" name="TextBox 10"/>
          <p:cNvSpPr txBox="1"/>
          <p:nvPr/>
        </p:nvSpPr>
        <p:spPr>
          <a:xfrm>
            <a:off x="2009800" y="3713373"/>
            <a:ext cx="1800200" cy="369332"/>
          </a:xfrm>
          <a:prstGeom prst="rect">
            <a:avLst/>
          </a:prstGeom>
          <a:noFill/>
        </p:spPr>
        <p:txBody>
          <a:bodyPr wrap="square" rtlCol="0">
            <a:spAutoFit/>
          </a:bodyPr>
          <a:lstStyle/>
          <a:p>
            <a:pPr>
              <a:lnSpc>
                <a:spcPct val="90000"/>
              </a:lnSpc>
            </a:pPr>
            <a:r>
              <a:rPr lang="en-GB" sz="2000" b="1" dirty="0">
                <a:solidFill>
                  <a:srgbClr val="7030A0"/>
                </a:solidFill>
              </a:rPr>
              <a:t>First Minister </a:t>
            </a:r>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154" y="5815676"/>
            <a:ext cx="2557324" cy="92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8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2971"/>
            <a:ext cx="12192000" cy="2098587"/>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sp>
        <p:nvSpPr>
          <p:cNvPr id="2" name="Rectangle 1"/>
          <p:cNvSpPr/>
          <p:nvPr/>
        </p:nvSpPr>
        <p:spPr>
          <a:xfrm>
            <a:off x="2348610" y="630334"/>
            <a:ext cx="7776865" cy="707886"/>
          </a:xfrm>
          <a:prstGeom prst="rect">
            <a:avLst/>
          </a:prstGeom>
        </p:spPr>
        <p:txBody>
          <a:bodyPr wrap="square">
            <a:spAutoFit/>
          </a:bodyPr>
          <a:lstStyle/>
          <a:p>
            <a:r>
              <a:rPr lang="en-GB" sz="3600" b="1" dirty="0">
                <a:solidFill>
                  <a:schemeClr val="accent2">
                    <a:lumMod val="20000"/>
                    <a:lumOff val="80000"/>
                  </a:schemeClr>
                </a:solidFill>
              </a:rPr>
              <a:t> </a:t>
            </a:r>
            <a:r>
              <a:rPr lang="en-GB" sz="4000" b="1" dirty="0">
                <a:solidFill>
                  <a:schemeClr val="accent2">
                    <a:lumMod val="20000"/>
                    <a:lumOff val="80000"/>
                  </a:schemeClr>
                </a:solidFill>
              </a:rPr>
              <a:t>Independent Care Review Reports </a:t>
            </a:r>
          </a:p>
        </p:txBody>
      </p:sp>
      <p:pic>
        <p:nvPicPr>
          <p:cNvPr id="10" name="Picture 2" descr="cid:image001.png@01D3F412.F6275D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008" y="1400393"/>
            <a:ext cx="1332170" cy="4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rotWithShape="1">
          <a:blip r:embed="rId4"/>
          <a:srcRect l="36450" t="11030" r="35520" b="6834"/>
          <a:stretch/>
        </p:blipFill>
        <p:spPr bwMode="auto">
          <a:xfrm>
            <a:off x="387072" y="3080654"/>
            <a:ext cx="1759302" cy="2708006"/>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5"/>
          <a:srcRect l="12299" t="43369" r="76416" b="22198"/>
          <a:stretch/>
        </p:blipFill>
        <p:spPr bwMode="auto">
          <a:xfrm>
            <a:off x="2348610" y="2195250"/>
            <a:ext cx="1853630" cy="2763133"/>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6"/>
          <a:srcRect l="13295" t="28363" r="69976" b="20820"/>
          <a:stretch/>
        </p:blipFill>
        <p:spPr bwMode="auto">
          <a:xfrm>
            <a:off x="4274358" y="3994610"/>
            <a:ext cx="1821642" cy="282628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7"/>
          <a:srcRect l="12519" t="20878" r="71084" b="31653"/>
          <a:stretch/>
        </p:blipFill>
        <p:spPr bwMode="auto">
          <a:xfrm>
            <a:off x="6155998" y="2252422"/>
            <a:ext cx="1853630" cy="2648791"/>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8"/>
          <a:srcRect l="36228" t="19894" r="36295" b="5455"/>
          <a:stretch/>
        </p:blipFill>
        <p:spPr bwMode="auto">
          <a:xfrm>
            <a:off x="8131381" y="4016343"/>
            <a:ext cx="1853630" cy="2782818"/>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9"/>
          <a:srcRect l="12910" t="23636" r="69865" b="25350"/>
          <a:stretch/>
        </p:blipFill>
        <p:spPr bwMode="auto">
          <a:xfrm>
            <a:off x="10146835" y="2400170"/>
            <a:ext cx="1853630" cy="2782818"/>
          </a:xfrm>
          <a:prstGeom prst="rect">
            <a:avLst/>
          </a:prstGeom>
          <a:ln>
            <a:no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5008" y="6078902"/>
            <a:ext cx="2160240" cy="77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1588127"/>
          </a:xfrm>
          <a:prstGeom prst="rect">
            <a:avLst/>
          </a:prstGeom>
          <a:solidFill>
            <a:srgbClr val="CC00FF"/>
          </a:solidFill>
        </p:spPr>
        <p:txBody>
          <a:bodyPr wrap="square" rtlCol="0">
            <a:spAutoFit/>
          </a:bodyPr>
          <a:lstStyle/>
          <a:p>
            <a:pPr>
              <a:lnSpc>
                <a:spcPct val="90000"/>
              </a:lnSpc>
            </a:pPr>
            <a:endParaRPr lang="en-GB" dirty="0"/>
          </a:p>
          <a:p>
            <a:pPr>
              <a:lnSpc>
                <a:spcPct val="90000"/>
              </a:lnSpc>
            </a:pPr>
            <a:endParaRPr lang="en-GB" dirty="0"/>
          </a:p>
          <a:p>
            <a:pPr>
              <a:lnSpc>
                <a:spcPct val="90000"/>
              </a:lnSpc>
            </a:pPr>
            <a:endParaRPr lang="en-GB" dirty="0"/>
          </a:p>
          <a:p>
            <a:pPr>
              <a:lnSpc>
                <a:spcPct val="90000"/>
              </a:lnSpc>
            </a:pPr>
            <a:endParaRPr lang="en-GB" dirty="0"/>
          </a:p>
          <a:p>
            <a:pPr>
              <a:lnSpc>
                <a:spcPct val="90000"/>
              </a:lnSpc>
            </a:pPr>
            <a:endParaRPr lang="en-GB" dirty="0"/>
          </a:p>
          <a:p>
            <a:pPr>
              <a:lnSpc>
                <a:spcPct val="90000"/>
              </a:lnSpc>
            </a:pPr>
            <a:endParaRPr lang="en-GB" dirty="0"/>
          </a:p>
        </p:txBody>
      </p:sp>
      <p:pic>
        <p:nvPicPr>
          <p:cNvPr id="11" name="Picture 10"/>
          <p:cNvPicPr/>
          <p:nvPr/>
        </p:nvPicPr>
        <p:blipFill rotWithShape="1">
          <a:blip r:embed="rId3"/>
          <a:srcRect l="36450" t="11030" r="35520" b="6834"/>
          <a:stretch/>
        </p:blipFill>
        <p:spPr bwMode="auto">
          <a:xfrm>
            <a:off x="734480" y="2634173"/>
            <a:ext cx="2044460" cy="3062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Rectangle 11"/>
          <p:cNvSpPr/>
          <p:nvPr/>
        </p:nvSpPr>
        <p:spPr>
          <a:xfrm>
            <a:off x="3179675" y="561166"/>
            <a:ext cx="5832649" cy="600164"/>
          </a:xfrm>
          <a:prstGeom prst="rect">
            <a:avLst/>
          </a:prstGeom>
        </p:spPr>
        <p:txBody>
          <a:bodyPr wrap="square">
            <a:spAutoFit/>
          </a:bodyPr>
          <a:lstStyle/>
          <a:p>
            <a:pPr algn="ctr"/>
            <a:r>
              <a:rPr lang="en-GB" sz="3300" b="1" dirty="0">
                <a:solidFill>
                  <a:schemeClr val="accent2">
                    <a:lumMod val="20000"/>
                    <a:lumOff val="80000"/>
                  </a:schemeClr>
                </a:solidFill>
              </a:rPr>
              <a:t> The Promise and Plan </a:t>
            </a:r>
          </a:p>
        </p:txBody>
      </p:sp>
      <p:pic>
        <p:nvPicPr>
          <p:cNvPr id="2" name="Picture 1"/>
          <p:cNvPicPr>
            <a:picLocks noChangeAspect="1"/>
          </p:cNvPicPr>
          <p:nvPr/>
        </p:nvPicPr>
        <p:blipFill rotWithShape="1">
          <a:blip r:embed="rId4"/>
          <a:srcRect l="2890" t="2156"/>
          <a:stretch/>
        </p:blipFill>
        <p:spPr>
          <a:xfrm>
            <a:off x="3068840" y="2634173"/>
            <a:ext cx="2044460" cy="3062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33AF40F-C693-40AA-89F1-8F28901919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50364" y="2422883"/>
            <a:ext cx="3709359" cy="3485072"/>
          </a:xfrm>
          <a:prstGeom prst="rect">
            <a:avLst/>
          </a:prstGeom>
          <a:noFill/>
        </p:spPr>
      </p:pic>
      <p:sp>
        <p:nvSpPr>
          <p:cNvPr id="8" name="Right Arrow 1">
            <a:extLst>
              <a:ext uri="{FF2B5EF4-FFF2-40B4-BE49-F238E27FC236}">
                <a16:creationId xmlns:a16="http://schemas.microsoft.com/office/drawing/2014/main" id="{7F1C925B-BBCC-4897-A064-42605EF4DCAD}"/>
              </a:ext>
            </a:extLst>
          </p:cNvPr>
          <p:cNvSpPr/>
          <p:nvPr/>
        </p:nvSpPr>
        <p:spPr>
          <a:xfrm>
            <a:off x="5693100" y="3717985"/>
            <a:ext cx="1132192" cy="1242204"/>
          </a:xfrm>
          <a:prstGeom prst="rightArrow">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06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4" name="Rectangle 3"/>
          <p:cNvSpPr/>
          <p:nvPr/>
        </p:nvSpPr>
        <p:spPr>
          <a:xfrm>
            <a:off x="2146570" y="2973869"/>
            <a:ext cx="8521430" cy="3780907"/>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The </a:t>
            </a:r>
            <a:r>
              <a:rPr lang="en-GB" sz="28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VOICE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foundation challenges adults to listen properly and respond to what children want and need. Our </a:t>
            </a:r>
            <a:r>
              <a:rPr lang="en-GB" sz="3200" b="1" dirty="0">
                <a:solidFill>
                  <a:srgbClr val="2F5496"/>
                </a:solidFill>
                <a:latin typeface="Calibri" panose="020F0502020204030204" pitchFamily="34" charset="0"/>
                <a:ea typeface="Calibri" panose="020F0502020204030204" pitchFamily="34" charset="0"/>
                <a:cs typeface="Calibri" panose="020F0502020204030204" pitchFamily="34" charset="0"/>
              </a:rPr>
              <a:t>decision making</a:t>
            </a:r>
            <a:r>
              <a:rPr lang="en-GB" sz="32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GB" sz="3200"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culture</a:t>
            </a:r>
            <a:r>
              <a:rPr lang="en-GB" sz="3200" b="1" dirty="0">
                <a:latin typeface="Calibri" panose="020F0502020204030204" pitchFamily="34" charset="0"/>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in South Ayrshire must be </a:t>
            </a:r>
            <a:r>
              <a:rPr lang="en-GB"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compassionate</a:t>
            </a:r>
            <a:r>
              <a:rPr lang="en-GB" sz="3200" dirty="0">
                <a:latin typeface="Calibri" panose="020F0502020204030204" pitchFamily="34" charset="0"/>
                <a:ea typeface="Calibri" panose="020F0502020204030204" pitchFamily="34" charset="0"/>
                <a:cs typeface="Times New Roman" panose="02020603050405020304" pitchFamily="18" charset="0"/>
              </a:rPr>
              <a:t> and </a:t>
            </a:r>
            <a:r>
              <a:rPr lang="en-GB" sz="32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caring</a:t>
            </a:r>
            <a:r>
              <a:rPr lang="en-GB" sz="3200" dirty="0">
                <a:latin typeface="Calibri" panose="020F0502020204030204" pitchFamily="34" charset="0"/>
                <a:ea typeface="Calibri" panose="020F0502020204030204" pitchFamily="34" charset="0"/>
                <a:cs typeface="Times New Roman" panose="02020603050405020304" pitchFamily="18" charset="0"/>
              </a:rPr>
              <a:t>. Children must always be </a:t>
            </a:r>
            <a:r>
              <a:rPr lang="en-GB" sz="3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meaningfully</a:t>
            </a:r>
            <a:r>
              <a:rPr lang="en-GB" sz="3200" dirty="0">
                <a:latin typeface="Calibri" panose="020F0502020204030204" pitchFamily="34" charset="0"/>
                <a:ea typeface="Calibri" panose="020F0502020204030204" pitchFamily="34" charset="0"/>
                <a:cs typeface="Times New Roman" panose="02020603050405020304" pitchFamily="18" charset="0"/>
              </a:rPr>
              <a:t> and </a:t>
            </a:r>
            <a:r>
              <a:rPr lang="en-GB"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appropriately</a:t>
            </a:r>
            <a:r>
              <a:rPr lang="en-GB" sz="3200" dirty="0">
                <a:latin typeface="Calibri" panose="020F0502020204030204" pitchFamily="34" charset="0"/>
                <a:ea typeface="Calibri" panose="020F0502020204030204" pitchFamily="34" charset="0"/>
                <a:cs typeface="Times New Roman" panose="02020603050405020304" pitchFamily="18" charset="0"/>
              </a:rPr>
              <a:t> involved in decision making about their care.</a:t>
            </a:r>
          </a:p>
        </p:txBody>
      </p:sp>
      <p:sp>
        <p:nvSpPr>
          <p:cNvPr id="5" name="Rectangle 4"/>
          <p:cNvSpPr/>
          <p:nvPr/>
        </p:nvSpPr>
        <p:spPr>
          <a:xfrm>
            <a:off x="1775520" y="2096149"/>
            <a:ext cx="2880320" cy="923330"/>
          </a:xfrm>
          <a:prstGeom prst="rect">
            <a:avLst/>
          </a:prstGeom>
        </p:spPr>
        <p:txBody>
          <a:bodyPr wrap="square">
            <a:spAutoFit/>
          </a:bodyPr>
          <a:lstStyle/>
          <a:p>
            <a:r>
              <a:rPr lang="en-GB" sz="54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VOICE</a:t>
            </a:r>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GB" sz="5400" dirty="0"/>
          </a:p>
        </p:txBody>
      </p:sp>
      <p:pic>
        <p:nvPicPr>
          <p:cNvPr id="10" name="Picture 9"/>
          <p:cNvPicPr/>
          <p:nvPr/>
        </p:nvPicPr>
        <p:blipFill rotWithShape="1">
          <a:blip r:embed="rId3"/>
          <a:srcRect l="35912" t="18037" r="35711" b="44689"/>
          <a:stretch/>
        </p:blipFill>
        <p:spPr bwMode="auto">
          <a:xfrm>
            <a:off x="8760297" y="0"/>
            <a:ext cx="168592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77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1D67AD-1236-44EB-919F-56687EE377C1}"/>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4" name="Rectangle 3"/>
          <p:cNvSpPr/>
          <p:nvPr/>
        </p:nvSpPr>
        <p:spPr>
          <a:xfrm>
            <a:off x="1924791" y="2319376"/>
            <a:ext cx="8521430" cy="4113883"/>
          </a:xfrm>
          <a:prstGeom prst="rect">
            <a:avLst/>
          </a:prstGeom>
        </p:spPr>
        <p:txBody>
          <a:bodyPr wrap="square">
            <a:spAutoFit/>
          </a:bodyPr>
          <a:lstStyle/>
          <a:p>
            <a:pPr>
              <a:lnSpc>
                <a:spcPct val="107000"/>
              </a:lnSpc>
              <a:spcAft>
                <a:spcPts val="800"/>
              </a:spcAft>
            </a:pPr>
            <a:r>
              <a:rPr lang="en-GB" sz="5400" b="1" dirty="0">
                <a:solidFill>
                  <a:srgbClr val="70AD47"/>
                </a:solidFill>
                <a:latin typeface="Calibri" panose="020F0502020204030204" pitchFamily="34" charset="0"/>
                <a:ea typeface="Calibri" panose="020F0502020204030204" pitchFamily="34" charset="0"/>
                <a:cs typeface="Times New Roman" panose="02020603050405020304" pitchFamily="18" charset="0"/>
              </a:rPr>
              <a:t>FAMILY</a:t>
            </a:r>
            <a:r>
              <a:rPr lang="en-GB" sz="4000" b="1" dirty="0">
                <a:solidFill>
                  <a:srgbClr val="70AD47"/>
                </a:solidFill>
                <a:latin typeface="Calibri" panose="020F0502020204030204" pitchFamily="34"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Where children are </a:t>
            </a:r>
            <a:r>
              <a:rPr lang="en-GB" sz="4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safe</a:t>
            </a:r>
            <a:r>
              <a:rPr lang="en-GB" sz="3200" dirty="0">
                <a:latin typeface="Calibri" panose="020F0502020204030204" pitchFamily="34" charset="0"/>
                <a:ea typeface="Calibri" panose="020F0502020204030204" pitchFamily="34" charset="0"/>
                <a:cs typeface="Times New Roman" panose="02020603050405020304" pitchFamily="18" charset="0"/>
              </a:rPr>
              <a:t> in their families and </a:t>
            </a:r>
            <a:r>
              <a:rPr lang="en-GB" sz="3200" dirty="0">
                <a:solidFill>
                  <a:srgbClr val="CC0099"/>
                </a:solidFill>
                <a:latin typeface="Calibri" panose="020F0502020204030204" pitchFamily="34" charset="0"/>
                <a:ea typeface="Calibri" panose="020F0502020204030204" pitchFamily="34" charset="0"/>
                <a:cs typeface="Times New Roman" panose="02020603050405020304" pitchFamily="18" charset="0"/>
              </a:rPr>
              <a:t>feel </a:t>
            </a:r>
            <a:r>
              <a:rPr lang="en-GB" sz="4000" dirty="0">
                <a:solidFill>
                  <a:srgbClr val="CC0099"/>
                </a:solidFill>
                <a:latin typeface="Calibri" panose="020F0502020204030204" pitchFamily="34" charset="0"/>
                <a:ea typeface="Calibri" panose="020F0502020204030204" pitchFamily="34" charset="0"/>
                <a:cs typeface="Times New Roman" panose="02020603050405020304" pitchFamily="18" charset="0"/>
              </a:rPr>
              <a:t>loved </a:t>
            </a:r>
            <a:r>
              <a:rPr lang="en-GB" sz="3200" dirty="0">
                <a:latin typeface="Calibri" panose="020F0502020204030204" pitchFamily="34" charset="0"/>
                <a:ea typeface="Calibri" panose="020F0502020204030204" pitchFamily="34" charset="0"/>
                <a:cs typeface="Times New Roman" panose="02020603050405020304" pitchFamily="18" charset="0"/>
              </a:rPr>
              <a:t>they must </a:t>
            </a:r>
            <a:r>
              <a:rPr lang="en-GB"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stay </a:t>
            </a:r>
            <a:r>
              <a:rPr lang="en-GB" sz="3200" dirty="0">
                <a:latin typeface="Calibri" panose="020F0502020204030204" pitchFamily="34" charset="0"/>
                <a:ea typeface="Calibri" panose="020F0502020204030204" pitchFamily="34" charset="0"/>
                <a:cs typeface="Times New Roman" panose="02020603050405020304" pitchFamily="18" charset="0"/>
              </a:rPr>
              <a:t>– and families must be </a:t>
            </a:r>
            <a:r>
              <a:rPr lang="en-GB"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given support</a:t>
            </a:r>
            <a:r>
              <a:rPr lang="en-GB" sz="3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together, to nurture that love and overcome the difficulties which get in the way.</a:t>
            </a:r>
          </a:p>
        </p:txBody>
      </p:sp>
      <p:sp>
        <p:nvSpPr>
          <p:cNvPr id="5" name="Rectangle 4"/>
          <p:cNvSpPr/>
          <p:nvPr/>
        </p:nvSpPr>
        <p:spPr>
          <a:xfrm>
            <a:off x="1775520" y="2096149"/>
            <a:ext cx="2880320" cy="923330"/>
          </a:xfrm>
          <a:prstGeom prst="rect">
            <a:avLst/>
          </a:prstGeom>
        </p:spPr>
        <p:txBody>
          <a:bodyPr wrap="square">
            <a:spAutoFit/>
          </a:bodyPr>
          <a:lstStyle/>
          <a:p>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GB" sz="5400" dirty="0"/>
          </a:p>
        </p:txBody>
      </p:sp>
      <p:pic>
        <p:nvPicPr>
          <p:cNvPr id="10" name="Picture 9"/>
          <p:cNvPicPr/>
          <p:nvPr/>
        </p:nvPicPr>
        <p:blipFill rotWithShape="1">
          <a:blip r:embed="rId3"/>
          <a:srcRect l="35912" t="18037" r="35711" b="44689"/>
          <a:stretch/>
        </p:blipFill>
        <p:spPr bwMode="auto">
          <a:xfrm>
            <a:off x="8760297" y="40805"/>
            <a:ext cx="168592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7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891B25-6E5A-409B-BC2A-DF5125B03080}"/>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5" name="Rectangle 4"/>
          <p:cNvSpPr/>
          <p:nvPr/>
        </p:nvSpPr>
        <p:spPr>
          <a:xfrm>
            <a:off x="1775520" y="2096149"/>
            <a:ext cx="2880320" cy="923330"/>
          </a:xfrm>
          <a:prstGeom prst="rect">
            <a:avLst/>
          </a:prstGeom>
        </p:spPr>
        <p:txBody>
          <a:bodyPr wrap="square">
            <a:spAutoFit/>
          </a:bodyPr>
          <a:lstStyle/>
          <a:p>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GB" sz="5400" dirty="0"/>
          </a:p>
        </p:txBody>
      </p:sp>
      <p:pic>
        <p:nvPicPr>
          <p:cNvPr id="10" name="Picture 9"/>
          <p:cNvPicPr/>
          <p:nvPr/>
        </p:nvPicPr>
        <p:blipFill rotWithShape="1">
          <a:blip r:embed="rId3"/>
          <a:srcRect l="35912" t="18037" r="35711" b="44689"/>
          <a:stretch/>
        </p:blipFill>
        <p:spPr bwMode="auto">
          <a:xfrm>
            <a:off x="8760297" y="40805"/>
            <a:ext cx="1685925" cy="177165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991544" y="2302955"/>
            <a:ext cx="8280920" cy="3854068"/>
          </a:xfrm>
          <a:prstGeom prst="rect">
            <a:avLst/>
          </a:prstGeom>
        </p:spPr>
        <p:txBody>
          <a:bodyPr wrap="square">
            <a:spAutoFit/>
          </a:bodyPr>
          <a:lstStyle/>
          <a:p>
            <a:pPr>
              <a:lnSpc>
                <a:spcPct val="107000"/>
              </a:lnSpc>
              <a:spcAft>
                <a:spcPts val="800"/>
              </a:spcAft>
            </a:pPr>
            <a:r>
              <a:rPr lang="en-GB" sz="5400"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CARE</a:t>
            </a:r>
            <a:r>
              <a:rPr lang="en-GB" sz="5400" dirty="0">
                <a:solidFill>
                  <a:srgbClr val="CC0099"/>
                </a:solidFill>
                <a:latin typeface="Calibri" panose="020F0502020204030204" pitchFamily="34" charset="0"/>
                <a:ea typeface="Calibri" panose="020F0502020204030204" pitchFamily="34" charset="0"/>
                <a:cs typeface="Times New Roman" panose="02020603050405020304" pitchFamily="18" charset="0"/>
              </a:rPr>
              <a:t> </a:t>
            </a:r>
            <a:endParaRPr lang="en-GB" sz="5400" dirty="0">
              <a:latin typeface="Calibri" panose="020F0502020204030204" pitchFamily="34" charset="0"/>
              <a:ea typeface="Calibri" panose="020F0502020204030204" pitchFamily="34" charset="0"/>
              <a:cs typeface="Times New Roman" panose="02020603050405020304" pitchFamily="18" charset="0"/>
            </a:endParaRPr>
          </a:p>
          <a:p>
            <a:r>
              <a:rPr lang="en-GB" sz="3600" dirty="0">
                <a:latin typeface="Calibri" panose="020F0502020204030204" pitchFamily="34" charset="0"/>
                <a:ea typeface="Calibri" panose="020F0502020204030204" pitchFamily="34" charset="0"/>
                <a:cs typeface="Times New Roman" panose="02020603050405020304" pitchFamily="18" charset="0"/>
              </a:rPr>
              <a:t>Where living with their family is not possible, children must </a:t>
            </a:r>
            <a:r>
              <a:rPr lang="en-GB"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stay</a:t>
            </a:r>
            <a:r>
              <a:rPr lang="en-GB" sz="360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with their brothers and sisters where safe to do so, and </a:t>
            </a:r>
            <a:r>
              <a:rPr lang="en-GB" sz="3600" b="1" dirty="0">
                <a:solidFill>
                  <a:srgbClr val="538135"/>
                </a:solidFill>
                <a:latin typeface="Calibri" panose="020F0502020204030204" pitchFamily="34" charset="0"/>
                <a:ea typeface="Calibri" panose="020F0502020204030204" pitchFamily="34" charset="0"/>
                <a:cs typeface="Times New Roman" panose="02020603050405020304" pitchFamily="18" charset="0"/>
              </a:rPr>
              <a:t>belong</a:t>
            </a:r>
            <a:r>
              <a:rPr lang="en-GB" sz="3600" dirty="0">
                <a:latin typeface="Calibri" panose="020F0502020204030204" pitchFamily="34" charset="0"/>
                <a:ea typeface="Calibri" panose="020F0502020204030204" pitchFamily="34" charset="0"/>
                <a:cs typeface="Times New Roman" panose="02020603050405020304" pitchFamily="18" charset="0"/>
              </a:rPr>
              <a:t> to a </a:t>
            </a:r>
            <a:r>
              <a:rPr lang="en-GB" sz="3600" dirty="0">
                <a:solidFill>
                  <a:srgbClr val="C45911"/>
                </a:solidFill>
                <a:latin typeface="Calibri" panose="020F0502020204030204" pitchFamily="34" charset="0"/>
                <a:ea typeface="Calibri" panose="020F0502020204030204" pitchFamily="34" charset="0"/>
                <a:cs typeface="Times New Roman" panose="02020603050405020304" pitchFamily="18" charset="0"/>
              </a:rPr>
              <a:t>loving</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a:solidFill>
                  <a:srgbClr val="ED7D31"/>
                </a:solidFill>
                <a:latin typeface="Calibri" panose="020F0502020204030204" pitchFamily="34" charset="0"/>
                <a:ea typeface="Calibri" panose="020F0502020204030204" pitchFamily="34" charset="0"/>
                <a:cs typeface="Times New Roman" panose="02020603050405020304" pitchFamily="18" charset="0"/>
              </a:rPr>
              <a:t>home</a:t>
            </a:r>
            <a:r>
              <a:rPr lang="en-GB" sz="3600" dirty="0">
                <a:latin typeface="Calibri" panose="020F0502020204030204" pitchFamily="34" charset="0"/>
                <a:ea typeface="Calibri" panose="020F0502020204030204" pitchFamily="34" charset="0"/>
                <a:cs typeface="Times New Roman" panose="02020603050405020304" pitchFamily="18" charset="0"/>
              </a:rPr>
              <a:t>, staying there for as </a:t>
            </a:r>
            <a:r>
              <a:rPr lang="en-GB" sz="36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long</a:t>
            </a:r>
            <a:r>
              <a:rPr lang="en-GB" sz="360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as needed.</a:t>
            </a:r>
            <a:endParaRPr lang="en-GB" sz="3600" dirty="0"/>
          </a:p>
        </p:txBody>
      </p:sp>
    </p:spTree>
    <p:extLst>
      <p:ext uri="{BB962C8B-B14F-4D97-AF65-F5344CB8AC3E}">
        <p14:creationId xmlns:p14="http://schemas.microsoft.com/office/powerpoint/2010/main" val="140851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A4F463-104F-4985-9782-0AF744E8EF93}"/>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pic>
        <p:nvPicPr>
          <p:cNvPr id="5" name="Picture 4"/>
          <p:cNvPicPr/>
          <p:nvPr/>
        </p:nvPicPr>
        <p:blipFill rotWithShape="1">
          <a:blip r:embed="rId3"/>
          <a:srcRect l="35912" t="18037" r="35711" b="44689"/>
          <a:stretch/>
        </p:blipFill>
        <p:spPr bwMode="auto">
          <a:xfrm>
            <a:off x="8814181" y="152920"/>
            <a:ext cx="1685925" cy="1771650"/>
          </a:xfrm>
          <a:prstGeom prst="rect">
            <a:avLst/>
          </a:prstGeom>
          <a:ln>
            <a:noFill/>
          </a:ln>
          <a:extLst>
            <a:ext uri="{53640926-AAD7-44D8-BBD7-CCE9431645EC}">
              <a14:shadowObscured xmlns:a14="http://schemas.microsoft.com/office/drawing/2010/main"/>
            </a:ext>
          </a:extLst>
        </p:spPr>
      </p:pic>
      <p:pic>
        <p:nvPicPr>
          <p:cNvPr id="8" name="Picture 2" descr="C:\Users\ParkerD\AppData\Local\Microsoft\Windows\Temporary Internet Files\Content.Outlook\0AYICCED\ChampionsforChangeLog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2" t="28208" r="1177" b="33800"/>
          <a:stretch/>
        </p:blipFill>
        <p:spPr bwMode="auto">
          <a:xfrm>
            <a:off x="7499648" y="5734604"/>
            <a:ext cx="3168352" cy="11233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23592" y="618630"/>
            <a:ext cx="6048672" cy="840230"/>
          </a:xfrm>
          <a:prstGeom prst="rect">
            <a:avLst/>
          </a:prstGeom>
          <a:noFill/>
        </p:spPr>
        <p:txBody>
          <a:bodyPr wrap="square" rtlCol="0">
            <a:spAutoFit/>
          </a:bodyPr>
          <a:lstStyle/>
          <a:p>
            <a:pPr algn="ctr">
              <a:lnSpc>
                <a:spcPct val="90000"/>
              </a:lnSpc>
            </a:pP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6021288"/>
            <a:ext cx="2160240" cy="779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5923" y="2150728"/>
            <a:ext cx="7992888" cy="3877985"/>
          </a:xfrm>
          <a:prstGeom prst="rect">
            <a:avLst/>
          </a:prstGeom>
        </p:spPr>
        <p:txBody>
          <a:bodyPr wrap="square">
            <a:spAutoFit/>
          </a:bodyPr>
          <a:lstStyle/>
          <a:p>
            <a:r>
              <a:rPr lang="en-GB" sz="54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PEOPLE</a:t>
            </a:r>
            <a:endParaRPr lang="en-GB" sz="54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latin typeface="Calibri" panose="020F0502020204030204" pitchFamily="34" charset="0"/>
                <a:ea typeface="Calibri" panose="020F0502020204030204" pitchFamily="34" charset="0"/>
                <a:cs typeface="Times New Roman" panose="02020603050405020304" pitchFamily="18" charset="0"/>
              </a:rPr>
              <a:t>The children that Scotland cares for must be </a:t>
            </a:r>
            <a:r>
              <a:rPr lang="en-GB" sz="3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actively supported </a:t>
            </a:r>
            <a:r>
              <a:rPr lang="en-GB" sz="3200" dirty="0">
                <a:latin typeface="Calibri" panose="020F0502020204030204" pitchFamily="34" charset="0"/>
                <a:ea typeface="Calibri" panose="020F0502020204030204" pitchFamily="34" charset="0"/>
                <a:cs typeface="Times New Roman" panose="02020603050405020304" pitchFamily="18" charset="0"/>
              </a:rPr>
              <a:t>to </a:t>
            </a:r>
            <a:r>
              <a:rPr lang="en-GB" sz="3200" dirty="0">
                <a:solidFill>
                  <a:srgbClr val="538135"/>
                </a:solidFill>
                <a:latin typeface="Calibri" panose="020F0502020204030204" pitchFamily="34" charset="0"/>
                <a:ea typeface="Calibri" panose="020F0502020204030204" pitchFamily="34" charset="0"/>
                <a:cs typeface="Times New Roman" panose="02020603050405020304" pitchFamily="18" charset="0"/>
              </a:rPr>
              <a:t>develop relationships </a:t>
            </a:r>
            <a:r>
              <a:rPr lang="en-GB" sz="3200" dirty="0">
                <a:latin typeface="Calibri" panose="020F0502020204030204" pitchFamily="34" charset="0"/>
                <a:ea typeface="Calibri" panose="020F0502020204030204" pitchFamily="34" charset="0"/>
                <a:cs typeface="Times New Roman" panose="02020603050405020304" pitchFamily="18" charset="0"/>
              </a:rPr>
              <a:t>with people in the </a:t>
            </a:r>
            <a:r>
              <a:rPr lang="en-GB" sz="3200" dirty="0">
                <a:solidFill>
                  <a:srgbClr val="CC3399"/>
                </a:solidFill>
                <a:latin typeface="Calibri" panose="020F0502020204030204" pitchFamily="34" charset="0"/>
                <a:ea typeface="Calibri" panose="020F0502020204030204" pitchFamily="34" charset="0"/>
                <a:cs typeface="Times New Roman" panose="02020603050405020304" pitchFamily="18" charset="0"/>
              </a:rPr>
              <a:t>workforce</a:t>
            </a:r>
            <a:r>
              <a:rPr lang="en-GB" sz="3200" dirty="0">
                <a:latin typeface="Calibri" panose="020F0502020204030204" pitchFamily="34" charset="0"/>
                <a:ea typeface="Calibri" panose="020F0502020204030204" pitchFamily="34" charset="0"/>
                <a:cs typeface="Times New Roman" panose="02020603050405020304" pitchFamily="18" charset="0"/>
              </a:rPr>
              <a:t> and </a:t>
            </a:r>
            <a:r>
              <a:rPr lang="en-GB" sz="3200" dirty="0">
                <a:solidFill>
                  <a:srgbClr val="538135"/>
                </a:solidFill>
                <a:latin typeface="Calibri" panose="020F0502020204030204" pitchFamily="34" charset="0"/>
                <a:ea typeface="Calibri" panose="020F0502020204030204" pitchFamily="34" charset="0"/>
                <a:cs typeface="Times New Roman" panose="02020603050405020304" pitchFamily="18" charset="0"/>
              </a:rPr>
              <a:t>wider community</a:t>
            </a:r>
            <a:r>
              <a:rPr lang="en-GB" sz="3200" dirty="0">
                <a:latin typeface="Calibri" panose="020F0502020204030204" pitchFamily="34" charset="0"/>
                <a:ea typeface="Calibri" panose="020F0502020204030204" pitchFamily="34" charset="0"/>
                <a:cs typeface="Times New Roman" panose="02020603050405020304" pitchFamily="18" charset="0"/>
              </a:rPr>
              <a:t>, who in turn must be supported to </a:t>
            </a:r>
            <a:r>
              <a:rPr lang="en-GB" sz="3200" dirty="0">
                <a:solidFill>
                  <a:srgbClr val="2E74B5"/>
                </a:solidFill>
                <a:latin typeface="Calibri" panose="020F0502020204030204" pitchFamily="34" charset="0"/>
                <a:ea typeface="Calibri" panose="020F0502020204030204" pitchFamily="34" charset="0"/>
                <a:cs typeface="Times New Roman" panose="02020603050405020304" pitchFamily="18" charset="0"/>
              </a:rPr>
              <a:t>listen </a:t>
            </a:r>
            <a:r>
              <a:rPr lang="en-GB" sz="3200" dirty="0">
                <a:latin typeface="Calibri" panose="020F0502020204030204" pitchFamily="34" charset="0"/>
                <a:ea typeface="Calibri" panose="020F0502020204030204" pitchFamily="34" charset="0"/>
                <a:cs typeface="Times New Roman" panose="02020603050405020304" pitchFamily="18" charset="0"/>
              </a:rPr>
              <a:t>and to be </a:t>
            </a:r>
            <a:r>
              <a:rPr lang="en-GB" sz="3200" dirty="0">
                <a:solidFill>
                  <a:srgbClr val="2E74B5"/>
                </a:solidFill>
                <a:latin typeface="Calibri" panose="020F0502020204030204" pitchFamily="34" charset="0"/>
                <a:ea typeface="Calibri" panose="020F0502020204030204" pitchFamily="34" charset="0"/>
                <a:cs typeface="Times New Roman" panose="02020603050405020304" pitchFamily="18" charset="0"/>
              </a:rPr>
              <a:t>compassionate</a:t>
            </a:r>
            <a:r>
              <a:rPr lang="en-GB" sz="3200" dirty="0">
                <a:latin typeface="Calibri" panose="020F0502020204030204" pitchFamily="34" charset="0"/>
                <a:ea typeface="Calibri" panose="020F0502020204030204" pitchFamily="34" charset="0"/>
                <a:cs typeface="Times New Roman" panose="02020603050405020304" pitchFamily="18" charset="0"/>
              </a:rPr>
              <a:t> in their </a:t>
            </a:r>
            <a:r>
              <a:rPr lang="en-GB" sz="3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decision-making </a:t>
            </a:r>
            <a:r>
              <a:rPr lang="en-GB" sz="3200" dirty="0">
                <a:latin typeface="Calibri" panose="020F0502020204030204" pitchFamily="34" charset="0"/>
                <a:ea typeface="Calibri" panose="020F0502020204030204" pitchFamily="34" charset="0"/>
                <a:cs typeface="Times New Roman" panose="02020603050405020304" pitchFamily="18" charset="0"/>
              </a:rPr>
              <a:t>and </a:t>
            </a:r>
            <a:r>
              <a:rPr lang="en-GB" sz="3200" dirty="0">
                <a:solidFill>
                  <a:srgbClr val="CC3399"/>
                </a:solidFill>
                <a:latin typeface="Calibri" panose="020F0502020204030204" pitchFamily="34" charset="0"/>
                <a:ea typeface="Calibri" panose="020F0502020204030204" pitchFamily="34" charset="0"/>
                <a:cs typeface="Times New Roman" panose="02020603050405020304" pitchFamily="18" charset="0"/>
              </a:rPr>
              <a:t>care</a:t>
            </a:r>
            <a:endParaRPr lang="en-GB" sz="3200" dirty="0"/>
          </a:p>
        </p:txBody>
      </p:sp>
    </p:spTree>
    <p:extLst>
      <p:ext uri="{BB962C8B-B14F-4D97-AF65-F5344CB8AC3E}">
        <p14:creationId xmlns:p14="http://schemas.microsoft.com/office/powerpoint/2010/main" val="13304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67D23259DB384C94CE895F3E5CDE9F" ma:contentTypeVersion="12" ma:contentTypeDescription="Create a new document." ma:contentTypeScope="" ma:versionID="93c46b219908b4dcdc043a922853dc07">
  <xsd:schema xmlns:xsd="http://www.w3.org/2001/XMLSchema" xmlns:xs="http://www.w3.org/2001/XMLSchema" xmlns:p="http://schemas.microsoft.com/office/2006/metadata/properties" xmlns:ns2="73df3b47-0c12-42b5-89dd-5e860392d5da" xmlns:ns3="391cc70d-a93b-4650-afed-15624c67118b" targetNamespace="http://schemas.microsoft.com/office/2006/metadata/properties" ma:root="true" ma:fieldsID="87d40c6256b88b5f63f07e1e62da56f5" ns2:_="" ns3:_="">
    <xsd:import namespace="73df3b47-0c12-42b5-89dd-5e860392d5da"/>
    <xsd:import namespace="391cc70d-a93b-4650-afed-15624c6711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f3b47-0c12-42b5-89dd-5e860392d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1cc70d-a93b-4650-afed-15624c6711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306ca4-bdd3-4d18-8adf-97b0238a06c7}" ma:internalName="TaxCatchAll" ma:showField="CatchAllData" ma:web="391cc70d-a93b-4650-afed-15624c6711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91cc70d-a93b-4650-afed-15624c67118b" xsi:nil="true"/>
    <lcf76f155ced4ddcb4097134ff3c332f xmlns="73df3b47-0c12-42b5-89dd-5e860392d5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737C85-EE9F-4B53-8150-2EA5A544C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f3b47-0c12-42b5-89dd-5e860392d5da"/>
    <ds:schemaRef ds:uri="391cc70d-a93b-4650-afed-15624c671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A19FE5-9011-43FC-A3FD-D4537CD85AC5}">
  <ds:schemaRefs>
    <ds:schemaRef ds:uri="http://schemas.microsoft.com/sharepoint/v3/contenttype/forms"/>
  </ds:schemaRefs>
</ds:datastoreItem>
</file>

<file path=customXml/itemProps3.xml><?xml version="1.0" encoding="utf-8"?>
<ds:datastoreItem xmlns:ds="http://schemas.openxmlformats.org/officeDocument/2006/customXml" ds:itemID="{65BBEBCF-05C7-4C45-AC8C-413DB800BEB4}">
  <ds:schemaRefs>
    <ds:schemaRef ds:uri="http://purl.org/dc/elements/1.1/"/>
    <ds:schemaRef ds:uri="http://schemas.microsoft.com/office/2006/metadata/properties"/>
    <ds:schemaRef ds:uri="http://schemas.microsoft.com/office/infopath/2007/PartnerControls"/>
    <ds:schemaRef ds:uri="73df3b47-0c12-42b5-89dd-5e860392d5da"/>
    <ds:schemaRef ds:uri="http://purl.org/dc/terms/"/>
    <ds:schemaRef ds:uri="http://schemas.microsoft.com/office/2006/documentManagement/types"/>
    <ds:schemaRef ds:uri="http://schemas.openxmlformats.org/package/2006/metadata/core-properties"/>
    <ds:schemaRef ds:uri="391cc70d-a93b-4650-afed-15624c67118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256</TotalTime>
  <Words>1111</Words>
  <Application>Microsoft Office PowerPoint</Application>
  <PresentationFormat>Widescreen</PresentationFormat>
  <Paragraphs>155</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“We grow up  loved, safe, and respected  so that we realise our  full potential.”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 grow up  loved, safe, and respected  so that we realise our  full potential.” </dc:title>
  <dc:creator>Hutton2, Jodie</dc:creator>
  <cp:lastModifiedBy>Hutton2, Jodie</cp:lastModifiedBy>
  <cp:revision>3</cp:revision>
  <dcterms:created xsi:type="dcterms:W3CDTF">2022-09-06T11:43:39Z</dcterms:created>
  <dcterms:modified xsi:type="dcterms:W3CDTF">2022-12-13T16:55:31Z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0x010100B667D23259DB384C94CE895F3E5CDE9F</vt:lpwstr>
  </property>
</Properties>
</file>