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6" r:id="rId5"/>
    <p:sldId id="262" r:id="rId6"/>
    <p:sldId id="256" r:id="rId7"/>
    <p:sldId id="270" r:id="rId8"/>
    <p:sldId id="271" r:id="rId9"/>
    <p:sldId id="272" r:id="rId10"/>
    <p:sldId id="273" r:id="rId11"/>
    <p:sldId id="274" r:id="rId12"/>
    <p:sldId id="275" r:id="rId13"/>
    <p:sldId id="27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EF812-81F9-F445-DEC9-47CFD66BFD40}" v="26" dt="2022-12-04T20:46:48.132"/>
    <p1510:client id="{B6BD429D-0FC4-A3D3-7D1E-6E71D8E9EA45}" v="84" dt="2022-12-04T20:50:42.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94623-B3F8-40D9-8B55-990EC0DD5095}" type="datetimeFigureOut">
              <a:rPr lang="en-GB" smtClean="0"/>
              <a:t>13/12/2022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39F9B-1ACA-40DC-91F3-2ED9421E25C0}" type="slidenum">
              <a:rPr lang="en-GB" smtClean="0"/>
              <a:t>‹#›</a:t>
            </a:fld>
            <a:endParaRPr lang="en-GB"/>
          </a:p>
        </p:txBody>
      </p:sp>
    </p:spTree>
    <p:extLst>
      <p:ext uri="{BB962C8B-B14F-4D97-AF65-F5344CB8AC3E}">
        <p14:creationId xmlns:p14="http://schemas.microsoft.com/office/powerpoint/2010/main" val="276764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 explain process from the promise to the briefing paper  to the plan </a:t>
            </a:r>
          </a:p>
          <a:p>
            <a:pPr lvl="0"/>
            <a:endParaRPr lang="en-GB"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r>
              <a:rPr lang="en-GB" sz="1200" kern="1200" baseline="0">
                <a:solidFill>
                  <a:schemeClr val="tx1"/>
                </a:solidFill>
                <a:effectLst/>
                <a:latin typeface="+mn-lt"/>
                <a:ea typeface="+mn-ea"/>
                <a:cs typeface="+mn-cs"/>
              </a:rPr>
              <a:t>Care experience  edges of care </a:t>
            </a:r>
          </a:p>
          <a:p>
            <a:pPr lvl="0"/>
            <a:endParaRPr lang="en-GB" sz="1200" kern="1200" baseline="0">
              <a:solidFill>
                <a:schemeClr val="tx1"/>
              </a:solidFill>
              <a:effectLst/>
              <a:latin typeface="+mn-lt"/>
              <a:ea typeface="+mn-ea"/>
              <a:cs typeface="+mn-cs"/>
            </a:endParaRPr>
          </a:p>
          <a:p>
            <a:pPr lvl="0"/>
            <a:r>
              <a:rPr lang="en-GB" sz="1200" kern="1200" baseline="0">
                <a:solidFill>
                  <a:schemeClr val="tx1"/>
                </a:solidFill>
                <a:effectLst/>
                <a:latin typeface="+mn-lt"/>
                <a:ea typeface="+mn-ea"/>
                <a:cs typeface="+mn-cs"/>
              </a:rPr>
              <a:t>Kinship residential foster care looked after at home previously in care </a:t>
            </a:r>
          </a:p>
        </p:txBody>
      </p:sp>
      <p:sp>
        <p:nvSpPr>
          <p:cNvPr id="4" name="Slide Number Placeholder 3"/>
          <p:cNvSpPr>
            <a:spLocks noGrp="1"/>
          </p:cNvSpPr>
          <p:nvPr>
            <p:ph type="sldNum" sz="quarter" idx="10"/>
          </p:nvPr>
        </p:nvSpPr>
        <p:spPr/>
        <p:txBody>
          <a:bodyPr/>
          <a:lstStyle/>
          <a:p>
            <a:fld id="{12EE2556-37EC-436F-9C37-0FA367A986A4}" type="slidenum">
              <a:rPr lang="en-GB" smtClean="0"/>
              <a:t>1</a:t>
            </a:fld>
            <a:endParaRPr lang="en-GB"/>
          </a:p>
        </p:txBody>
      </p:sp>
    </p:spTree>
    <p:extLst>
      <p:ext uri="{BB962C8B-B14F-4D97-AF65-F5344CB8AC3E}">
        <p14:creationId xmlns:p14="http://schemas.microsoft.com/office/powerpoint/2010/main" val="310091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Foundations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E2556-37EC-436F-9C37-0FA367A986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770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a:p>
            <a:endParaRPr lang="en-GB" b="1"/>
          </a:p>
          <a:p>
            <a:endParaRPr lang="en-GB" b="1"/>
          </a:p>
          <a:p>
            <a:r>
              <a:rPr lang="en-GB" b="1"/>
              <a:t>The plan 2021-24 </a:t>
            </a:r>
          </a:p>
          <a:p>
            <a:r>
              <a:rPr lang="en-GB" b="1"/>
              <a:t>Here's</a:t>
            </a:r>
            <a:r>
              <a:rPr lang="en-GB" b="1" baseline="0"/>
              <a:t> what the fundamentals really mean </a:t>
            </a:r>
          </a:p>
          <a:p>
            <a:endParaRPr lang="en-GB" b="1" baseline="0"/>
          </a:p>
          <a:p>
            <a:r>
              <a:rPr lang="en-GB"/>
              <a:t>At all</a:t>
            </a:r>
            <a:r>
              <a:rPr lang="en-GB" baseline="0"/>
              <a:t> stages in the process of change </a:t>
            </a:r>
            <a:r>
              <a:rPr lang="en-GB" b="1" baseline="0"/>
              <a:t>what matters to children and families </a:t>
            </a:r>
            <a:r>
              <a:rPr lang="en-GB" baseline="0"/>
              <a:t>must be the focus </a:t>
            </a:r>
          </a:p>
          <a:p>
            <a:endParaRPr lang="en-GB" baseline="0"/>
          </a:p>
          <a:p>
            <a:r>
              <a:rPr lang="en-GB" baseline="0"/>
              <a:t>Organisations will be able to demonstrate that they are working from their perspective rather than the perspective internal to the system </a:t>
            </a:r>
          </a:p>
          <a:p>
            <a:endParaRPr lang="en-GB" baseline="0"/>
          </a:p>
          <a:p>
            <a:r>
              <a:rPr lang="en-GB" b="1" baseline="0"/>
              <a:t>Listening</a:t>
            </a:r>
            <a:r>
              <a:rPr lang="en-GB" baseline="0"/>
              <a:t> </a:t>
            </a:r>
          </a:p>
          <a:p>
            <a:r>
              <a:rPr lang="en-GB"/>
              <a:t>Organisations that have responsibilities towards care experienced children and families, and those on the edge of care will be able to demonstrate that they are embedding what they have heard from children and families into the work that they are doing to #KeepThePromise</a:t>
            </a:r>
            <a:endParaRPr lang="en-GB" baseline="0"/>
          </a:p>
          <a:p>
            <a:endParaRPr lang="en-GB" b="1" baseline="0"/>
          </a:p>
          <a:p>
            <a:r>
              <a:rPr lang="en-GB" b="1" baseline="0"/>
              <a:t>Poverty</a:t>
            </a:r>
            <a:r>
              <a:rPr lang="en-GB" baseline="0"/>
              <a:t> </a:t>
            </a:r>
          </a:p>
          <a:p>
            <a:r>
              <a:rPr lang="en-GB"/>
              <a:t>South</a:t>
            </a:r>
            <a:r>
              <a:rPr lang="en-GB" baseline="0"/>
              <a:t> Ayrshire </a:t>
            </a:r>
            <a:r>
              <a:rPr lang="en-GB"/>
              <a:t>will be able to demonstrate how they are ensuring that they play their part in mitigating the impacts of poverty</a:t>
            </a:r>
            <a:endParaRPr lang="en-GB" baseline="0"/>
          </a:p>
          <a:p>
            <a:endParaRPr lang="en-GB" b="1" baseline="0"/>
          </a:p>
          <a:p>
            <a:r>
              <a:rPr lang="en-GB" b="1" baseline="0"/>
              <a:t>Children’s Rights </a:t>
            </a:r>
          </a:p>
          <a:p>
            <a:r>
              <a:rPr lang="en-GB"/>
              <a:t>is for all children in or on the edge of care, no matter their setting of care or their legal status. It is imperative that Scotland does not divide the population to specific minority groups. This does not mean ignoring the huge diversity of experiences that are represented within the ‘care community’. Rather, it means that careful attention must be paid to the experiences of every child and care experienced adult</a:t>
            </a:r>
            <a:endParaRPr lang="en-GB" b="1" baseline="0"/>
          </a:p>
          <a:p>
            <a:endParaRPr lang="en-GB" b="1" baseline="0"/>
          </a:p>
          <a:p>
            <a:r>
              <a:rPr lang="en-GB" b="1" baseline="0"/>
              <a:t>Language </a:t>
            </a:r>
          </a:p>
          <a:p>
            <a:r>
              <a:rPr lang="en-GB"/>
              <a:t>Organisations that have responsibilities towards care experienced children and young people will be able to demonstrate that they are embedding destigmatising language and practices across the way they work. </a:t>
            </a:r>
            <a:endParaRPr lang="en-GB" b="1" baseline="0"/>
          </a:p>
          <a:p>
            <a:endParaRPr lang="en-GB" b="1" baseline="0"/>
          </a:p>
          <a:p>
            <a:endParaRPr lang="en-GB"/>
          </a:p>
        </p:txBody>
      </p:sp>
      <p:sp>
        <p:nvSpPr>
          <p:cNvPr id="4" name="Slide Number Placeholder 3"/>
          <p:cNvSpPr>
            <a:spLocks noGrp="1"/>
          </p:cNvSpPr>
          <p:nvPr>
            <p:ph type="sldNum" sz="quarter" idx="10"/>
          </p:nvPr>
        </p:nvSpPr>
        <p:spPr/>
        <p:txBody>
          <a:bodyPr/>
          <a:lstStyle/>
          <a:p>
            <a:fld id="{7620AF13-B0FE-40F7-8F31-1A7FF4BDC6AC}" type="slidenum">
              <a:rPr lang="en-GB" smtClean="0"/>
              <a:t>3</a:t>
            </a:fld>
            <a:endParaRPr lang="en-GB"/>
          </a:p>
        </p:txBody>
      </p:sp>
    </p:spTree>
    <p:extLst>
      <p:ext uri="{BB962C8B-B14F-4D97-AF65-F5344CB8AC3E}">
        <p14:creationId xmlns:p14="http://schemas.microsoft.com/office/powerpoint/2010/main" val="212737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34BE-8286-442B-9288-20F6C9684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A9A888-1D88-4CF9-92C5-4D8B61647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6BB934-F087-48D2-B7EB-A9BF479F7C98}"/>
              </a:ext>
            </a:extLst>
          </p:cNvPr>
          <p:cNvSpPr>
            <a:spLocks noGrp="1"/>
          </p:cNvSpPr>
          <p:nvPr>
            <p:ph type="dt" sz="half" idx="10"/>
          </p:nvPr>
        </p:nvSpPr>
        <p:spPr/>
        <p:txBody>
          <a:bodyPr/>
          <a:lstStyle/>
          <a:p>
            <a:fld id="{3A61CC49-89F6-4023-AEB4-D0E5D5A23EB2}" type="datetimeFigureOut">
              <a:rPr lang="en-GB" smtClean="0"/>
              <a:t>13/12/2022</a:t>
            </a:fld>
            <a:endParaRPr lang="en-GB"/>
          </a:p>
        </p:txBody>
      </p:sp>
      <p:sp>
        <p:nvSpPr>
          <p:cNvPr id="5" name="Footer Placeholder 4">
            <a:extLst>
              <a:ext uri="{FF2B5EF4-FFF2-40B4-BE49-F238E27FC236}">
                <a16:creationId xmlns:a16="http://schemas.microsoft.com/office/drawing/2014/main" id="{E0870C47-4BDE-4BA5-9A63-6FA805A7B0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749AFC-1169-46FA-BEC2-9150B31C4BDD}"/>
              </a:ext>
            </a:extLst>
          </p:cNvPr>
          <p:cNvSpPr>
            <a:spLocks noGrp="1"/>
          </p:cNvSpPr>
          <p:nvPr>
            <p:ph type="sldNum" sz="quarter" idx="12"/>
          </p:nvPr>
        </p:nvSpPr>
        <p:spPr/>
        <p:txBody>
          <a:bodyPr/>
          <a:lstStyle/>
          <a:p>
            <a:fld id="{77029B86-7B96-44C4-9BF9-4EF3A33B4609}" type="slidenum">
              <a:rPr lang="en-GB" smtClean="0"/>
              <a:t>‹#›</a:t>
            </a:fld>
            <a:endParaRPr lang="en-GB"/>
          </a:p>
        </p:txBody>
      </p:sp>
    </p:spTree>
    <p:extLst>
      <p:ext uri="{BB962C8B-B14F-4D97-AF65-F5344CB8AC3E}">
        <p14:creationId xmlns:p14="http://schemas.microsoft.com/office/powerpoint/2010/main" val="335565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62AC-39E2-4F59-9EF3-CBE2F3464E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8C62F9-D3D2-4D6A-BBEF-EC3DE33A12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FA5CD2-627A-4F58-8020-EF1D2EA3737E}"/>
              </a:ext>
            </a:extLst>
          </p:cNvPr>
          <p:cNvSpPr>
            <a:spLocks noGrp="1"/>
          </p:cNvSpPr>
          <p:nvPr>
            <p:ph type="dt" sz="half" idx="10"/>
          </p:nvPr>
        </p:nvSpPr>
        <p:spPr/>
        <p:txBody>
          <a:bodyPr/>
          <a:lstStyle/>
          <a:p>
            <a:fld id="{3A61CC49-89F6-4023-AEB4-D0E5D5A23EB2}" type="datetimeFigureOut">
              <a:rPr lang="en-GB" smtClean="0"/>
              <a:t>13/12/2022</a:t>
            </a:fld>
            <a:endParaRPr lang="en-GB"/>
          </a:p>
        </p:txBody>
      </p:sp>
      <p:sp>
        <p:nvSpPr>
          <p:cNvPr id="5" name="Footer Placeholder 4">
            <a:extLst>
              <a:ext uri="{FF2B5EF4-FFF2-40B4-BE49-F238E27FC236}">
                <a16:creationId xmlns:a16="http://schemas.microsoft.com/office/drawing/2014/main" id="{29E628D1-5864-48EB-9AB6-F43F3725AB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FB8AC7-8F82-4C50-9351-9133C3F1E4B7}"/>
              </a:ext>
            </a:extLst>
          </p:cNvPr>
          <p:cNvSpPr>
            <a:spLocks noGrp="1"/>
          </p:cNvSpPr>
          <p:nvPr>
            <p:ph type="sldNum" sz="quarter" idx="12"/>
          </p:nvPr>
        </p:nvSpPr>
        <p:spPr/>
        <p:txBody>
          <a:bodyPr/>
          <a:lstStyle/>
          <a:p>
            <a:fld id="{77029B86-7B96-44C4-9BF9-4EF3A33B4609}" type="slidenum">
              <a:rPr lang="en-GB" smtClean="0"/>
              <a:t>‹#›</a:t>
            </a:fld>
            <a:endParaRPr lang="en-GB"/>
          </a:p>
        </p:txBody>
      </p:sp>
    </p:spTree>
    <p:extLst>
      <p:ext uri="{BB962C8B-B14F-4D97-AF65-F5344CB8AC3E}">
        <p14:creationId xmlns:p14="http://schemas.microsoft.com/office/powerpoint/2010/main" val="427287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A3FF74-E8C4-4684-9DB2-364F36776A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5F689F-CB3B-4AB4-935F-F30F0A4A0F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3576A1-7C47-41B7-9F75-1918E9D35294}"/>
              </a:ext>
            </a:extLst>
          </p:cNvPr>
          <p:cNvSpPr>
            <a:spLocks noGrp="1"/>
          </p:cNvSpPr>
          <p:nvPr>
            <p:ph type="dt" sz="half" idx="10"/>
          </p:nvPr>
        </p:nvSpPr>
        <p:spPr/>
        <p:txBody>
          <a:bodyPr/>
          <a:lstStyle/>
          <a:p>
            <a:fld id="{3A61CC49-89F6-4023-AEB4-D0E5D5A23EB2}" type="datetimeFigureOut">
              <a:rPr lang="en-GB" smtClean="0"/>
              <a:t>13/12/2022</a:t>
            </a:fld>
            <a:endParaRPr lang="en-GB"/>
          </a:p>
        </p:txBody>
      </p:sp>
      <p:sp>
        <p:nvSpPr>
          <p:cNvPr id="5" name="Footer Placeholder 4">
            <a:extLst>
              <a:ext uri="{FF2B5EF4-FFF2-40B4-BE49-F238E27FC236}">
                <a16:creationId xmlns:a16="http://schemas.microsoft.com/office/drawing/2014/main" id="{B1E2D72E-1AD3-43BA-B127-4BB7EDCA67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D3DC4-5F22-4540-8CC6-E8F8850786BE}"/>
              </a:ext>
            </a:extLst>
          </p:cNvPr>
          <p:cNvSpPr>
            <a:spLocks noGrp="1"/>
          </p:cNvSpPr>
          <p:nvPr>
            <p:ph type="sldNum" sz="quarter" idx="12"/>
          </p:nvPr>
        </p:nvSpPr>
        <p:spPr/>
        <p:txBody>
          <a:bodyPr/>
          <a:lstStyle/>
          <a:p>
            <a:fld id="{77029B86-7B96-44C4-9BF9-4EF3A33B4609}" type="slidenum">
              <a:rPr lang="en-GB" smtClean="0"/>
              <a:t>‹#›</a:t>
            </a:fld>
            <a:endParaRPr lang="en-GB"/>
          </a:p>
        </p:txBody>
      </p:sp>
    </p:spTree>
    <p:extLst>
      <p:ext uri="{BB962C8B-B14F-4D97-AF65-F5344CB8AC3E}">
        <p14:creationId xmlns:p14="http://schemas.microsoft.com/office/powerpoint/2010/main" val="228521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3262-A887-449A-9FD5-3645DE302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6FAF06-F1B8-4B19-985A-D9053A838F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233EAC-8AB2-456F-A1D6-7140B6D8AF9B}"/>
              </a:ext>
            </a:extLst>
          </p:cNvPr>
          <p:cNvSpPr>
            <a:spLocks noGrp="1"/>
          </p:cNvSpPr>
          <p:nvPr>
            <p:ph type="dt" sz="half" idx="10"/>
          </p:nvPr>
        </p:nvSpPr>
        <p:spPr/>
        <p:txBody>
          <a:bodyPr/>
          <a:lstStyle/>
          <a:p>
            <a:fld id="{3A61CC49-89F6-4023-AEB4-D0E5D5A23EB2}" type="datetimeFigureOut">
              <a:rPr lang="en-GB" smtClean="0"/>
              <a:t>13/12/2022</a:t>
            </a:fld>
            <a:endParaRPr lang="en-GB"/>
          </a:p>
        </p:txBody>
      </p:sp>
      <p:sp>
        <p:nvSpPr>
          <p:cNvPr id="5" name="Footer Placeholder 4">
            <a:extLst>
              <a:ext uri="{FF2B5EF4-FFF2-40B4-BE49-F238E27FC236}">
                <a16:creationId xmlns:a16="http://schemas.microsoft.com/office/drawing/2014/main" id="{DEEF62CA-576D-4280-902C-609139B65B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A3B57-E142-40AB-8210-9C934118A850}"/>
              </a:ext>
            </a:extLst>
          </p:cNvPr>
          <p:cNvSpPr>
            <a:spLocks noGrp="1"/>
          </p:cNvSpPr>
          <p:nvPr>
            <p:ph type="sldNum" sz="quarter" idx="12"/>
          </p:nvPr>
        </p:nvSpPr>
        <p:spPr/>
        <p:txBody>
          <a:bodyPr/>
          <a:lstStyle/>
          <a:p>
            <a:fld id="{77029B86-7B96-44C4-9BF9-4EF3A33B4609}" type="slidenum">
              <a:rPr lang="en-GB" smtClean="0"/>
              <a:t>‹#›</a:t>
            </a:fld>
            <a:endParaRPr lang="en-GB"/>
          </a:p>
        </p:txBody>
      </p:sp>
    </p:spTree>
    <p:extLst>
      <p:ext uri="{BB962C8B-B14F-4D97-AF65-F5344CB8AC3E}">
        <p14:creationId xmlns:p14="http://schemas.microsoft.com/office/powerpoint/2010/main" val="59183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4520-9507-4EF6-BEC7-F06D455516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F5F17-807E-4FB4-9B7A-008A3F2C8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97C2E0-2507-4CF1-AC3C-206184209145}"/>
              </a:ext>
            </a:extLst>
          </p:cNvPr>
          <p:cNvSpPr>
            <a:spLocks noGrp="1"/>
          </p:cNvSpPr>
          <p:nvPr>
            <p:ph type="dt" sz="half" idx="10"/>
          </p:nvPr>
        </p:nvSpPr>
        <p:spPr/>
        <p:txBody>
          <a:bodyPr/>
          <a:lstStyle/>
          <a:p>
            <a:fld id="{3A61CC49-89F6-4023-AEB4-D0E5D5A23EB2}" type="datetimeFigureOut">
              <a:rPr lang="en-GB" smtClean="0"/>
              <a:t>13/12/2022</a:t>
            </a:fld>
            <a:endParaRPr lang="en-GB"/>
          </a:p>
        </p:txBody>
      </p:sp>
      <p:sp>
        <p:nvSpPr>
          <p:cNvPr id="5" name="Footer Placeholder 4">
            <a:extLst>
              <a:ext uri="{FF2B5EF4-FFF2-40B4-BE49-F238E27FC236}">
                <a16:creationId xmlns:a16="http://schemas.microsoft.com/office/drawing/2014/main" id="{6E7E8DEA-1E70-463C-9913-B5EF3E2BB4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A5E59-CBC0-434D-A58B-D4FE44E7436F}"/>
              </a:ext>
            </a:extLst>
          </p:cNvPr>
          <p:cNvSpPr>
            <a:spLocks noGrp="1"/>
          </p:cNvSpPr>
          <p:nvPr>
            <p:ph type="sldNum" sz="quarter" idx="12"/>
          </p:nvPr>
        </p:nvSpPr>
        <p:spPr/>
        <p:txBody>
          <a:bodyPr/>
          <a:lstStyle/>
          <a:p>
            <a:fld id="{77029B86-7B96-44C4-9BF9-4EF3A33B4609}" type="slidenum">
              <a:rPr lang="en-GB" smtClean="0"/>
              <a:t>‹#›</a:t>
            </a:fld>
            <a:endParaRPr lang="en-GB"/>
          </a:p>
        </p:txBody>
      </p:sp>
    </p:spTree>
    <p:extLst>
      <p:ext uri="{BB962C8B-B14F-4D97-AF65-F5344CB8AC3E}">
        <p14:creationId xmlns:p14="http://schemas.microsoft.com/office/powerpoint/2010/main" val="153401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F169-D3C7-4443-AC4B-579DE8CC81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552301-6692-43BB-AA02-1911AEFCBA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E08879-CE0C-4267-A92B-028D35A97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F710D8-8A99-4621-AE77-DCF126777545}"/>
              </a:ext>
            </a:extLst>
          </p:cNvPr>
          <p:cNvSpPr>
            <a:spLocks noGrp="1"/>
          </p:cNvSpPr>
          <p:nvPr>
            <p:ph type="dt" sz="half" idx="10"/>
          </p:nvPr>
        </p:nvSpPr>
        <p:spPr/>
        <p:txBody>
          <a:bodyPr/>
          <a:lstStyle/>
          <a:p>
            <a:fld id="{3A61CC49-89F6-4023-AEB4-D0E5D5A23EB2}" type="datetimeFigureOut">
              <a:rPr lang="en-GB" smtClean="0"/>
              <a:t>13/12/2022</a:t>
            </a:fld>
            <a:endParaRPr lang="en-GB"/>
          </a:p>
        </p:txBody>
      </p:sp>
      <p:sp>
        <p:nvSpPr>
          <p:cNvPr id="6" name="Footer Placeholder 5">
            <a:extLst>
              <a:ext uri="{FF2B5EF4-FFF2-40B4-BE49-F238E27FC236}">
                <a16:creationId xmlns:a16="http://schemas.microsoft.com/office/drawing/2014/main" id="{6B5AF18F-EDD3-418D-8C5D-760C478554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61AF0F-0079-494F-8C28-F104DC44932D}"/>
              </a:ext>
            </a:extLst>
          </p:cNvPr>
          <p:cNvSpPr>
            <a:spLocks noGrp="1"/>
          </p:cNvSpPr>
          <p:nvPr>
            <p:ph type="sldNum" sz="quarter" idx="12"/>
          </p:nvPr>
        </p:nvSpPr>
        <p:spPr/>
        <p:txBody>
          <a:bodyPr/>
          <a:lstStyle/>
          <a:p>
            <a:fld id="{77029B86-7B96-44C4-9BF9-4EF3A33B4609}" type="slidenum">
              <a:rPr lang="en-GB" smtClean="0"/>
              <a:t>‹#›</a:t>
            </a:fld>
            <a:endParaRPr lang="en-GB"/>
          </a:p>
        </p:txBody>
      </p:sp>
    </p:spTree>
    <p:extLst>
      <p:ext uri="{BB962C8B-B14F-4D97-AF65-F5344CB8AC3E}">
        <p14:creationId xmlns:p14="http://schemas.microsoft.com/office/powerpoint/2010/main" val="159787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EC30-BB9B-4B0E-B92C-7ED2ED509A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755309-D8A7-4922-A9FF-2266F7488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1DB10E-4CF8-412C-AB22-34AE90F283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4A8351-F832-4A42-AB79-2D9FBFC61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58EB09-2C72-4137-A021-F308A1DC26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18EB16-B4AC-4B49-838D-B04DDDBEB508}"/>
              </a:ext>
            </a:extLst>
          </p:cNvPr>
          <p:cNvSpPr>
            <a:spLocks noGrp="1"/>
          </p:cNvSpPr>
          <p:nvPr>
            <p:ph type="dt" sz="half" idx="10"/>
          </p:nvPr>
        </p:nvSpPr>
        <p:spPr/>
        <p:txBody>
          <a:bodyPr/>
          <a:lstStyle/>
          <a:p>
            <a:fld id="{3A61CC49-89F6-4023-AEB4-D0E5D5A23EB2}" type="datetimeFigureOut">
              <a:rPr lang="en-GB" smtClean="0"/>
              <a:t>13/12/2022</a:t>
            </a:fld>
            <a:endParaRPr lang="en-GB"/>
          </a:p>
        </p:txBody>
      </p:sp>
      <p:sp>
        <p:nvSpPr>
          <p:cNvPr id="8" name="Footer Placeholder 7">
            <a:extLst>
              <a:ext uri="{FF2B5EF4-FFF2-40B4-BE49-F238E27FC236}">
                <a16:creationId xmlns:a16="http://schemas.microsoft.com/office/drawing/2014/main" id="{09DB6A62-AC65-4DBF-92F0-95B04B37DE0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494B5E-30E0-433A-BFCA-C7894C1F60F3}"/>
              </a:ext>
            </a:extLst>
          </p:cNvPr>
          <p:cNvSpPr>
            <a:spLocks noGrp="1"/>
          </p:cNvSpPr>
          <p:nvPr>
            <p:ph type="sldNum" sz="quarter" idx="12"/>
          </p:nvPr>
        </p:nvSpPr>
        <p:spPr/>
        <p:txBody>
          <a:bodyPr/>
          <a:lstStyle/>
          <a:p>
            <a:fld id="{77029B86-7B96-44C4-9BF9-4EF3A33B4609}" type="slidenum">
              <a:rPr lang="en-GB" smtClean="0"/>
              <a:t>‹#›</a:t>
            </a:fld>
            <a:endParaRPr lang="en-GB"/>
          </a:p>
        </p:txBody>
      </p:sp>
    </p:spTree>
    <p:extLst>
      <p:ext uri="{BB962C8B-B14F-4D97-AF65-F5344CB8AC3E}">
        <p14:creationId xmlns:p14="http://schemas.microsoft.com/office/powerpoint/2010/main" val="408491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A366-B5A5-42A0-841E-BA39E71AC3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BC05ED-0D63-4112-AEFE-2A2B1E743B4A}"/>
              </a:ext>
            </a:extLst>
          </p:cNvPr>
          <p:cNvSpPr>
            <a:spLocks noGrp="1"/>
          </p:cNvSpPr>
          <p:nvPr>
            <p:ph type="dt" sz="half" idx="10"/>
          </p:nvPr>
        </p:nvSpPr>
        <p:spPr/>
        <p:txBody>
          <a:bodyPr/>
          <a:lstStyle/>
          <a:p>
            <a:fld id="{3A61CC49-89F6-4023-AEB4-D0E5D5A23EB2}" type="datetimeFigureOut">
              <a:rPr lang="en-GB" smtClean="0"/>
              <a:t>13/12/2022</a:t>
            </a:fld>
            <a:endParaRPr lang="en-GB"/>
          </a:p>
        </p:txBody>
      </p:sp>
      <p:sp>
        <p:nvSpPr>
          <p:cNvPr id="4" name="Footer Placeholder 3">
            <a:extLst>
              <a:ext uri="{FF2B5EF4-FFF2-40B4-BE49-F238E27FC236}">
                <a16:creationId xmlns:a16="http://schemas.microsoft.com/office/drawing/2014/main" id="{1850444D-0446-4FE5-92A3-D17DE69346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F782A6-64FD-46F9-82FA-F6125AF00864}"/>
              </a:ext>
            </a:extLst>
          </p:cNvPr>
          <p:cNvSpPr>
            <a:spLocks noGrp="1"/>
          </p:cNvSpPr>
          <p:nvPr>
            <p:ph type="sldNum" sz="quarter" idx="12"/>
          </p:nvPr>
        </p:nvSpPr>
        <p:spPr/>
        <p:txBody>
          <a:bodyPr/>
          <a:lstStyle/>
          <a:p>
            <a:fld id="{77029B86-7B96-44C4-9BF9-4EF3A33B4609}" type="slidenum">
              <a:rPr lang="en-GB" smtClean="0"/>
              <a:t>‹#›</a:t>
            </a:fld>
            <a:endParaRPr lang="en-GB"/>
          </a:p>
        </p:txBody>
      </p:sp>
    </p:spTree>
    <p:extLst>
      <p:ext uri="{BB962C8B-B14F-4D97-AF65-F5344CB8AC3E}">
        <p14:creationId xmlns:p14="http://schemas.microsoft.com/office/powerpoint/2010/main" val="401289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557AEC-FFE3-414C-AFBC-D548189A3856}"/>
              </a:ext>
            </a:extLst>
          </p:cNvPr>
          <p:cNvSpPr>
            <a:spLocks noGrp="1"/>
          </p:cNvSpPr>
          <p:nvPr>
            <p:ph type="dt" sz="half" idx="10"/>
          </p:nvPr>
        </p:nvSpPr>
        <p:spPr/>
        <p:txBody>
          <a:bodyPr/>
          <a:lstStyle/>
          <a:p>
            <a:fld id="{3A61CC49-89F6-4023-AEB4-D0E5D5A23EB2}" type="datetimeFigureOut">
              <a:rPr lang="en-GB" smtClean="0"/>
              <a:t>13/12/2022</a:t>
            </a:fld>
            <a:endParaRPr lang="en-GB"/>
          </a:p>
        </p:txBody>
      </p:sp>
      <p:sp>
        <p:nvSpPr>
          <p:cNvPr id="3" name="Footer Placeholder 2">
            <a:extLst>
              <a:ext uri="{FF2B5EF4-FFF2-40B4-BE49-F238E27FC236}">
                <a16:creationId xmlns:a16="http://schemas.microsoft.com/office/drawing/2014/main" id="{4B9AF726-E2C0-4D3D-8175-138CA8C1E5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2C463F-4313-492D-89FA-BF43C3AFFE4F}"/>
              </a:ext>
            </a:extLst>
          </p:cNvPr>
          <p:cNvSpPr>
            <a:spLocks noGrp="1"/>
          </p:cNvSpPr>
          <p:nvPr>
            <p:ph type="sldNum" sz="quarter" idx="12"/>
          </p:nvPr>
        </p:nvSpPr>
        <p:spPr/>
        <p:txBody>
          <a:bodyPr/>
          <a:lstStyle/>
          <a:p>
            <a:fld id="{77029B86-7B96-44C4-9BF9-4EF3A33B4609}" type="slidenum">
              <a:rPr lang="en-GB" smtClean="0"/>
              <a:t>‹#›</a:t>
            </a:fld>
            <a:endParaRPr lang="en-GB"/>
          </a:p>
        </p:txBody>
      </p:sp>
    </p:spTree>
    <p:extLst>
      <p:ext uri="{BB962C8B-B14F-4D97-AF65-F5344CB8AC3E}">
        <p14:creationId xmlns:p14="http://schemas.microsoft.com/office/powerpoint/2010/main" val="233591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6172-4204-46D5-8D53-24AE799E0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1242FC-A00E-4221-869A-249ED3CD7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34D12C-6D09-443A-B1FE-C4BB3B9AD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0BFE3-0FA5-40A7-9C7C-9C4BCEFBBFB6}"/>
              </a:ext>
            </a:extLst>
          </p:cNvPr>
          <p:cNvSpPr>
            <a:spLocks noGrp="1"/>
          </p:cNvSpPr>
          <p:nvPr>
            <p:ph type="dt" sz="half" idx="10"/>
          </p:nvPr>
        </p:nvSpPr>
        <p:spPr/>
        <p:txBody>
          <a:bodyPr/>
          <a:lstStyle/>
          <a:p>
            <a:fld id="{3A61CC49-89F6-4023-AEB4-D0E5D5A23EB2}" type="datetimeFigureOut">
              <a:rPr lang="en-GB" smtClean="0"/>
              <a:t>13/12/2022</a:t>
            </a:fld>
            <a:endParaRPr lang="en-GB"/>
          </a:p>
        </p:txBody>
      </p:sp>
      <p:sp>
        <p:nvSpPr>
          <p:cNvPr id="6" name="Footer Placeholder 5">
            <a:extLst>
              <a:ext uri="{FF2B5EF4-FFF2-40B4-BE49-F238E27FC236}">
                <a16:creationId xmlns:a16="http://schemas.microsoft.com/office/drawing/2014/main" id="{0CB0C9AB-D847-4CC4-A4E6-B7B71D7E5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D8C7C8-9CE8-411C-AACC-83A539651C5B}"/>
              </a:ext>
            </a:extLst>
          </p:cNvPr>
          <p:cNvSpPr>
            <a:spLocks noGrp="1"/>
          </p:cNvSpPr>
          <p:nvPr>
            <p:ph type="sldNum" sz="quarter" idx="12"/>
          </p:nvPr>
        </p:nvSpPr>
        <p:spPr/>
        <p:txBody>
          <a:bodyPr/>
          <a:lstStyle/>
          <a:p>
            <a:fld id="{77029B86-7B96-44C4-9BF9-4EF3A33B4609}" type="slidenum">
              <a:rPr lang="en-GB" smtClean="0"/>
              <a:t>‹#›</a:t>
            </a:fld>
            <a:endParaRPr lang="en-GB"/>
          </a:p>
        </p:txBody>
      </p:sp>
    </p:spTree>
    <p:extLst>
      <p:ext uri="{BB962C8B-B14F-4D97-AF65-F5344CB8AC3E}">
        <p14:creationId xmlns:p14="http://schemas.microsoft.com/office/powerpoint/2010/main" val="29425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96BB-0A24-46A3-B843-7060B2230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956551-CA57-48DF-BCE8-DE05C23C33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3A7E17-7844-464A-BCAD-252BFF834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0B57CE-A5B8-4C63-BCAA-8BDEB317EBB5}"/>
              </a:ext>
            </a:extLst>
          </p:cNvPr>
          <p:cNvSpPr>
            <a:spLocks noGrp="1"/>
          </p:cNvSpPr>
          <p:nvPr>
            <p:ph type="dt" sz="half" idx="10"/>
          </p:nvPr>
        </p:nvSpPr>
        <p:spPr/>
        <p:txBody>
          <a:bodyPr/>
          <a:lstStyle/>
          <a:p>
            <a:fld id="{3A61CC49-89F6-4023-AEB4-D0E5D5A23EB2}" type="datetimeFigureOut">
              <a:rPr lang="en-GB" smtClean="0"/>
              <a:t>13/12/2022</a:t>
            </a:fld>
            <a:endParaRPr lang="en-GB"/>
          </a:p>
        </p:txBody>
      </p:sp>
      <p:sp>
        <p:nvSpPr>
          <p:cNvPr id="6" name="Footer Placeholder 5">
            <a:extLst>
              <a:ext uri="{FF2B5EF4-FFF2-40B4-BE49-F238E27FC236}">
                <a16:creationId xmlns:a16="http://schemas.microsoft.com/office/drawing/2014/main" id="{B43FD862-8562-4C29-864E-1D8DE73B12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BFD0F5-5F28-4AA6-B60B-62120528B229}"/>
              </a:ext>
            </a:extLst>
          </p:cNvPr>
          <p:cNvSpPr>
            <a:spLocks noGrp="1"/>
          </p:cNvSpPr>
          <p:nvPr>
            <p:ph type="sldNum" sz="quarter" idx="12"/>
          </p:nvPr>
        </p:nvSpPr>
        <p:spPr/>
        <p:txBody>
          <a:bodyPr/>
          <a:lstStyle/>
          <a:p>
            <a:fld id="{77029B86-7B96-44C4-9BF9-4EF3A33B4609}" type="slidenum">
              <a:rPr lang="en-GB" smtClean="0"/>
              <a:t>‹#›</a:t>
            </a:fld>
            <a:endParaRPr lang="en-GB"/>
          </a:p>
        </p:txBody>
      </p:sp>
    </p:spTree>
    <p:extLst>
      <p:ext uri="{BB962C8B-B14F-4D97-AF65-F5344CB8AC3E}">
        <p14:creationId xmlns:p14="http://schemas.microsoft.com/office/powerpoint/2010/main" val="146277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02409-1A54-4792-BBF5-C3A36F9B4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FB9C2E-7F3B-47C4-8211-E6E52B7BC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65D965-331A-456E-B4BA-A1FCF0C4E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1CC49-89F6-4023-AEB4-D0E5D5A23EB2}" type="datetimeFigureOut">
              <a:rPr lang="en-GB" smtClean="0"/>
              <a:t>13/12/2022</a:t>
            </a:fld>
            <a:endParaRPr lang="en-GB"/>
          </a:p>
        </p:txBody>
      </p:sp>
      <p:sp>
        <p:nvSpPr>
          <p:cNvPr id="5" name="Footer Placeholder 4">
            <a:extLst>
              <a:ext uri="{FF2B5EF4-FFF2-40B4-BE49-F238E27FC236}">
                <a16:creationId xmlns:a16="http://schemas.microsoft.com/office/drawing/2014/main" id="{9C1A3FC7-F83C-4DCF-B71A-923553ABB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5DD17A-6ADD-4B20-BCF0-1EE6EDBC9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29B86-7B96-44C4-9BF9-4EF3A33B4609}" type="slidenum">
              <a:rPr lang="en-GB" smtClean="0"/>
              <a:t>‹#›</a:t>
            </a:fld>
            <a:endParaRPr lang="en-GB"/>
          </a:p>
        </p:txBody>
      </p:sp>
    </p:spTree>
    <p:extLst>
      <p:ext uri="{BB962C8B-B14F-4D97-AF65-F5344CB8AC3E}">
        <p14:creationId xmlns:p14="http://schemas.microsoft.com/office/powerpoint/2010/main" val="1196416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3580"/>
            <a:ext cx="12192000" cy="2086725"/>
          </a:xfrm>
          <a:prstGeom prst="rect">
            <a:avLst/>
          </a:prstGeom>
          <a:solidFill>
            <a:srgbClr val="7030A0"/>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p:txBody>
      </p:sp>
      <p:pic>
        <p:nvPicPr>
          <p:cNvPr id="11" name="Picture 10"/>
          <p:cNvPicPr/>
          <p:nvPr/>
        </p:nvPicPr>
        <p:blipFill rotWithShape="1">
          <a:blip r:embed="rId3"/>
          <a:srcRect l="36450" t="11030" r="35520" b="6834"/>
          <a:stretch/>
        </p:blipFill>
        <p:spPr bwMode="auto">
          <a:xfrm>
            <a:off x="2061264" y="2369232"/>
            <a:ext cx="2553037" cy="4083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2" name="Rectangle 11"/>
          <p:cNvSpPr/>
          <p:nvPr/>
        </p:nvSpPr>
        <p:spPr>
          <a:xfrm>
            <a:off x="1902768" y="615061"/>
            <a:ext cx="7776865" cy="769441"/>
          </a:xfrm>
          <a:prstGeom prst="rect">
            <a:avLst/>
          </a:prstGeom>
        </p:spPr>
        <p:txBody>
          <a:bodyPr wrap="square">
            <a:spAutoFit/>
          </a:bodyPr>
          <a:lstStyle/>
          <a:p>
            <a:pPr algn="ctr"/>
            <a:r>
              <a:rPr lang="en-GB" sz="4400" b="1">
                <a:solidFill>
                  <a:schemeClr val="accent2">
                    <a:lumMod val="20000"/>
                    <a:lumOff val="80000"/>
                  </a:schemeClr>
                </a:solidFill>
              </a:rPr>
              <a:t> The Promise Workshop </a:t>
            </a:r>
          </a:p>
        </p:txBody>
      </p:sp>
      <p:pic>
        <p:nvPicPr>
          <p:cNvPr id="2" name="Picture 1"/>
          <p:cNvPicPr>
            <a:picLocks noChangeAspect="1"/>
          </p:cNvPicPr>
          <p:nvPr/>
        </p:nvPicPr>
        <p:blipFill rotWithShape="1">
          <a:blip r:embed="rId4"/>
          <a:srcRect l="2890" t="2156"/>
          <a:stretch/>
        </p:blipFill>
        <p:spPr>
          <a:xfrm>
            <a:off x="6306599" y="2369232"/>
            <a:ext cx="2725947" cy="4083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881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text&#10;&#10;Description automatically generated">
            <a:extLst>
              <a:ext uri="{FF2B5EF4-FFF2-40B4-BE49-F238E27FC236}">
                <a16:creationId xmlns:a16="http://schemas.microsoft.com/office/drawing/2014/main" id="{D91CF117-975A-46D8-3EE3-08BB0D54FAFC}"/>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16787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239E14-B50A-4B2E-8AC9-5305E9B723E2}"/>
              </a:ext>
            </a:extLst>
          </p:cNvPr>
          <p:cNvSpPr/>
          <p:nvPr/>
        </p:nvSpPr>
        <p:spPr>
          <a:xfrm>
            <a:off x="249545" y="1657350"/>
            <a:ext cx="11447155" cy="7048083"/>
          </a:xfrm>
          <a:prstGeom prst="rect">
            <a:avLst/>
          </a:prstGeom>
        </p:spPr>
        <p:txBody>
          <a:bodyPr wrap="square" lIns="91440" tIns="45720" rIns="91440" bIns="45720" anchor="t">
            <a:spAutoFit/>
          </a:bodyPr>
          <a:lstStyle/>
          <a:p>
            <a:pPr algn="just"/>
            <a:endParaRPr lang="en-GB" sz="3200">
              <a:ln w="0"/>
              <a:effectLst>
                <a:outerShdw blurRad="38100" dist="25400" dir="5400000" algn="ctr" rotWithShape="0">
                  <a:srgbClr val="6E747A">
                    <a:alpha val="43000"/>
                  </a:srgbClr>
                </a:outerShdw>
              </a:effectLst>
            </a:endParaRPr>
          </a:p>
          <a:p>
            <a:pPr marL="514350" indent="-514350" algn="just">
              <a:buAutoNum type="arabicPeriod"/>
            </a:pPr>
            <a:r>
              <a:rPr lang="en-GB" sz="3200">
                <a:ln w="0"/>
                <a:effectLst>
                  <a:outerShdw blurRad="38100" dist="25400" dir="5400000" algn="ctr" rotWithShape="0">
                    <a:srgbClr val="6E747A">
                      <a:alpha val="43000"/>
                    </a:srgbClr>
                  </a:outerShdw>
                </a:effectLst>
              </a:rPr>
              <a:t>To what extent can your service demonstrate that they are working from the perspective of those who use services rather than a perspective that suits the current system?</a:t>
            </a:r>
            <a:endParaRPr lang="en-GB" sz="3200">
              <a:ln w="0"/>
              <a:effectLst>
                <a:outerShdw blurRad="38100" dist="25400" dir="5400000" algn="ctr" rotWithShape="0">
                  <a:srgbClr val="6E747A">
                    <a:alpha val="43000"/>
                  </a:srgbClr>
                </a:outerShdw>
              </a:effectLst>
              <a:cs typeface="Calibri"/>
            </a:endParaRPr>
          </a:p>
          <a:p>
            <a:pPr marL="514350" indent="-514350" algn="just">
              <a:buAutoNum type="arabicPeriod"/>
            </a:pPr>
            <a:endParaRPr lang="en-GB" sz="3200">
              <a:ln w="0"/>
              <a:effectLst>
                <a:outerShdw blurRad="38100" dist="25400" dir="5400000" algn="ctr" rotWithShape="0">
                  <a:srgbClr val="6E747A">
                    <a:alpha val="43000"/>
                  </a:srgbClr>
                </a:outerShdw>
              </a:effectLst>
            </a:endParaRPr>
          </a:p>
          <a:p>
            <a:pPr marL="514350" indent="-514350" algn="just">
              <a:buAutoNum type="arabicPeriod"/>
            </a:pPr>
            <a:r>
              <a:rPr lang="en-GB" sz="3200">
                <a:ln w="0"/>
                <a:effectLst>
                  <a:outerShdw blurRad="38100" dist="25400" dir="5400000" algn="ctr" rotWithShape="0">
                    <a:srgbClr val="6E747A">
                      <a:alpha val="43000"/>
                    </a:srgbClr>
                  </a:outerShdw>
                </a:effectLst>
              </a:rPr>
              <a:t>How can you and the service you represent take a more flexible, whole family approach to supporting children - Who might you need to work with to make the change happen </a:t>
            </a:r>
            <a:endParaRPr lang="en-GB" sz="3200">
              <a:ln w="0"/>
              <a:effectLst>
                <a:outerShdw blurRad="38100" dist="25400" dir="5400000" algn="ctr" rotWithShape="0">
                  <a:srgbClr val="6E747A">
                    <a:alpha val="43000"/>
                  </a:srgbClr>
                </a:outerShdw>
              </a:effectLst>
              <a:cs typeface="Calibri"/>
            </a:endParaRPr>
          </a:p>
          <a:p>
            <a:pPr marL="514350" indent="-514350" algn="just">
              <a:buAutoNum type="arabicPeriod"/>
            </a:pPr>
            <a:endParaRPr lang="en-GB" sz="2800">
              <a:ln w="0"/>
              <a:solidFill>
                <a:schemeClr val="accent1"/>
              </a:solidFill>
              <a:effectLst>
                <a:outerShdw blurRad="38100" dist="25400" dir="5400000" algn="ctr" rotWithShape="0">
                  <a:srgbClr val="6E747A">
                    <a:alpha val="43000"/>
                  </a:srgbClr>
                </a:outerShdw>
              </a:effectLst>
            </a:endParaRPr>
          </a:p>
          <a:p>
            <a:pPr marL="514350" indent="-514350" algn="just">
              <a:buAutoNum type="arabicPeriod"/>
            </a:pPr>
            <a:endParaRPr lang="en-GB" sz="2800">
              <a:ln w="0"/>
              <a:solidFill>
                <a:schemeClr val="accent1"/>
              </a:solidFill>
              <a:effectLst>
                <a:outerShdw blurRad="38100" dist="25400" dir="5400000" algn="ctr" rotWithShape="0">
                  <a:srgbClr val="6E747A">
                    <a:alpha val="43000"/>
                  </a:srgbClr>
                </a:outerShdw>
              </a:effectLst>
            </a:endParaRPr>
          </a:p>
          <a:p>
            <a:pPr marL="514350" indent="-514350" algn="just">
              <a:buAutoNum type="arabicPeriod"/>
            </a:pPr>
            <a:endParaRPr lang="en-GB" sz="2800">
              <a:ln w="0"/>
              <a:solidFill>
                <a:schemeClr val="accent1"/>
              </a:solidFill>
              <a:effectLst>
                <a:outerShdw blurRad="38100" dist="25400" dir="5400000" algn="ctr" rotWithShape="0">
                  <a:srgbClr val="6E747A">
                    <a:alpha val="43000"/>
                  </a:srgbClr>
                </a:outerShdw>
              </a:effectLst>
            </a:endParaRPr>
          </a:p>
          <a:p>
            <a:pPr algn="just"/>
            <a:endParaRPr lang="en-GB" sz="2800">
              <a:ln w="0"/>
              <a:solidFill>
                <a:schemeClr val="accent1"/>
              </a:solidFill>
              <a:effectLst>
                <a:outerShdw blurRad="38100" dist="25400" dir="5400000" algn="ctr" rotWithShape="0">
                  <a:srgbClr val="6E747A">
                    <a:alpha val="43000"/>
                  </a:srgbClr>
                </a:outerShdw>
              </a:effectLst>
            </a:endParaRPr>
          </a:p>
          <a:p>
            <a:pPr algn="just"/>
            <a:endParaRPr lang="en-GB" sz="2800">
              <a:ln w="0"/>
              <a:solidFill>
                <a:schemeClr val="accent1"/>
              </a:solidFill>
              <a:effectLst>
                <a:outerShdw blurRad="38100" dist="25400" dir="5400000" algn="ctr" rotWithShape="0">
                  <a:srgbClr val="6E747A">
                    <a:alpha val="43000"/>
                  </a:srgbClr>
                </a:outerShdw>
              </a:effectLst>
            </a:endParaRPr>
          </a:p>
          <a:p>
            <a:pPr algn="just"/>
            <a:endParaRPr lang="en-GB" sz="2800">
              <a:ln w="0"/>
              <a:solidFill>
                <a:schemeClr val="accent1"/>
              </a:solidFill>
              <a:effectLst>
                <a:outerShdw blurRad="38100" dist="25400" dir="5400000" algn="ctr" rotWithShape="0">
                  <a:srgbClr val="6E747A">
                    <a:alpha val="43000"/>
                  </a:srgbClr>
                </a:outerShdw>
              </a:effectLst>
            </a:endParaRPr>
          </a:p>
          <a:p>
            <a:pPr algn="just"/>
            <a:endParaRPr lang="en-GB" sz="2800">
              <a:ln w="0"/>
              <a:solidFill>
                <a:schemeClr val="accent1"/>
              </a:solidFill>
              <a:effectLst>
                <a:outerShdw blurRad="38100" dist="25400" dir="5400000" algn="ctr" rotWithShape="0">
                  <a:srgbClr val="6E747A">
                    <a:alpha val="43000"/>
                  </a:srgbClr>
                </a:outerShdw>
              </a:effectLst>
            </a:endParaRPr>
          </a:p>
        </p:txBody>
      </p:sp>
      <p:sp>
        <p:nvSpPr>
          <p:cNvPr id="5" name="Rectangle 4">
            <a:extLst>
              <a:ext uri="{FF2B5EF4-FFF2-40B4-BE49-F238E27FC236}">
                <a16:creationId xmlns:a16="http://schemas.microsoft.com/office/drawing/2014/main" id="{6F69FA79-DDB5-4A83-AD16-BAABCEF3EC85}"/>
              </a:ext>
            </a:extLst>
          </p:cNvPr>
          <p:cNvSpPr/>
          <p:nvPr/>
        </p:nvSpPr>
        <p:spPr>
          <a:xfrm>
            <a:off x="0" y="-76201"/>
            <a:ext cx="12192000" cy="19240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27DAF7F-2BC1-4733-BF21-5AC6C850F787}"/>
              </a:ext>
            </a:extLst>
          </p:cNvPr>
          <p:cNvSpPr txBox="1"/>
          <p:nvPr/>
        </p:nvSpPr>
        <p:spPr>
          <a:xfrm>
            <a:off x="2295525" y="470325"/>
            <a:ext cx="7143750" cy="830997"/>
          </a:xfrm>
          <a:prstGeom prst="rect">
            <a:avLst/>
          </a:prstGeom>
          <a:noFill/>
        </p:spPr>
        <p:txBody>
          <a:bodyPr wrap="square">
            <a:spAutoFit/>
          </a:bodyPr>
          <a:lstStyle/>
          <a:p>
            <a:r>
              <a:rPr lang="en-GB" sz="4800">
                <a:ln w="0"/>
                <a:effectLst>
                  <a:outerShdw blurRad="38100" dist="25400" dir="5400000" algn="ctr" rotWithShape="0">
                    <a:srgbClr val="6E747A">
                      <a:alpha val="43000"/>
                    </a:srgbClr>
                  </a:outerShdw>
                </a:effectLst>
              </a:rPr>
              <a:t> Key Questions to Consider </a:t>
            </a:r>
          </a:p>
        </p:txBody>
      </p:sp>
      <p:pic>
        <p:nvPicPr>
          <p:cNvPr id="8" name="Picture 7">
            <a:extLst>
              <a:ext uri="{FF2B5EF4-FFF2-40B4-BE49-F238E27FC236}">
                <a16:creationId xmlns:a16="http://schemas.microsoft.com/office/drawing/2014/main" id="{A2871472-0460-42B6-915E-ECAE2EFE5C4B}"/>
              </a:ext>
            </a:extLst>
          </p:cNvPr>
          <p:cNvPicPr/>
          <p:nvPr/>
        </p:nvPicPr>
        <p:blipFill rotWithShape="1">
          <a:blip r:embed="rId2"/>
          <a:srcRect l="35912" t="18037" r="35711" b="44689"/>
          <a:stretch/>
        </p:blipFill>
        <p:spPr bwMode="auto">
          <a:xfrm>
            <a:off x="10794521" y="5607146"/>
            <a:ext cx="1397479" cy="12508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084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35912" t="18037" r="35711" b="44689"/>
          <a:stretch/>
        </p:blipFill>
        <p:spPr bwMode="auto">
          <a:xfrm>
            <a:off x="10794521" y="60362"/>
            <a:ext cx="1397479" cy="1250854"/>
          </a:xfrm>
          <a:prstGeom prst="rect">
            <a:avLst/>
          </a:prstGeom>
          <a:ln>
            <a:solidFill>
              <a:srgbClr val="CC00FF"/>
            </a:solid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6FC83B7-D2F8-420F-86C5-B01460E8E997}"/>
              </a:ext>
            </a:extLst>
          </p:cNvPr>
          <p:cNvPicPr/>
          <p:nvPr/>
        </p:nvPicPr>
        <p:blipFill>
          <a:blip r:embed="rId4">
            <a:extLst>
              <a:ext uri="{28A0092B-C50C-407E-A947-70E740481C1C}">
                <a14:useLocalDpi xmlns:a14="http://schemas.microsoft.com/office/drawing/2010/main" val="0"/>
              </a:ext>
            </a:extLst>
          </a:blip>
          <a:stretch>
            <a:fillRect/>
          </a:stretch>
        </p:blipFill>
        <p:spPr>
          <a:xfrm>
            <a:off x="103045" y="-6005"/>
            <a:ext cx="1892479" cy="1582758"/>
          </a:xfrm>
          <a:prstGeom prst="rect">
            <a:avLst/>
          </a:prstGeom>
        </p:spPr>
      </p:pic>
      <p:pic>
        <p:nvPicPr>
          <p:cNvPr id="12" name="Picture 11">
            <a:extLst>
              <a:ext uri="{FF2B5EF4-FFF2-40B4-BE49-F238E27FC236}">
                <a16:creationId xmlns:a16="http://schemas.microsoft.com/office/drawing/2014/main" id="{068D7372-C6A8-4967-80D4-B7A78C2B06DB}"/>
              </a:ext>
            </a:extLst>
          </p:cNvPr>
          <p:cNvPicPr/>
          <p:nvPr/>
        </p:nvPicPr>
        <p:blipFill>
          <a:blip r:embed="rId5">
            <a:extLst>
              <a:ext uri="{28A0092B-C50C-407E-A947-70E740481C1C}">
                <a14:useLocalDpi xmlns:a14="http://schemas.microsoft.com/office/drawing/2010/main" val="0"/>
              </a:ext>
            </a:extLst>
          </a:blip>
          <a:stretch>
            <a:fillRect/>
          </a:stretch>
        </p:blipFill>
        <p:spPr>
          <a:xfrm>
            <a:off x="463976" y="1311216"/>
            <a:ext cx="1413199" cy="1542514"/>
          </a:xfrm>
          <a:prstGeom prst="rect">
            <a:avLst/>
          </a:prstGeom>
        </p:spPr>
      </p:pic>
      <p:pic>
        <p:nvPicPr>
          <p:cNvPr id="13" name="Picture 12">
            <a:extLst>
              <a:ext uri="{FF2B5EF4-FFF2-40B4-BE49-F238E27FC236}">
                <a16:creationId xmlns:a16="http://schemas.microsoft.com/office/drawing/2014/main" id="{ADEF7437-0426-451B-AFE7-EE0AF7D44DB3}"/>
              </a:ext>
            </a:extLst>
          </p:cNvPr>
          <p:cNvPicPr/>
          <p:nvPr/>
        </p:nvPicPr>
        <p:blipFill>
          <a:blip r:embed="rId6">
            <a:extLst>
              <a:ext uri="{28A0092B-C50C-407E-A947-70E740481C1C}">
                <a14:useLocalDpi xmlns:a14="http://schemas.microsoft.com/office/drawing/2010/main" val="0"/>
              </a:ext>
            </a:extLst>
          </a:blip>
          <a:stretch>
            <a:fillRect/>
          </a:stretch>
        </p:blipFill>
        <p:spPr>
          <a:xfrm>
            <a:off x="307615" y="2675807"/>
            <a:ext cx="1762035" cy="1566105"/>
          </a:xfrm>
          <a:prstGeom prst="rect">
            <a:avLst/>
          </a:prstGeom>
        </p:spPr>
      </p:pic>
      <p:pic>
        <p:nvPicPr>
          <p:cNvPr id="14" name="Picture 13">
            <a:extLst>
              <a:ext uri="{FF2B5EF4-FFF2-40B4-BE49-F238E27FC236}">
                <a16:creationId xmlns:a16="http://schemas.microsoft.com/office/drawing/2014/main" id="{6F3AE82E-31FA-4930-97BA-98D3DD96B16C}"/>
              </a:ext>
            </a:extLst>
          </p:cNvPr>
          <p:cNvPicPr/>
          <p:nvPr/>
        </p:nvPicPr>
        <p:blipFill>
          <a:blip r:embed="rId7">
            <a:extLst>
              <a:ext uri="{28A0092B-C50C-407E-A947-70E740481C1C}">
                <a14:useLocalDpi xmlns:a14="http://schemas.microsoft.com/office/drawing/2010/main" val="0"/>
              </a:ext>
            </a:extLst>
          </a:blip>
          <a:stretch>
            <a:fillRect/>
          </a:stretch>
        </p:blipFill>
        <p:spPr>
          <a:xfrm>
            <a:off x="432903" y="4044101"/>
            <a:ext cx="1565118" cy="1831391"/>
          </a:xfrm>
          <a:prstGeom prst="rect">
            <a:avLst/>
          </a:prstGeom>
        </p:spPr>
      </p:pic>
      <p:pic>
        <p:nvPicPr>
          <p:cNvPr id="15" name="Picture 14">
            <a:extLst>
              <a:ext uri="{FF2B5EF4-FFF2-40B4-BE49-F238E27FC236}">
                <a16:creationId xmlns:a16="http://schemas.microsoft.com/office/drawing/2014/main" id="{7CD174B0-0F07-433E-B4AB-6FBD50299738}"/>
              </a:ext>
            </a:extLst>
          </p:cNvPr>
          <p:cNvPicPr/>
          <p:nvPr/>
        </p:nvPicPr>
        <p:blipFill>
          <a:blip r:embed="rId8">
            <a:extLst>
              <a:ext uri="{28A0092B-C50C-407E-A947-70E740481C1C}">
                <a14:useLocalDpi xmlns:a14="http://schemas.microsoft.com/office/drawing/2010/main" val="0"/>
              </a:ext>
            </a:extLst>
          </a:blip>
          <a:stretch>
            <a:fillRect/>
          </a:stretch>
        </p:blipFill>
        <p:spPr>
          <a:xfrm>
            <a:off x="463976" y="5610206"/>
            <a:ext cx="1477363" cy="1325169"/>
          </a:xfrm>
          <a:prstGeom prst="rect">
            <a:avLst/>
          </a:prstGeom>
        </p:spPr>
      </p:pic>
      <p:sp>
        <p:nvSpPr>
          <p:cNvPr id="18" name="TextBox 17">
            <a:extLst>
              <a:ext uri="{FF2B5EF4-FFF2-40B4-BE49-F238E27FC236}">
                <a16:creationId xmlns:a16="http://schemas.microsoft.com/office/drawing/2014/main" id="{C3A1AA67-7961-4284-A399-DCF099D6F643}"/>
              </a:ext>
            </a:extLst>
          </p:cNvPr>
          <p:cNvSpPr txBox="1"/>
          <p:nvPr/>
        </p:nvSpPr>
        <p:spPr>
          <a:xfrm>
            <a:off x="1963475" y="3203871"/>
            <a:ext cx="8749713" cy="424732"/>
          </a:xfrm>
          <a:prstGeom prst="rect">
            <a:avLst/>
          </a:prstGeom>
          <a:noFill/>
        </p:spPr>
        <p:txBody>
          <a:bodyPr wrap="square" rtlCol="0">
            <a:spAutoFit/>
          </a:bodyPr>
          <a:lstStyle/>
          <a:p>
            <a:pPr>
              <a:lnSpc>
                <a:spcPct val="90000"/>
              </a:lnSpc>
            </a:pPr>
            <a:endParaRPr lang="en-GB" sz="2400"/>
          </a:p>
        </p:txBody>
      </p:sp>
      <p:sp>
        <p:nvSpPr>
          <p:cNvPr id="2" name="Rectangle 1"/>
          <p:cNvSpPr/>
          <p:nvPr/>
        </p:nvSpPr>
        <p:spPr>
          <a:xfrm>
            <a:off x="2029214" y="1576753"/>
            <a:ext cx="8487697" cy="1179041"/>
          </a:xfrm>
          <a:prstGeom prst="rect">
            <a:avLst/>
          </a:prstGeom>
        </p:spPr>
        <p:txBody>
          <a:bodyPr wrap="square">
            <a:sp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Where children are </a:t>
            </a:r>
            <a:r>
              <a:rPr lang="en-GB" sz="2400">
                <a:solidFill>
                  <a:srgbClr val="00B0F0"/>
                </a:solidFill>
                <a:latin typeface="Calibri" panose="020F0502020204030204" pitchFamily="34" charset="0"/>
                <a:ea typeface="Calibri" panose="020F0502020204030204" pitchFamily="34" charset="0"/>
                <a:cs typeface="Times New Roman" panose="02020603050405020304" pitchFamily="18" charset="0"/>
              </a:rPr>
              <a:t>safe</a:t>
            </a:r>
            <a:r>
              <a:rPr lang="en-GB">
                <a:latin typeface="Calibri" panose="020F0502020204030204" pitchFamily="34" charset="0"/>
                <a:ea typeface="Calibri" panose="020F0502020204030204" pitchFamily="34" charset="0"/>
                <a:cs typeface="Times New Roman" panose="02020603050405020304" pitchFamily="18" charset="0"/>
              </a:rPr>
              <a:t> in their families and </a:t>
            </a:r>
            <a:r>
              <a:rPr lang="en-GB">
                <a:solidFill>
                  <a:srgbClr val="CC0099"/>
                </a:solidFill>
                <a:latin typeface="Calibri" panose="020F0502020204030204" pitchFamily="34" charset="0"/>
                <a:ea typeface="Calibri" panose="020F0502020204030204" pitchFamily="34" charset="0"/>
                <a:cs typeface="Times New Roman" panose="02020603050405020304" pitchFamily="18" charset="0"/>
              </a:rPr>
              <a:t>feel </a:t>
            </a:r>
            <a:r>
              <a:rPr lang="en-GB" sz="2400">
                <a:solidFill>
                  <a:srgbClr val="CC0099"/>
                </a:solidFill>
                <a:latin typeface="Calibri" panose="020F0502020204030204" pitchFamily="34" charset="0"/>
                <a:ea typeface="Calibri" panose="020F0502020204030204" pitchFamily="34" charset="0"/>
                <a:cs typeface="Times New Roman" panose="02020603050405020304" pitchFamily="18" charset="0"/>
              </a:rPr>
              <a:t>loved </a:t>
            </a:r>
            <a:r>
              <a:rPr lang="en-GB">
                <a:latin typeface="Calibri" panose="020F0502020204030204" pitchFamily="34" charset="0"/>
                <a:ea typeface="Calibri" panose="020F0502020204030204" pitchFamily="34" charset="0"/>
                <a:cs typeface="Times New Roman" panose="02020603050405020304" pitchFamily="18" charset="0"/>
              </a:rPr>
              <a:t>they must </a:t>
            </a:r>
            <a:r>
              <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rPr>
              <a:t>stay </a:t>
            </a:r>
            <a:r>
              <a:rPr lang="en-GB">
                <a:latin typeface="Calibri" panose="020F0502020204030204" pitchFamily="34" charset="0"/>
                <a:ea typeface="Calibri" panose="020F0502020204030204" pitchFamily="34" charset="0"/>
                <a:cs typeface="Times New Roman" panose="02020603050405020304" pitchFamily="18" charset="0"/>
              </a:rPr>
              <a:t>– and families must be </a:t>
            </a:r>
            <a:r>
              <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rPr>
              <a:t>given support</a:t>
            </a:r>
            <a:r>
              <a:rPr lang="en-GB">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GB">
                <a:latin typeface="Calibri" panose="020F0502020204030204" pitchFamily="34" charset="0"/>
                <a:ea typeface="Calibri" panose="020F0502020204030204" pitchFamily="34" charset="0"/>
                <a:cs typeface="Times New Roman" panose="02020603050405020304" pitchFamily="18" charset="0"/>
              </a:rPr>
              <a:t>together, to nurture that love and overcome the difficulties which get in the way.</a:t>
            </a:r>
          </a:p>
        </p:txBody>
      </p:sp>
      <p:sp>
        <p:nvSpPr>
          <p:cNvPr id="4" name="Rectangle 3"/>
          <p:cNvSpPr/>
          <p:nvPr/>
        </p:nvSpPr>
        <p:spPr>
          <a:xfrm>
            <a:off x="1963475" y="3048937"/>
            <a:ext cx="9546618" cy="1015663"/>
          </a:xfrm>
          <a:prstGeom prst="rect">
            <a:avLst/>
          </a:prstGeom>
        </p:spPr>
        <p:txBody>
          <a:bodyPr wrap="square">
            <a:spAutoFit/>
          </a:bodyPr>
          <a:lstStyle/>
          <a:p>
            <a:r>
              <a:rPr lang="en-GB" sz="2000">
                <a:latin typeface="Calibri" panose="020F0502020204030204" pitchFamily="34" charset="0"/>
                <a:ea typeface="Calibri" panose="020F0502020204030204" pitchFamily="34" charset="0"/>
                <a:cs typeface="Times New Roman" panose="02020603050405020304" pitchFamily="18" charset="0"/>
              </a:rPr>
              <a:t>Where living with their family is not possible, children must </a:t>
            </a:r>
            <a:r>
              <a:rPr lang="en-GB" sz="2000">
                <a:solidFill>
                  <a:srgbClr val="2F5496"/>
                </a:solidFill>
                <a:latin typeface="Calibri" panose="020F0502020204030204" pitchFamily="34" charset="0"/>
                <a:ea typeface="Calibri" panose="020F0502020204030204" pitchFamily="34" charset="0"/>
                <a:cs typeface="Times New Roman" panose="02020603050405020304" pitchFamily="18" charset="0"/>
              </a:rPr>
              <a:t>stay </a:t>
            </a:r>
            <a:r>
              <a:rPr lang="en-GB" sz="2000">
                <a:latin typeface="Calibri" panose="020F0502020204030204" pitchFamily="34" charset="0"/>
                <a:ea typeface="Calibri" panose="020F0502020204030204" pitchFamily="34" charset="0"/>
                <a:cs typeface="Times New Roman" panose="02020603050405020304" pitchFamily="18" charset="0"/>
              </a:rPr>
              <a:t>with their brothers and sisters where safe to do so, and </a:t>
            </a:r>
            <a:r>
              <a:rPr lang="en-GB" sz="2000">
                <a:solidFill>
                  <a:srgbClr val="538135"/>
                </a:solidFill>
                <a:latin typeface="Calibri" panose="020F0502020204030204" pitchFamily="34" charset="0"/>
                <a:ea typeface="Calibri" panose="020F0502020204030204" pitchFamily="34" charset="0"/>
                <a:cs typeface="Times New Roman" panose="02020603050405020304" pitchFamily="18" charset="0"/>
              </a:rPr>
              <a:t>belong</a:t>
            </a:r>
            <a:r>
              <a:rPr lang="en-GB" sz="2000">
                <a:latin typeface="Calibri" panose="020F0502020204030204" pitchFamily="34" charset="0"/>
                <a:ea typeface="Calibri" panose="020F0502020204030204" pitchFamily="34" charset="0"/>
                <a:cs typeface="Times New Roman" panose="02020603050405020304" pitchFamily="18" charset="0"/>
              </a:rPr>
              <a:t> to a </a:t>
            </a:r>
            <a:r>
              <a:rPr lang="en-GB" sz="2000">
                <a:solidFill>
                  <a:srgbClr val="C45911"/>
                </a:solidFill>
                <a:latin typeface="Calibri" panose="020F0502020204030204" pitchFamily="34" charset="0"/>
                <a:ea typeface="Calibri" panose="020F0502020204030204" pitchFamily="34" charset="0"/>
                <a:cs typeface="Times New Roman" panose="02020603050405020304" pitchFamily="18" charset="0"/>
              </a:rPr>
              <a:t>loving</a:t>
            </a:r>
            <a:r>
              <a:rPr lang="en-GB" sz="2000">
                <a:latin typeface="Calibri" panose="020F0502020204030204" pitchFamily="34" charset="0"/>
                <a:ea typeface="Calibri" panose="020F0502020204030204" pitchFamily="34" charset="0"/>
                <a:cs typeface="Times New Roman" panose="02020603050405020304" pitchFamily="18" charset="0"/>
              </a:rPr>
              <a:t> </a:t>
            </a:r>
            <a:r>
              <a:rPr lang="en-GB" sz="2000">
                <a:solidFill>
                  <a:srgbClr val="ED7D31"/>
                </a:solidFill>
                <a:latin typeface="Calibri" panose="020F0502020204030204" pitchFamily="34" charset="0"/>
                <a:ea typeface="Calibri" panose="020F0502020204030204" pitchFamily="34" charset="0"/>
                <a:cs typeface="Times New Roman" panose="02020603050405020304" pitchFamily="18" charset="0"/>
              </a:rPr>
              <a:t>home</a:t>
            </a:r>
            <a:r>
              <a:rPr lang="en-GB" sz="2000">
                <a:latin typeface="Calibri" panose="020F0502020204030204" pitchFamily="34" charset="0"/>
                <a:ea typeface="Calibri" panose="020F0502020204030204" pitchFamily="34" charset="0"/>
                <a:cs typeface="Times New Roman" panose="02020603050405020304" pitchFamily="18" charset="0"/>
              </a:rPr>
              <a:t>, staying there for as </a:t>
            </a:r>
            <a:r>
              <a:rPr lang="en-GB" sz="2000">
                <a:solidFill>
                  <a:srgbClr val="2F5496"/>
                </a:solidFill>
                <a:latin typeface="Calibri" panose="020F0502020204030204" pitchFamily="34" charset="0"/>
                <a:ea typeface="Calibri" panose="020F0502020204030204" pitchFamily="34" charset="0"/>
                <a:cs typeface="Times New Roman" panose="02020603050405020304" pitchFamily="18" charset="0"/>
              </a:rPr>
              <a:t>long </a:t>
            </a:r>
            <a:r>
              <a:rPr lang="en-GB" sz="2000">
                <a:latin typeface="Calibri" panose="020F0502020204030204" pitchFamily="34" charset="0"/>
                <a:ea typeface="Calibri" panose="020F0502020204030204" pitchFamily="34" charset="0"/>
                <a:cs typeface="Times New Roman" panose="02020603050405020304" pitchFamily="18" charset="0"/>
              </a:rPr>
              <a:t>as needed.</a:t>
            </a:r>
            <a:endParaRPr lang="en-GB" sz="2000"/>
          </a:p>
        </p:txBody>
      </p:sp>
      <p:sp>
        <p:nvSpPr>
          <p:cNvPr id="6" name="Rectangle 5"/>
          <p:cNvSpPr/>
          <p:nvPr/>
        </p:nvSpPr>
        <p:spPr>
          <a:xfrm>
            <a:off x="1995524" y="4219534"/>
            <a:ext cx="10068691" cy="1015663"/>
          </a:xfrm>
          <a:prstGeom prst="rect">
            <a:avLst/>
          </a:prstGeom>
        </p:spPr>
        <p:txBody>
          <a:bodyPr wrap="square">
            <a:spAutoFit/>
          </a:bodyPr>
          <a:lstStyle/>
          <a:p>
            <a:r>
              <a:rPr lang="en-GB" sz="2000">
                <a:latin typeface="Calibri" panose="020F0502020204030204" pitchFamily="34" charset="0"/>
                <a:ea typeface="Calibri" panose="020F0502020204030204" pitchFamily="34" charset="0"/>
                <a:cs typeface="Times New Roman" panose="02020603050405020304" pitchFamily="18" charset="0"/>
              </a:rPr>
              <a:t>The children that Scotland cares for must be </a:t>
            </a:r>
            <a:r>
              <a:rPr lang="en-GB" sz="2000">
                <a:solidFill>
                  <a:srgbClr val="C45911"/>
                </a:solidFill>
                <a:latin typeface="Calibri" panose="020F0502020204030204" pitchFamily="34" charset="0"/>
                <a:ea typeface="Calibri" panose="020F0502020204030204" pitchFamily="34" charset="0"/>
                <a:cs typeface="Times New Roman" panose="02020603050405020304" pitchFamily="18" charset="0"/>
              </a:rPr>
              <a:t>actively supported </a:t>
            </a:r>
            <a:r>
              <a:rPr lang="en-GB" sz="2000">
                <a:latin typeface="Calibri" panose="020F0502020204030204" pitchFamily="34" charset="0"/>
                <a:ea typeface="Calibri" panose="020F0502020204030204" pitchFamily="34" charset="0"/>
                <a:cs typeface="Times New Roman" panose="02020603050405020304" pitchFamily="18" charset="0"/>
              </a:rPr>
              <a:t>to </a:t>
            </a:r>
            <a:r>
              <a:rPr lang="en-GB" sz="2000">
                <a:solidFill>
                  <a:srgbClr val="538135"/>
                </a:solidFill>
                <a:latin typeface="Calibri" panose="020F0502020204030204" pitchFamily="34" charset="0"/>
                <a:ea typeface="Calibri" panose="020F0502020204030204" pitchFamily="34" charset="0"/>
                <a:cs typeface="Times New Roman" panose="02020603050405020304" pitchFamily="18" charset="0"/>
              </a:rPr>
              <a:t>develop relationships </a:t>
            </a:r>
            <a:r>
              <a:rPr lang="en-GB" sz="2000">
                <a:latin typeface="Calibri" panose="020F0502020204030204" pitchFamily="34" charset="0"/>
                <a:ea typeface="Calibri" panose="020F0502020204030204" pitchFamily="34" charset="0"/>
                <a:cs typeface="Times New Roman" panose="02020603050405020304" pitchFamily="18" charset="0"/>
              </a:rPr>
              <a:t>with people in the </a:t>
            </a:r>
            <a:r>
              <a:rPr lang="en-GB" sz="2000">
                <a:solidFill>
                  <a:srgbClr val="CC3399"/>
                </a:solidFill>
                <a:latin typeface="Calibri" panose="020F0502020204030204" pitchFamily="34" charset="0"/>
                <a:ea typeface="Calibri" panose="020F0502020204030204" pitchFamily="34" charset="0"/>
                <a:cs typeface="Times New Roman" panose="02020603050405020304" pitchFamily="18" charset="0"/>
              </a:rPr>
              <a:t>workforce</a:t>
            </a:r>
            <a:r>
              <a:rPr lang="en-GB" sz="2000">
                <a:latin typeface="Calibri" panose="020F0502020204030204" pitchFamily="34" charset="0"/>
                <a:ea typeface="Calibri" panose="020F0502020204030204" pitchFamily="34" charset="0"/>
                <a:cs typeface="Times New Roman" panose="02020603050405020304" pitchFamily="18" charset="0"/>
              </a:rPr>
              <a:t> and </a:t>
            </a:r>
            <a:r>
              <a:rPr lang="en-GB" sz="2000">
                <a:solidFill>
                  <a:srgbClr val="538135"/>
                </a:solidFill>
                <a:latin typeface="Calibri" panose="020F0502020204030204" pitchFamily="34" charset="0"/>
                <a:ea typeface="Calibri" panose="020F0502020204030204" pitchFamily="34" charset="0"/>
                <a:cs typeface="Times New Roman" panose="02020603050405020304" pitchFamily="18" charset="0"/>
              </a:rPr>
              <a:t>wider community</a:t>
            </a:r>
            <a:r>
              <a:rPr lang="en-GB" sz="2000">
                <a:latin typeface="Calibri" panose="020F0502020204030204" pitchFamily="34" charset="0"/>
                <a:ea typeface="Calibri" panose="020F0502020204030204" pitchFamily="34" charset="0"/>
                <a:cs typeface="Times New Roman" panose="02020603050405020304" pitchFamily="18" charset="0"/>
              </a:rPr>
              <a:t>, who in turn must be supported to </a:t>
            </a:r>
            <a:r>
              <a:rPr lang="en-GB" sz="2000">
                <a:solidFill>
                  <a:srgbClr val="2E74B5"/>
                </a:solidFill>
                <a:latin typeface="Calibri" panose="020F0502020204030204" pitchFamily="34" charset="0"/>
                <a:ea typeface="Calibri" panose="020F0502020204030204" pitchFamily="34" charset="0"/>
                <a:cs typeface="Times New Roman" panose="02020603050405020304" pitchFamily="18" charset="0"/>
              </a:rPr>
              <a:t>listen </a:t>
            </a:r>
            <a:r>
              <a:rPr lang="en-GB" sz="2000">
                <a:latin typeface="Calibri" panose="020F0502020204030204" pitchFamily="34" charset="0"/>
                <a:ea typeface="Calibri" panose="020F0502020204030204" pitchFamily="34" charset="0"/>
                <a:cs typeface="Times New Roman" panose="02020603050405020304" pitchFamily="18" charset="0"/>
              </a:rPr>
              <a:t>and to be </a:t>
            </a:r>
            <a:r>
              <a:rPr lang="en-GB" sz="2000">
                <a:solidFill>
                  <a:srgbClr val="2E74B5"/>
                </a:solidFill>
                <a:latin typeface="Calibri" panose="020F0502020204030204" pitchFamily="34" charset="0"/>
                <a:ea typeface="Calibri" panose="020F0502020204030204" pitchFamily="34" charset="0"/>
                <a:cs typeface="Times New Roman" panose="02020603050405020304" pitchFamily="18" charset="0"/>
              </a:rPr>
              <a:t>compassionate</a:t>
            </a:r>
            <a:r>
              <a:rPr lang="en-GB" sz="2000">
                <a:latin typeface="Calibri" panose="020F0502020204030204" pitchFamily="34" charset="0"/>
                <a:ea typeface="Calibri" panose="020F0502020204030204" pitchFamily="34" charset="0"/>
                <a:cs typeface="Times New Roman" panose="02020603050405020304" pitchFamily="18" charset="0"/>
              </a:rPr>
              <a:t> in their </a:t>
            </a:r>
            <a:r>
              <a:rPr lang="en-GB" sz="2000">
                <a:solidFill>
                  <a:srgbClr val="C45911"/>
                </a:solidFill>
                <a:latin typeface="Calibri" panose="020F0502020204030204" pitchFamily="34" charset="0"/>
                <a:ea typeface="Calibri" panose="020F0502020204030204" pitchFamily="34" charset="0"/>
                <a:cs typeface="Times New Roman" panose="02020603050405020304" pitchFamily="18" charset="0"/>
              </a:rPr>
              <a:t>decision-making </a:t>
            </a:r>
            <a:r>
              <a:rPr lang="en-GB" sz="2000">
                <a:latin typeface="Calibri" panose="020F0502020204030204" pitchFamily="34" charset="0"/>
                <a:ea typeface="Calibri" panose="020F0502020204030204" pitchFamily="34" charset="0"/>
                <a:cs typeface="Times New Roman" panose="02020603050405020304" pitchFamily="18" charset="0"/>
              </a:rPr>
              <a:t>and </a:t>
            </a:r>
            <a:r>
              <a:rPr lang="en-GB" sz="2000">
                <a:solidFill>
                  <a:srgbClr val="CC3399"/>
                </a:solidFill>
                <a:latin typeface="Calibri" panose="020F0502020204030204" pitchFamily="34" charset="0"/>
                <a:ea typeface="Calibri" panose="020F0502020204030204" pitchFamily="34" charset="0"/>
                <a:cs typeface="Times New Roman" panose="02020603050405020304" pitchFamily="18" charset="0"/>
              </a:rPr>
              <a:t>care</a:t>
            </a:r>
            <a:endParaRPr lang="en-GB" sz="2000"/>
          </a:p>
        </p:txBody>
      </p:sp>
      <p:sp>
        <p:nvSpPr>
          <p:cNvPr id="8" name="Rectangle 7"/>
          <p:cNvSpPr/>
          <p:nvPr/>
        </p:nvSpPr>
        <p:spPr>
          <a:xfrm>
            <a:off x="2029094" y="5514278"/>
            <a:ext cx="9775339" cy="1107996"/>
          </a:xfrm>
          <a:prstGeom prst="rect">
            <a:avLst/>
          </a:prstGeom>
        </p:spPr>
        <p:txBody>
          <a:bodyPr wrap="square">
            <a:spAutoFit/>
          </a:bodyPr>
          <a:lstStyle/>
          <a:p>
            <a:r>
              <a:rPr lang="en-GB">
                <a:latin typeface="Calibri" panose="020F0502020204030204" pitchFamily="34" charset="0"/>
                <a:ea typeface="Calibri" panose="020F0502020204030204" pitchFamily="34" charset="0"/>
                <a:cs typeface="Times New Roman" panose="02020603050405020304" pitchFamily="18" charset="0"/>
              </a:rPr>
              <a:t>Children, families and the workforce must be </a:t>
            </a:r>
            <a:r>
              <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rPr>
              <a:t>supported</a:t>
            </a:r>
            <a:r>
              <a:rPr lang="en-GB">
                <a:latin typeface="Calibri" panose="020F0502020204030204" pitchFamily="34" charset="0"/>
                <a:ea typeface="Calibri" panose="020F0502020204030204" pitchFamily="34" charset="0"/>
                <a:cs typeface="Times New Roman" panose="02020603050405020304" pitchFamily="18" charset="0"/>
              </a:rPr>
              <a:t> by a system that is there </a:t>
            </a:r>
            <a:r>
              <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rPr>
              <a:t>when</a:t>
            </a:r>
            <a:r>
              <a:rPr lang="en-GB">
                <a:latin typeface="Calibri" panose="020F0502020204030204" pitchFamily="34" charset="0"/>
                <a:ea typeface="Calibri" panose="020F0502020204030204" pitchFamily="34" charset="0"/>
                <a:cs typeface="Times New Roman" panose="02020603050405020304" pitchFamily="18" charset="0"/>
              </a:rPr>
              <a:t> it is </a:t>
            </a:r>
            <a:r>
              <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rPr>
              <a:t>needed</a:t>
            </a:r>
            <a:r>
              <a:rPr lang="en-GB">
                <a:latin typeface="Calibri" panose="020F0502020204030204" pitchFamily="34" charset="0"/>
                <a:ea typeface="Calibri" panose="020F0502020204030204" pitchFamily="34" charset="0"/>
                <a:cs typeface="Times New Roman" panose="02020603050405020304" pitchFamily="18" charset="0"/>
              </a:rPr>
              <a:t>. The scaffolding of help, support and accountability must be </a:t>
            </a:r>
            <a:r>
              <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rPr>
              <a:t>ready</a:t>
            </a:r>
            <a:r>
              <a:rPr lang="en-GB">
                <a:latin typeface="Calibri" panose="020F0502020204030204" pitchFamily="34" charset="0"/>
                <a:ea typeface="Calibri" panose="020F0502020204030204" pitchFamily="34" charset="0"/>
                <a:cs typeface="Times New Roman" panose="02020603050405020304" pitchFamily="18" charset="0"/>
              </a:rPr>
              <a:t> and </a:t>
            </a:r>
            <a:r>
              <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rPr>
              <a:t>responsive</a:t>
            </a:r>
            <a:r>
              <a:rPr lang="en-GB">
                <a:latin typeface="Calibri" panose="020F0502020204030204" pitchFamily="34" charset="0"/>
                <a:ea typeface="Calibri" panose="020F0502020204030204" pitchFamily="34" charset="0"/>
                <a:cs typeface="Times New Roman" panose="02020603050405020304" pitchFamily="18" charset="0"/>
              </a:rPr>
              <a:t> when it is required.</a:t>
            </a:r>
            <a:endParaRPr lang="en-GB"/>
          </a:p>
        </p:txBody>
      </p:sp>
      <p:sp>
        <p:nvSpPr>
          <p:cNvPr id="9" name="Rectangle 8"/>
          <p:cNvSpPr/>
          <p:nvPr/>
        </p:nvSpPr>
        <p:spPr>
          <a:xfrm>
            <a:off x="1995524" y="165126"/>
            <a:ext cx="8903150" cy="1292662"/>
          </a:xfrm>
          <a:prstGeom prst="rect">
            <a:avLst/>
          </a:prstGeom>
        </p:spPr>
        <p:txBody>
          <a:bodyPr wrap="square">
            <a:spAutoFit/>
          </a:bodyPr>
          <a:lstStyle/>
          <a:p>
            <a:r>
              <a:rPr lang="en-GB">
                <a:latin typeface="Calibri" panose="020F0502020204030204" pitchFamily="34" charset="0"/>
                <a:ea typeface="Calibri" panose="020F0502020204030204" pitchFamily="34" charset="0"/>
                <a:cs typeface="Times New Roman" panose="02020603050405020304" pitchFamily="18" charset="0"/>
              </a:rPr>
              <a:t>Children must be listened to and meaningfully and appropriately involved in decision-making about their care, with all those involved properly listening and responding to what children want and need. There must be a </a:t>
            </a:r>
            <a:r>
              <a:rPr lang="en-GB" sz="2400">
                <a:solidFill>
                  <a:srgbClr val="7030A0"/>
                </a:solidFill>
                <a:latin typeface="Calibri" panose="020F0502020204030204" pitchFamily="34" charset="0"/>
                <a:ea typeface="Calibri" panose="020F0502020204030204" pitchFamily="34" charset="0"/>
                <a:cs typeface="Times New Roman" panose="02020603050405020304" pitchFamily="18" charset="0"/>
              </a:rPr>
              <a:t>compassionate</a:t>
            </a:r>
            <a:r>
              <a:rPr lang="en-GB">
                <a:latin typeface="Calibri" panose="020F0502020204030204" pitchFamily="34" charset="0"/>
                <a:ea typeface="Calibri" panose="020F0502020204030204" pitchFamily="34" charset="0"/>
                <a:cs typeface="Times New Roman" panose="02020603050405020304" pitchFamily="18" charset="0"/>
              </a:rPr>
              <a:t>, </a:t>
            </a:r>
            <a:r>
              <a:rPr lang="en-GB" sz="2400">
                <a:solidFill>
                  <a:srgbClr val="C45911"/>
                </a:solidFill>
                <a:latin typeface="Calibri" panose="020F0502020204030204" pitchFamily="34" charset="0"/>
                <a:ea typeface="Calibri" panose="020F0502020204030204" pitchFamily="34" charset="0"/>
                <a:cs typeface="Times New Roman" panose="02020603050405020304" pitchFamily="18" charset="0"/>
              </a:rPr>
              <a:t>caring</a:t>
            </a:r>
            <a:r>
              <a:rPr lang="en-GB">
                <a:latin typeface="Calibri" panose="020F0502020204030204" pitchFamily="34" charset="0"/>
                <a:ea typeface="Calibri" panose="020F0502020204030204" pitchFamily="34" charset="0"/>
                <a:cs typeface="Times New Roman" panose="02020603050405020304" pitchFamily="18" charset="0"/>
              </a:rPr>
              <a:t> decision-making </a:t>
            </a:r>
            <a:r>
              <a:rPr lang="en-GB" sz="2400">
                <a:solidFill>
                  <a:srgbClr val="2E74B5"/>
                </a:solidFill>
                <a:latin typeface="Calibri" panose="020F0502020204030204" pitchFamily="34" charset="0"/>
                <a:ea typeface="Calibri" panose="020F0502020204030204" pitchFamily="34" charset="0"/>
                <a:cs typeface="Times New Roman" panose="02020603050405020304" pitchFamily="18" charset="0"/>
              </a:rPr>
              <a:t>culture</a:t>
            </a:r>
            <a:r>
              <a:rPr lang="en-GB">
                <a:latin typeface="Calibri" panose="020F0502020204030204" pitchFamily="34" charset="0"/>
                <a:ea typeface="Calibri" panose="020F0502020204030204" pitchFamily="34" charset="0"/>
                <a:cs typeface="Times New Roman" panose="02020603050405020304" pitchFamily="18" charset="0"/>
              </a:rPr>
              <a:t> focussed on children and those they trust.</a:t>
            </a:r>
            <a:endParaRPr lang="en-GB"/>
          </a:p>
        </p:txBody>
      </p:sp>
    </p:spTree>
    <p:extLst>
      <p:ext uri="{BB962C8B-B14F-4D97-AF65-F5344CB8AC3E}">
        <p14:creationId xmlns:p14="http://schemas.microsoft.com/office/powerpoint/2010/main" val="91593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49" t="774" r="539"/>
          <a:stretch/>
        </p:blipFill>
        <p:spPr>
          <a:xfrm>
            <a:off x="0" y="-8125"/>
            <a:ext cx="12192000" cy="6866125"/>
          </a:xfrm>
          <a:prstGeom prst="rect">
            <a:avLst/>
          </a:prstGeom>
        </p:spPr>
      </p:pic>
    </p:spTree>
    <p:extLst>
      <p:ext uri="{BB962C8B-B14F-4D97-AF65-F5344CB8AC3E}">
        <p14:creationId xmlns:p14="http://schemas.microsoft.com/office/powerpoint/2010/main" val="218172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A156945A-58F5-E947-60A6-D8CEA784F881}"/>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49643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text&#10;&#10;Description automatically generated">
            <a:extLst>
              <a:ext uri="{FF2B5EF4-FFF2-40B4-BE49-F238E27FC236}">
                <a16:creationId xmlns:a16="http://schemas.microsoft.com/office/drawing/2014/main" id="{3E724854-E6D6-7AD8-0F5F-AF508FCBAEF7}"/>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3315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02B939FE-E140-1DBE-F8C9-01B8F6E91854}"/>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69861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BDF010A8-3457-B841-65FF-739F1B18B6BD}"/>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44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text&#10;&#10;Description automatically generated">
            <a:extLst>
              <a:ext uri="{FF2B5EF4-FFF2-40B4-BE49-F238E27FC236}">
                <a16:creationId xmlns:a16="http://schemas.microsoft.com/office/drawing/2014/main" id="{B32CDA8E-BEA2-A735-0C3D-02562EF486C1}"/>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15340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text&#10;&#10;Description automatically generated">
            <a:extLst>
              <a:ext uri="{FF2B5EF4-FFF2-40B4-BE49-F238E27FC236}">
                <a16:creationId xmlns:a16="http://schemas.microsoft.com/office/drawing/2014/main" id="{89F0C7D1-AEC6-F30D-12C5-AEFE66235E99}"/>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328816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91cc70d-a93b-4650-afed-15624c67118b" xsi:nil="true"/>
    <lcf76f155ced4ddcb4097134ff3c332f xmlns="73df3b47-0c12-42b5-89dd-5e860392d5d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67D23259DB384C94CE895F3E5CDE9F" ma:contentTypeVersion="12" ma:contentTypeDescription="Create a new document." ma:contentTypeScope="" ma:versionID="93c46b219908b4dcdc043a922853dc07">
  <xsd:schema xmlns:xsd="http://www.w3.org/2001/XMLSchema" xmlns:xs="http://www.w3.org/2001/XMLSchema" xmlns:p="http://schemas.microsoft.com/office/2006/metadata/properties" xmlns:ns2="73df3b47-0c12-42b5-89dd-5e860392d5da" xmlns:ns3="391cc70d-a93b-4650-afed-15624c67118b" targetNamespace="http://schemas.microsoft.com/office/2006/metadata/properties" ma:root="true" ma:fieldsID="87d40c6256b88b5f63f07e1e62da56f5" ns2:_="" ns3:_="">
    <xsd:import namespace="73df3b47-0c12-42b5-89dd-5e860392d5da"/>
    <xsd:import namespace="391cc70d-a93b-4650-afed-15624c6711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f3b47-0c12-42b5-89dd-5e860392d5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673333-76d4-4305-ac4c-1be93cd646e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1cc70d-a93b-4650-afed-15624c67118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f306ca4-bdd3-4d18-8adf-97b0238a06c7}" ma:internalName="TaxCatchAll" ma:showField="CatchAllData" ma:web="391cc70d-a93b-4650-afed-15624c6711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A696B0-9969-478E-8C9A-947D20B59050}">
  <ds:schemaRefs>
    <ds:schemaRef ds:uri="391cc70d-a93b-4650-afed-15624c67118b"/>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73df3b47-0c12-42b5-89dd-5e860392d5da"/>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B1AFF43-87F3-4D8A-9E8E-48BD6BF37177}">
  <ds:schemaRefs>
    <ds:schemaRef ds:uri="391cc70d-a93b-4650-afed-15624c67118b"/>
    <ds:schemaRef ds:uri="73df3b47-0c12-42b5-89dd-5e860392d5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FF87E8-A248-4CFB-9ABC-A5B7241CA7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Widescreen</PresentationFormat>
  <Paragraphs>52</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Hutton2, Jodie</dc:creator>
  <cp:lastModifiedBy>Hutton2, Jodie</cp:lastModifiedBy>
  <cp:revision>2</cp:revision>
  <dcterms:created xsi:type="dcterms:W3CDTF">2022-09-06T10:07:23Z</dcterms:created>
  <dcterms:modified xsi:type="dcterms:W3CDTF">2022-12-13T16:56:39Z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0x010100B667D23259DB384C94CE895F3E5CDE9F</vt:lpwstr>
  </property>
  <property fmtid="{D5CDD505-2E9C-101B-9397-08002B2CF9AE}" pid="3" name="MediaServiceImageTags">
    <vt:lpwstr/>
  </property>
</Properties>
</file>